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12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2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335" r:id="rId12"/>
    <p:sldId id="267" r:id="rId13"/>
    <p:sldId id="268" r:id="rId14"/>
    <p:sldId id="327" r:id="rId15"/>
    <p:sldId id="336" r:id="rId16"/>
    <p:sldId id="338" r:id="rId17"/>
    <p:sldId id="339" r:id="rId18"/>
    <p:sldId id="340" r:id="rId19"/>
    <p:sldId id="269" r:id="rId20"/>
    <p:sldId id="328" r:id="rId21"/>
    <p:sldId id="329" r:id="rId22"/>
    <p:sldId id="330" r:id="rId23"/>
    <p:sldId id="271" r:id="rId24"/>
    <p:sldId id="272" r:id="rId25"/>
    <p:sldId id="345" r:id="rId26"/>
    <p:sldId id="342" r:id="rId27"/>
    <p:sldId id="344" r:id="rId28"/>
    <p:sldId id="273" r:id="rId29"/>
    <p:sldId id="274" r:id="rId30"/>
    <p:sldId id="275" r:id="rId31"/>
    <p:sldId id="276" r:id="rId32"/>
    <p:sldId id="277" r:id="rId33"/>
    <p:sldId id="278" r:id="rId34"/>
    <p:sldId id="279" r:id="rId35"/>
    <p:sldId id="346" r:id="rId36"/>
    <p:sldId id="410" r:id="rId37"/>
    <p:sldId id="393" r:id="rId38"/>
    <p:sldId id="404" r:id="rId39"/>
    <p:sldId id="280" r:id="rId40"/>
    <p:sldId id="347" r:id="rId41"/>
    <p:sldId id="409" r:id="rId42"/>
    <p:sldId id="281" r:id="rId43"/>
    <p:sldId id="348" r:id="rId44"/>
    <p:sldId id="408" r:id="rId45"/>
    <p:sldId id="282" r:id="rId46"/>
    <p:sldId id="349" r:id="rId47"/>
    <p:sldId id="414" r:id="rId48"/>
    <p:sldId id="283" r:id="rId49"/>
    <p:sldId id="350" r:id="rId50"/>
    <p:sldId id="406" r:id="rId51"/>
    <p:sldId id="284" r:id="rId52"/>
    <p:sldId id="352" r:id="rId53"/>
    <p:sldId id="394" r:id="rId54"/>
    <p:sldId id="354" r:id="rId55"/>
    <p:sldId id="353" r:id="rId56"/>
    <p:sldId id="413" r:id="rId57"/>
    <p:sldId id="285" r:id="rId58"/>
    <p:sldId id="405" r:id="rId59"/>
    <p:sldId id="351" r:id="rId60"/>
    <p:sldId id="395" r:id="rId61"/>
    <p:sldId id="416" r:id="rId62"/>
    <p:sldId id="396" r:id="rId63"/>
    <p:sldId id="407" r:id="rId64"/>
    <p:sldId id="397" r:id="rId65"/>
    <p:sldId id="402" r:id="rId66"/>
    <p:sldId id="398" r:id="rId67"/>
    <p:sldId id="403" r:id="rId68"/>
    <p:sldId id="399" r:id="rId69"/>
    <p:sldId id="400" r:id="rId70"/>
    <p:sldId id="287" r:id="rId71"/>
    <p:sldId id="288" r:id="rId72"/>
    <p:sldId id="289" r:id="rId73"/>
    <p:sldId id="290" r:id="rId74"/>
    <p:sldId id="291" r:id="rId75"/>
    <p:sldId id="355" r:id="rId76"/>
    <p:sldId id="411" r:id="rId77"/>
    <p:sldId id="356" r:id="rId78"/>
    <p:sldId id="292" r:id="rId79"/>
    <p:sldId id="357" r:id="rId80"/>
    <p:sldId id="358" r:id="rId81"/>
    <p:sldId id="360" r:id="rId82"/>
    <p:sldId id="361" r:id="rId83"/>
    <p:sldId id="293" r:id="rId84"/>
    <p:sldId id="294" r:id="rId85"/>
    <p:sldId id="363" r:id="rId86"/>
    <p:sldId id="366" r:id="rId87"/>
    <p:sldId id="295" r:id="rId88"/>
    <p:sldId id="364" r:id="rId89"/>
    <p:sldId id="367" r:id="rId90"/>
    <p:sldId id="370" r:id="rId91"/>
    <p:sldId id="296" r:id="rId92"/>
    <p:sldId id="297" r:id="rId93"/>
    <p:sldId id="298" r:id="rId94"/>
    <p:sldId id="299" r:id="rId95"/>
    <p:sldId id="300" r:id="rId96"/>
    <p:sldId id="301" r:id="rId97"/>
    <p:sldId id="302" r:id="rId98"/>
    <p:sldId id="303" r:id="rId99"/>
    <p:sldId id="304" r:id="rId100"/>
    <p:sldId id="305" r:id="rId101"/>
    <p:sldId id="306" r:id="rId102"/>
    <p:sldId id="307" r:id="rId103"/>
    <p:sldId id="314" r:id="rId104"/>
    <p:sldId id="315" r:id="rId105"/>
    <p:sldId id="316" r:id="rId106"/>
    <p:sldId id="317" r:id="rId107"/>
    <p:sldId id="371" r:id="rId108"/>
    <p:sldId id="318" r:id="rId109"/>
    <p:sldId id="319" r:id="rId110"/>
    <p:sldId id="320" r:id="rId111"/>
    <p:sldId id="381" r:id="rId112"/>
    <p:sldId id="322" r:id="rId113"/>
    <p:sldId id="323" r:id="rId114"/>
    <p:sldId id="324" r:id="rId115"/>
    <p:sldId id="379" r:id="rId116"/>
    <p:sldId id="325" r:id="rId117"/>
    <p:sldId id="372" r:id="rId118"/>
    <p:sldId id="415" r:id="rId119"/>
    <p:sldId id="373" r:id="rId120"/>
    <p:sldId id="374" r:id="rId121"/>
    <p:sldId id="375" r:id="rId122"/>
    <p:sldId id="382" r:id="rId123"/>
    <p:sldId id="383" r:id="rId124"/>
    <p:sldId id="384" r:id="rId125"/>
    <p:sldId id="385" r:id="rId126"/>
    <p:sldId id="386" r:id="rId127"/>
    <p:sldId id="401" r:id="rId128"/>
    <p:sldId id="412" r:id="rId129"/>
    <p:sldId id="387" r:id="rId130"/>
    <p:sldId id="388" r:id="rId131"/>
    <p:sldId id="389" r:id="rId132"/>
    <p:sldId id="390" r:id="rId133"/>
    <p:sldId id="391" r:id="rId134"/>
    <p:sldId id="392" r:id="rId135"/>
    <p:sldId id="376" r:id="rId13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586" autoAdjust="0"/>
  </p:normalViewPr>
  <p:slideViewPr>
    <p:cSldViewPr>
      <p:cViewPr varScale="1">
        <p:scale>
          <a:sx n="78" d="100"/>
          <a:sy n="78" d="100"/>
        </p:scale>
        <p:origin x="-91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8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l-P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Kliknij ikonę, aby dodać obraz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1B55BBA-2857-46B1-8C14-4E785EB07AB1}" type="datetimeFigureOut">
              <a:rPr lang="pl-PL" smtClean="0"/>
              <a:pPr/>
              <a:t>2012-08-30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2716C9E-670F-4F6A-B933-A22202EFA51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128838"/>
          </a:xfrm>
        </p:spPr>
        <p:txBody>
          <a:bodyPr>
            <a:normAutofit/>
          </a:bodyPr>
          <a:lstStyle/>
          <a:p>
            <a:pPr algn="r"/>
            <a:r>
              <a:rPr lang="pl-PL" sz="6000" dirty="0" smtClean="0">
                <a:solidFill>
                  <a:srgbClr val="C00000"/>
                </a:solidFill>
              </a:rPr>
              <a:t>INWESTYCJE 2012</a:t>
            </a:r>
            <a:r>
              <a:rPr lang="pl-PL" sz="60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pl-PL" sz="6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pl-PL" sz="4000" dirty="0" smtClean="0">
                <a:solidFill>
                  <a:srgbClr val="C00000"/>
                </a:solidFill>
              </a:rPr>
              <a:t>- stan realizacji</a:t>
            </a:r>
            <a:endParaRPr lang="pl-PL" sz="4000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00166" y="5000636"/>
            <a:ext cx="6786610" cy="1071570"/>
          </a:xfrm>
        </p:spPr>
        <p:txBody>
          <a:bodyPr>
            <a:normAutofit/>
          </a:bodyPr>
          <a:lstStyle/>
          <a:p>
            <a:pPr algn="r"/>
            <a:r>
              <a:rPr lang="pl-PL" dirty="0" smtClean="0"/>
              <a:t>XXI Sesja Rady Miejskiej</a:t>
            </a:r>
            <a:br>
              <a:rPr lang="pl-PL" dirty="0" smtClean="0"/>
            </a:br>
            <a:r>
              <a:rPr lang="pl-PL" dirty="0" smtClean="0"/>
              <a:t>30.08.2012 r.</a:t>
            </a:r>
            <a:endParaRPr lang="pl-PL" dirty="0"/>
          </a:p>
        </p:txBody>
      </p:sp>
      <p:pic>
        <p:nvPicPr>
          <p:cNvPr id="1026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72074"/>
            <a:ext cx="2857520" cy="111003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436250" cy="2914656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Program rozwoju obszarów wiejskich 2007-2013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2050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000108"/>
            <a:ext cx="9144000" cy="3714776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Budowa obiektów rekreacyjno-sportowych w gminie miechów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129226" cy="559280"/>
          </a:xfrm>
        </p:spPr>
        <p:txBody>
          <a:bodyPr>
            <a:normAutofit fontScale="62500" lnSpcReduction="2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307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62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714356"/>
            <a:ext cx="8229600" cy="4572032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375 889,96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244 095,00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486284" cy="127366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098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6000" dirty="0" smtClean="0">
                <a:solidFill>
                  <a:schemeClr val="tx1"/>
                </a:solidFill>
              </a:rPr>
              <a:t>BRZUCHANIA</a:t>
            </a:r>
            <a:endParaRPr lang="pl-PL" sz="6000" dirty="0">
              <a:solidFill>
                <a:schemeClr val="tx1"/>
              </a:solidFill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333387"/>
          </a:xfrm>
        </p:spPr>
        <p:txBody>
          <a:bodyPr>
            <a:noAutofit/>
          </a:bodyPr>
          <a:lstStyle/>
          <a:p>
            <a:r>
              <a:rPr lang="pl-PL" sz="4000" dirty="0" smtClean="0"/>
              <a:t>81 801,16 zł</a:t>
            </a:r>
            <a:endParaRPr lang="pl-PL" sz="4000" dirty="0"/>
          </a:p>
        </p:txBody>
      </p:sp>
      <p:pic>
        <p:nvPicPr>
          <p:cNvPr id="5" name="Symbol zastępczy obrazu 4" descr="1342007753638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3846" r="3846"/>
          <a:stretch>
            <a:fillRect/>
          </a:stretch>
        </p:blipFill>
        <p:spPr>
          <a:xfrm>
            <a:off x="1339713" y="1857364"/>
            <a:ext cx="6464574" cy="4668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2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42976" y="609600"/>
            <a:ext cx="7072362" cy="522288"/>
          </a:xfrm>
        </p:spPr>
        <p:txBody>
          <a:bodyPr>
            <a:noAutofit/>
          </a:bodyPr>
          <a:lstStyle/>
          <a:p>
            <a:r>
              <a:rPr lang="pl-PL" sz="6000" dirty="0" smtClean="0">
                <a:solidFill>
                  <a:schemeClr val="tx1"/>
                </a:solidFill>
              </a:rPr>
              <a:t>SZCZEPANOWICE</a:t>
            </a:r>
            <a:endParaRPr lang="pl-PL" sz="6000" dirty="0">
              <a:solidFill>
                <a:schemeClr val="tx1"/>
              </a:solidFill>
            </a:endParaRPr>
          </a:p>
        </p:txBody>
      </p:sp>
      <p:pic>
        <p:nvPicPr>
          <p:cNvPr id="5" name="Symbol zastępczy obrazu 4" descr="23 sirpnia 049_640x42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3810" r="3810"/>
          <a:stretch>
            <a:fillRect/>
          </a:stretch>
        </p:blipFill>
        <p:spPr>
          <a:xfrm>
            <a:off x="1339713" y="1928802"/>
            <a:ext cx="6464574" cy="4668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l-PL" sz="4000" dirty="0" smtClean="0"/>
              <a:t>170 057,59 zł</a:t>
            </a:r>
            <a:endParaRPr lang="pl-PL" sz="4000" dirty="0"/>
          </a:p>
        </p:txBody>
      </p:sp>
      <p:pic>
        <p:nvPicPr>
          <p:cNvPr id="7170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6000" dirty="0" smtClean="0">
                <a:solidFill>
                  <a:schemeClr val="tx1"/>
                </a:solidFill>
              </a:rPr>
              <a:t>ZAROGÓW</a:t>
            </a:r>
            <a:endParaRPr lang="pl-PL" sz="6000" dirty="0">
              <a:solidFill>
                <a:schemeClr val="tx1"/>
              </a:solidFill>
            </a:endParaRPr>
          </a:p>
        </p:txBody>
      </p:sp>
      <p:pic>
        <p:nvPicPr>
          <p:cNvPr id="6" name="Symbol zastępczy obrazu 5" descr="zdjecie (1)_640x48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852" b="1852"/>
          <a:stretch>
            <a:fillRect/>
          </a:stretch>
        </p:blipFill>
        <p:spPr>
          <a:xfrm>
            <a:off x="1272893" y="1831974"/>
            <a:ext cx="6598214" cy="4765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6"/>
            <a:ext cx="5486400" cy="619139"/>
          </a:xfrm>
        </p:spPr>
        <p:txBody>
          <a:bodyPr>
            <a:normAutofit fontScale="85000" lnSpcReduction="20000"/>
          </a:bodyPr>
          <a:lstStyle/>
          <a:p>
            <a:r>
              <a:rPr lang="pl-PL" sz="4700" dirty="0" smtClean="0"/>
              <a:t>124 031,21 zł</a:t>
            </a:r>
          </a:p>
          <a:p>
            <a:endParaRPr lang="pl-PL" dirty="0"/>
          </a:p>
        </p:txBody>
      </p:sp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ODNOWA CENTRÓW WSI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714356"/>
            <a:ext cx="8229600" cy="4572032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472 085,01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308 608,00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629160" cy="63071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6000" dirty="0" smtClean="0">
                <a:solidFill>
                  <a:schemeClr val="tx1"/>
                </a:solidFill>
              </a:rPr>
              <a:t>JAKSICE</a:t>
            </a:r>
            <a:endParaRPr lang="pl-PL" sz="6000" dirty="0">
              <a:solidFill>
                <a:schemeClr val="tx1"/>
              </a:solidFill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0" y="1166787"/>
            <a:ext cx="9144000" cy="530352"/>
          </a:xfrm>
        </p:spPr>
        <p:txBody>
          <a:bodyPr>
            <a:noAutofit/>
          </a:bodyPr>
          <a:lstStyle/>
          <a:p>
            <a:r>
              <a:rPr lang="pl-PL" sz="4000" dirty="0" smtClean="0"/>
              <a:t>117 211,90 zł (235 013,19 zł II etapy)</a:t>
            </a:r>
            <a:endParaRPr lang="pl-PL" sz="4000" dirty="0"/>
          </a:p>
        </p:txBody>
      </p:sp>
      <p:pic>
        <p:nvPicPr>
          <p:cNvPr id="6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  <p:pic>
        <p:nvPicPr>
          <p:cNvPr id="8" name="Symbol zastępczy obrazu 7" descr="zdjecie (6)_640x480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1852" b="1852"/>
          <a:stretch>
            <a:fillRect/>
          </a:stretch>
        </p:blipFill>
        <p:spPr>
          <a:xfrm>
            <a:off x="1322745" y="1831974"/>
            <a:ext cx="6498511" cy="46933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500166" y="609600"/>
            <a:ext cx="6357982" cy="522288"/>
          </a:xfrm>
        </p:spPr>
        <p:txBody>
          <a:bodyPr>
            <a:noAutofit/>
          </a:bodyPr>
          <a:lstStyle/>
          <a:p>
            <a:r>
              <a:rPr lang="pl-PL" sz="6000" dirty="0" smtClean="0">
                <a:solidFill>
                  <a:schemeClr val="tx1"/>
                </a:solidFill>
              </a:rPr>
              <a:t>KALINA MAŁA</a:t>
            </a:r>
            <a:endParaRPr lang="pl-PL" sz="6000" dirty="0">
              <a:solidFill>
                <a:schemeClr val="tx1"/>
              </a:solidFill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l-PL" sz="4000" dirty="0" smtClean="0"/>
              <a:t>121 919,56 zł</a:t>
            </a:r>
            <a:endParaRPr lang="pl-PL" sz="4000" dirty="0"/>
          </a:p>
        </p:txBody>
      </p:sp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  <p:pic>
        <p:nvPicPr>
          <p:cNvPr id="8" name="Symbol zastępczy obrazu 7" descr="zdjecie (7)_640x480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1852" b="1852"/>
          <a:stretch>
            <a:fillRect/>
          </a:stretch>
        </p:blipFill>
        <p:spPr>
          <a:xfrm>
            <a:off x="1322745" y="1831974"/>
            <a:ext cx="6498511" cy="46933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6000" dirty="0" smtClean="0">
                <a:solidFill>
                  <a:schemeClr val="tx1"/>
                </a:solidFill>
              </a:rPr>
              <a:t>PRZESŁAWICE</a:t>
            </a:r>
            <a:endParaRPr lang="pl-PL" sz="6000" dirty="0">
              <a:solidFill>
                <a:schemeClr val="tx1"/>
              </a:solidFill>
            </a:endParaRPr>
          </a:p>
        </p:txBody>
      </p:sp>
      <p:pic>
        <p:nvPicPr>
          <p:cNvPr id="5" name="Symbol zastępczy obrazu 4" descr="IMG_020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3846" r="3846"/>
          <a:stretch>
            <a:fillRect/>
          </a:stretch>
        </p:blipFill>
        <p:spPr>
          <a:xfrm>
            <a:off x="1290256" y="1831974"/>
            <a:ext cx="6563488" cy="4740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l-PL" sz="4000" dirty="0" smtClean="0"/>
              <a:t>232 953,55 zł</a:t>
            </a:r>
            <a:endParaRPr lang="pl-PL" sz="4000" dirty="0"/>
          </a:p>
        </p:txBody>
      </p:sp>
      <p:pic>
        <p:nvPicPr>
          <p:cNvPr id="6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857232"/>
            <a:ext cx="9144000" cy="3857652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REMONT I DOPOSAŻENIE MIEJSCA REKREACYJNEGO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PARKU MIEJSKIM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714356"/>
            <a:ext cx="8229600" cy="4572032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25 884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15 470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629160" cy="63071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7672_640x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43863" y="0"/>
            <a:ext cx="9431721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7677_640x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54067" y="0"/>
            <a:ext cx="9701198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7267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202_32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142984"/>
            <a:ext cx="3286148" cy="4929221"/>
          </a:xfrm>
        </p:spPr>
      </p:pic>
      <p:pic>
        <p:nvPicPr>
          <p:cNvPr id="5" name="Obraz 4" descr="IMG_0205_320x4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3" y="1142984"/>
            <a:ext cx="3294071" cy="4941107"/>
          </a:xfrm>
          <a:prstGeom prst="rect">
            <a:avLst/>
          </a:prstGeom>
        </p:spPr>
      </p:pic>
      <p:pic>
        <p:nvPicPr>
          <p:cNvPr id="6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304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500098" y="0"/>
            <a:ext cx="10265054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1090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214422"/>
            <a:ext cx="9144000" cy="400052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ZAGOSPODAROWANIE PRZESTRZENI WOKÓŁ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MIEJSCA PAMIĘCI NARODOWEJ W CHODÓWKACH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714356"/>
            <a:ext cx="8229600" cy="4572032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Całość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25 367,06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14 528,16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629160" cy="63071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4" name="Symbol zastępczy zawartości 3" descr="IMG_0465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437020" y="0"/>
            <a:ext cx="10278970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0633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4" name="Symbol zastępczy zawartości 3" descr="IMG_0466_427x6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928670"/>
            <a:ext cx="3500462" cy="5246594"/>
          </a:xfrm>
        </p:spPr>
      </p:pic>
      <p:pic>
        <p:nvPicPr>
          <p:cNvPr id="5" name="Obraz 4" descr="IMG_0474_427x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928670"/>
            <a:ext cx="3500462" cy="5246594"/>
          </a:xfrm>
          <a:prstGeom prst="rect">
            <a:avLst/>
          </a:prstGeom>
        </p:spPr>
      </p:pic>
      <p:pic>
        <p:nvPicPr>
          <p:cNvPr id="6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285860"/>
            <a:ext cx="9144000" cy="3571900"/>
          </a:xfrm>
        </p:spPr>
        <p:txBody>
          <a:bodyPr>
            <a:normAutofit/>
          </a:bodyPr>
          <a:lstStyle/>
          <a:p>
            <a:r>
              <a:rPr lang="pl-PL" sz="4300" dirty="0" smtClean="0">
                <a:solidFill>
                  <a:srgbClr val="C00000"/>
                </a:solidFill>
              </a:rPr>
              <a:t>DROGI PUBLICZNE WOJEWÓDZKIE</a:t>
            </a:r>
            <a:endParaRPr lang="pl-PL" sz="4300" dirty="0">
              <a:solidFill>
                <a:srgbClr val="C00000"/>
              </a:solidFill>
            </a:endParaRPr>
          </a:p>
        </p:txBody>
      </p:sp>
      <p:pic>
        <p:nvPicPr>
          <p:cNvPr id="3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500174"/>
            <a:ext cx="8229600" cy="250033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1) ODNOWA NAWIERZCHNI DROGI WOJEWÓDZKIEJ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NR 783 W 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643050"/>
            <a:ext cx="8229600" cy="5214950"/>
          </a:xfrm>
        </p:spPr>
        <p:txBody>
          <a:bodyPr>
            <a:normAutofit fontScale="90000"/>
          </a:bodyPr>
          <a:lstStyle/>
          <a:p>
            <a:r>
              <a:rPr lang="pl-PL" sz="6700" dirty="0" smtClean="0">
                <a:solidFill>
                  <a:schemeClr val="tx1"/>
                </a:solidFill>
              </a:rPr>
              <a:t>Całość zadania</a:t>
            </a:r>
            <a:r>
              <a:rPr lang="pl-PL" sz="6700" smtClean="0">
                <a:solidFill>
                  <a:schemeClr val="tx1"/>
                </a:solidFill>
              </a:rPr>
              <a:t/>
            </a:r>
            <a:br>
              <a:rPr lang="pl-PL" sz="6700" smtClean="0">
                <a:solidFill>
                  <a:schemeClr val="tx1"/>
                </a:solidFill>
              </a:rPr>
            </a:br>
            <a:r>
              <a:rPr lang="pl-PL" sz="6700" smtClean="0">
                <a:solidFill>
                  <a:schemeClr val="tx1"/>
                </a:solidFill>
              </a:rPr>
              <a:t>426 782,42 </a:t>
            </a:r>
            <a:r>
              <a:rPr lang="pl-PL" sz="6700" dirty="0" smtClean="0">
                <a:solidFill>
                  <a:schemeClr val="tx1"/>
                </a:solidFill>
              </a:rPr>
              <a:t>zł</a:t>
            </a:r>
            <a:br>
              <a:rPr lang="pl-PL" sz="6700" dirty="0" smtClean="0">
                <a:solidFill>
                  <a:schemeClr val="tx1"/>
                </a:solidFill>
              </a:rPr>
            </a:br>
            <a:r>
              <a:rPr lang="pl-PL" sz="6700" dirty="0" smtClean="0">
                <a:solidFill>
                  <a:schemeClr val="tx1"/>
                </a:solidFill>
              </a:rPr>
              <a:t/>
            </a:r>
            <a:br>
              <a:rPr lang="pl-PL" sz="6700" dirty="0" smtClean="0">
                <a:solidFill>
                  <a:schemeClr val="tx1"/>
                </a:solidFill>
              </a:rPr>
            </a:br>
            <a:r>
              <a:rPr lang="pl-PL" sz="6700" dirty="0" smtClean="0">
                <a:solidFill>
                  <a:schemeClr val="tx1"/>
                </a:solidFill>
              </a:rPr>
              <a:t>DOFINANSOWANIE gminy miechów:</a:t>
            </a:r>
            <a:br>
              <a:rPr lang="pl-PL" sz="6700" dirty="0" smtClean="0">
                <a:solidFill>
                  <a:schemeClr val="tx1"/>
                </a:solidFill>
              </a:rPr>
            </a:br>
            <a:r>
              <a:rPr lang="pl-PL" sz="6700" dirty="0" smtClean="0">
                <a:solidFill>
                  <a:schemeClr val="tx1"/>
                </a:solidFill>
              </a:rPr>
              <a:t>87 000 zł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057656" cy="845032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4973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7256" y="0"/>
            <a:ext cx="10111845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7267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4999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571536" y="0"/>
            <a:ext cx="10422979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0633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98622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2) OPRACOWANIE STUDIUM WYKONYWALNOŚCI I KONCEPCJI PROGRAMOWEJ PÓŁNOCNEGO OBEJŚCIA MIECHOWA W CIĄGU DROGI WOJEWÓDZKIEJ NR 783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370047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3) OPRACOWANIE DOKUMENTACJI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– PRZEBUDOWA SKRZYŻOWAŃ DROGI WOJEWÓDZKIEJ NR 783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UL. JANA iii SOBIESKIEGO ORAZ UL. PODZAMCZE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629292" cy="344966"/>
          </a:xfrm>
        </p:spPr>
        <p:txBody>
          <a:bodyPr>
            <a:normAutofit fontScale="7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98622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4) WSPÓŁFINANSOWANIE REALIZACJI ZADANIA „PRZEBUDOWA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DROGI WOJEWÓDZKIEJ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NR 783 NA ODCINKU WOLBROM-MIECHÓW”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915044" cy="487842"/>
          </a:xfrm>
        </p:spPr>
        <p:txBody>
          <a:bodyPr>
            <a:normAutofit lnSpcReduction="1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285860"/>
            <a:ext cx="9144000" cy="3571900"/>
          </a:xfrm>
        </p:spPr>
        <p:txBody>
          <a:bodyPr>
            <a:normAutofit/>
          </a:bodyPr>
          <a:lstStyle/>
          <a:p>
            <a:r>
              <a:rPr lang="pl-PL" sz="4300" dirty="0" smtClean="0">
                <a:solidFill>
                  <a:srgbClr val="C00000"/>
                </a:solidFill>
              </a:rPr>
              <a:t>DROGI PUBLICZNE </a:t>
            </a:r>
            <a:br>
              <a:rPr lang="pl-PL" sz="4300" dirty="0" smtClean="0">
                <a:solidFill>
                  <a:srgbClr val="C00000"/>
                </a:solidFill>
              </a:rPr>
            </a:br>
            <a:r>
              <a:rPr lang="pl-PL" sz="4300" dirty="0" smtClean="0">
                <a:solidFill>
                  <a:srgbClr val="C00000"/>
                </a:solidFill>
              </a:rPr>
              <a:t>POWIATOWE</a:t>
            </a:r>
            <a:endParaRPr lang="pl-PL" sz="4300" dirty="0">
              <a:solidFill>
                <a:srgbClr val="C00000"/>
              </a:solidFill>
            </a:endParaRPr>
          </a:p>
        </p:txBody>
      </p:sp>
      <p:pic>
        <p:nvPicPr>
          <p:cNvPr id="3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428604"/>
            <a:ext cx="8229600" cy="471490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WSPÓŁFINANSOWANIE REALIZACJI ZADANIA „Przebudowa drogi powiatowej nr 1211K miechów-zielenice”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700598" cy="141653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142984"/>
            <a:ext cx="8229600" cy="2786082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</a:rPr>
              <a:t>Drogi publiczne gminne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500042"/>
            <a:ext cx="9144000" cy="2357454"/>
          </a:xfrm>
        </p:spPr>
        <p:txBody>
          <a:bodyPr>
            <a:normAutofit/>
          </a:bodyPr>
          <a:lstStyle/>
          <a:p>
            <a:r>
              <a:rPr lang="pl-PL" sz="4300" dirty="0" smtClean="0">
                <a:solidFill>
                  <a:schemeClr val="tx1"/>
                </a:solidFill>
              </a:rPr>
              <a:t>Budowa skrzyżowania </a:t>
            </a:r>
            <a:br>
              <a:rPr lang="pl-PL" sz="4300" dirty="0" smtClean="0">
                <a:solidFill>
                  <a:schemeClr val="tx1"/>
                </a:solidFill>
              </a:rPr>
            </a:br>
            <a:r>
              <a:rPr lang="pl-PL" sz="4300" dirty="0" smtClean="0">
                <a:solidFill>
                  <a:schemeClr val="tx1"/>
                </a:solidFill>
              </a:rPr>
              <a:t>z drogą wojewódzką </a:t>
            </a:r>
            <a:br>
              <a:rPr lang="pl-PL" sz="4300" dirty="0" smtClean="0">
                <a:solidFill>
                  <a:schemeClr val="tx1"/>
                </a:solidFill>
              </a:rPr>
            </a:br>
            <a:r>
              <a:rPr lang="pl-PL" sz="4300" dirty="0" smtClean="0">
                <a:solidFill>
                  <a:schemeClr val="tx1"/>
                </a:solidFill>
              </a:rPr>
              <a:t>– ul. Henryka </a:t>
            </a:r>
            <a:r>
              <a:rPr lang="pl-PL" sz="4300" dirty="0" err="1" smtClean="0">
                <a:solidFill>
                  <a:schemeClr val="tx1"/>
                </a:solidFill>
              </a:rPr>
              <a:t>sienkiewicza</a:t>
            </a:r>
            <a:endParaRPr lang="pl-PL" sz="4300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500042"/>
            <a:ext cx="9144000" cy="478634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Budowa skrzyżowania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drogą wojewódzką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– ul. Henryka </a:t>
            </a:r>
            <a:r>
              <a:rPr lang="pl-PL" dirty="0" err="1" smtClean="0">
                <a:solidFill>
                  <a:schemeClr val="tx1"/>
                </a:solidFill>
              </a:rPr>
              <a:t>sienkiewicza</a:t>
            </a:r>
            <a:r>
              <a:rPr lang="pl-PL" sz="4300" dirty="0" smtClean="0">
                <a:solidFill>
                  <a:schemeClr val="tx1"/>
                </a:solidFill>
              </a:rPr>
              <a:t/>
            </a:r>
            <a:br>
              <a:rPr lang="pl-PL" sz="4300" dirty="0" smtClean="0">
                <a:solidFill>
                  <a:schemeClr val="tx1"/>
                </a:solidFill>
              </a:rPr>
            </a:br>
            <a:r>
              <a:rPr lang="pl-PL" sz="4300" dirty="0" smtClean="0">
                <a:solidFill>
                  <a:schemeClr val="tx1"/>
                </a:solidFill>
              </a:rPr>
              <a:t/>
            </a:r>
            <a:br>
              <a:rPr lang="pl-PL" sz="4300" dirty="0" smtClean="0">
                <a:solidFill>
                  <a:schemeClr val="tx1"/>
                </a:solidFill>
              </a:rPr>
            </a:br>
            <a:r>
              <a:rPr lang="pl-PL" sz="4300" dirty="0" smtClean="0">
                <a:solidFill>
                  <a:schemeClr val="tx1"/>
                </a:solidFill>
              </a:rPr>
              <a:t>wartość zadania: 12 028,96 zł</a:t>
            </a:r>
            <a:br>
              <a:rPr lang="pl-PL" sz="4300" dirty="0" smtClean="0">
                <a:solidFill>
                  <a:schemeClr val="tx1"/>
                </a:solidFill>
              </a:rPr>
            </a:br>
            <a:endParaRPr lang="pl-PL" sz="4300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72102" cy="845032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21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34970" y="0"/>
            <a:ext cx="10278970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271846"/>
          </a:xfrm>
        </p:spPr>
        <p:txBody>
          <a:bodyPr>
            <a:normAutofit/>
          </a:bodyPr>
          <a:lstStyle/>
          <a:p>
            <a:r>
              <a:rPr lang="pl-PL" sz="4300" dirty="0" smtClean="0">
                <a:solidFill>
                  <a:schemeClr val="tx1"/>
                </a:solidFill>
              </a:rPr>
              <a:t>PRZEBUDOWA DROGI DOJAZDOWEJ DO PÓL KOMORÓW (GÓRY) </a:t>
            </a:r>
            <a:br>
              <a:rPr lang="pl-PL" sz="4300" dirty="0" smtClean="0">
                <a:solidFill>
                  <a:schemeClr val="tx1"/>
                </a:solidFill>
              </a:rPr>
            </a:br>
            <a:r>
              <a:rPr lang="pl-PL" sz="4300" dirty="0" smtClean="0">
                <a:solidFill>
                  <a:schemeClr val="tx1"/>
                </a:solidFill>
              </a:rPr>
              <a:t>- KAMIEŃCZYCE</a:t>
            </a:r>
            <a:endParaRPr lang="pl-PL" sz="4300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915044" cy="55928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62903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160 849,27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76 574, 63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3771904" cy="773594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84321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Remont drogi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na osiedlu Kolejowym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8229600" cy="285752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40 482,13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29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6858000"/>
          </a:xfrm>
        </p:spPr>
      </p:pic>
      <p:pic>
        <p:nvPicPr>
          <p:cNvPr id="6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986094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Remont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ul. J. i. </a:t>
            </a:r>
            <a:r>
              <a:rPr lang="pl-PL" dirty="0" err="1" smtClean="0">
                <a:solidFill>
                  <a:schemeClr val="tx1"/>
                </a:solidFill>
              </a:rPr>
              <a:t>kraszewskiego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8229600" cy="285752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66 249,65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343540" cy="59214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30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35106" y="0"/>
            <a:ext cx="9779106" cy="6858000"/>
          </a:xfrm>
        </p:spPr>
      </p:pic>
      <p:pic>
        <p:nvPicPr>
          <p:cNvPr id="7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986094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Remont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ul. Z. </a:t>
            </a:r>
            <a:r>
              <a:rPr lang="pl-PL" dirty="0" err="1" smtClean="0">
                <a:solidFill>
                  <a:schemeClr val="tx1"/>
                </a:solidFill>
              </a:rPr>
              <a:t>pęckowskiego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8229600" cy="285752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56 638,55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643446"/>
            <a:ext cx="5629292" cy="440852"/>
          </a:xfrm>
        </p:spPr>
        <p:txBody>
          <a:bodyPr>
            <a:normAutofit fontScale="925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10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34970" y="0"/>
            <a:ext cx="10278970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771780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Remont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ul. Topolowej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8229600" cy="285752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88 237,12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714884"/>
            <a:ext cx="4629160" cy="369414"/>
          </a:xfrm>
        </p:spPr>
        <p:txBody>
          <a:bodyPr>
            <a:normAutofit fontScale="775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443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1536" y="0"/>
            <a:ext cx="10278969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1090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77178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Wykonanie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nawierzchni bitumicznej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na ul. </a:t>
            </a:r>
            <a:r>
              <a:rPr lang="pl-PL" dirty="0" err="1" smtClean="0">
                <a:solidFill>
                  <a:schemeClr val="tx1"/>
                </a:solidFill>
              </a:rPr>
              <a:t>drzymały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8229600" cy="285752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55 696,62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714884"/>
            <a:ext cx="4629160" cy="369414"/>
          </a:xfrm>
        </p:spPr>
        <p:txBody>
          <a:bodyPr>
            <a:normAutofit fontScale="775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djecie (8)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057532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Wykonanie zatoki parkingowej przy bloku nr 7 na os. </a:t>
            </a:r>
            <a:r>
              <a:rPr lang="pl-PL" dirty="0" err="1" smtClean="0">
                <a:solidFill>
                  <a:schemeClr val="tx1"/>
                </a:solidFill>
              </a:rPr>
              <a:t>Xxx-lecia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00664" cy="416404"/>
          </a:xfrm>
        </p:spPr>
        <p:txBody>
          <a:bodyPr>
            <a:normAutofit fontScale="925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8596" y="1142984"/>
            <a:ext cx="8229600" cy="285752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24 117,19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714884"/>
            <a:ext cx="4629160" cy="369414"/>
          </a:xfrm>
        </p:spPr>
        <p:txBody>
          <a:bodyPr>
            <a:normAutofit fontScale="775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12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34969" y="0"/>
            <a:ext cx="10278969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914656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Wykonanie oznakowania ulic miasta miechowa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55759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29 419,14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122 tabliczki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na 50 słupkach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3700466" cy="134509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oz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84054" y="0"/>
            <a:ext cx="9328053" cy="7005523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49800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28153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Dofinansowanie remontu dróg zniszczonych w wyniku działania klęsk żywiołowych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70047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Łączny koszt zadań: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1 804 176,04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budżetu państwa: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1 319 341,00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557722" cy="630718"/>
          </a:xfrm>
        </p:spPr>
        <p:txBody>
          <a:bodyPr/>
          <a:lstStyle/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534354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Ul. </a:t>
            </a:r>
            <a:r>
              <a:rPr lang="pl-PL" dirty="0" err="1" smtClean="0">
                <a:solidFill>
                  <a:srgbClr val="C00000"/>
                </a:solidFill>
              </a:rPr>
              <a:t>Taborowicza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735 579,38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 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552 334,62zł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wkład gminy miechów: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183 244,76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2771800" y="5084298"/>
            <a:ext cx="5000600" cy="288918"/>
          </a:xfrm>
        </p:spPr>
        <p:txBody>
          <a:bodyPr>
            <a:normAutofit fontScale="5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djęcie_640x4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72021" y="0"/>
            <a:ext cx="9416021" cy="7062016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49800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534354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Brzuchania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291 409,56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 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233 127,57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wkład gminy miechów: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58 281,99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2771800" y="5084298"/>
            <a:ext cx="5000600" cy="288918"/>
          </a:xfrm>
        </p:spPr>
        <p:txBody>
          <a:bodyPr>
            <a:normAutofit fontScale="5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djecie (13)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7049" y="0"/>
            <a:ext cx="9161049" cy="6870787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534354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Zarogów zagaje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wartość zadania: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349 889,77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231 598,57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wkład gminy miechów: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118 291,20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2771800" y="5084298"/>
            <a:ext cx="5000600" cy="288918"/>
          </a:xfrm>
        </p:spPr>
        <p:txBody>
          <a:bodyPr>
            <a:normAutofit fontScale="5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djecie (14)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72169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Pojałowice </a:t>
            </a:r>
            <a:r>
              <a:rPr lang="pl-PL" dirty="0" err="1" smtClean="0">
                <a:solidFill>
                  <a:srgbClr val="C00000"/>
                </a:solidFill>
              </a:rPr>
              <a:t>prandocin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budżetu państwa: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302 280,24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wkład gminy miechów: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125 017,08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2771800" y="5084298"/>
            <a:ext cx="5000600" cy="288918"/>
          </a:xfrm>
        </p:spPr>
        <p:txBody>
          <a:bodyPr>
            <a:normAutofit fontScale="5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72169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Ul. M. </a:t>
            </a:r>
            <a:r>
              <a:rPr lang="pl-PL" dirty="0" err="1" smtClean="0">
                <a:solidFill>
                  <a:srgbClr val="C00000"/>
                </a:solidFill>
              </a:rPr>
              <a:t>kopernika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budżetu państwa: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200 000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wkład gminy miechów: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99 219,35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2771800" y="5084298"/>
            <a:ext cx="5000600" cy="288918"/>
          </a:xfrm>
        </p:spPr>
        <p:txBody>
          <a:bodyPr>
            <a:normAutofit fontScale="5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628904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</a:rPr>
              <a:t>Opracowanie projektów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55759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1) Projekt budowy drogi gminnej łączącej </a:t>
            </a:r>
            <a:r>
              <a:rPr lang="pl-PL" dirty="0" err="1" smtClean="0">
                <a:solidFill>
                  <a:schemeClr val="tx1"/>
                </a:solidFill>
              </a:rPr>
              <a:t>pojałowice-nasiechowice</a:t>
            </a:r>
            <a:r>
              <a:rPr lang="pl-PL" dirty="0" smtClean="0">
                <a:solidFill>
                  <a:schemeClr val="tx1"/>
                </a:solidFill>
              </a:rPr>
              <a:t> (Górka </a:t>
            </a:r>
            <a:r>
              <a:rPr lang="pl-PL" dirty="0" err="1" smtClean="0">
                <a:solidFill>
                  <a:schemeClr val="tx1"/>
                </a:solidFill>
              </a:rPr>
              <a:t>muniakowska</a:t>
            </a:r>
            <a:r>
              <a:rPr lang="pl-PL" dirty="0" smtClean="0">
                <a:solidFill>
                  <a:schemeClr val="tx1"/>
                </a:solidFill>
              </a:rPr>
              <a:t>)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355759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2) Projekt budowy drogi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 domów jednorodzinnych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przed blokiem nr 5 oraz 6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na os. Gen. Wł. </a:t>
            </a:r>
            <a:r>
              <a:rPr lang="pl-PL" dirty="0" err="1" smtClean="0">
                <a:solidFill>
                  <a:schemeClr val="tx1"/>
                </a:solidFill>
              </a:rPr>
              <a:t>sikorskiego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772036" cy="344966"/>
          </a:xfrm>
        </p:spPr>
        <p:txBody>
          <a:bodyPr>
            <a:normAutofit fontScale="7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384335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3) Projekt drogi dojazdowej do nieruchomości położonych przy ul. J. </a:t>
            </a:r>
            <a:r>
              <a:rPr lang="pl-PL" dirty="0" err="1" smtClean="0">
                <a:solidFill>
                  <a:schemeClr val="tx1"/>
                </a:solidFill>
              </a:rPr>
              <a:t>matejki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i ul. warszawskiej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986350" cy="55928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34328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Rozbudowa </a:t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dirty="0" smtClean="0">
                <a:solidFill>
                  <a:srgbClr val="C00000"/>
                </a:solidFill>
              </a:rPr>
              <a:t>i przebudowa istniejącego budynku hospicjum w </a:t>
            </a:r>
            <a:r>
              <a:rPr lang="pl-PL" dirty="0" err="1" smtClean="0">
                <a:solidFill>
                  <a:srgbClr val="C00000"/>
                </a:solidFill>
              </a:rPr>
              <a:t>miechowie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05766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1 299 066,62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804 757,41 zł</a:t>
            </a:r>
            <a:br>
              <a:rPr lang="pl-PL" dirty="0" smtClean="0">
                <a:solidFill>
                  <a:schemeClr val="tx1"/>
                </a:solidFill>
              </a:rPr>
            </a:b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72102" cy="344966"/>
          </a:xfrm>
        </p:spPr>
        <p:txBody>
          <a:bodyPr>
            <a:normAutofit fontScale="7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20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34971" y="0"/>
            <a:ext cx="10278971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557466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Administracja publiczna – ochotnicze straże pożarne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929198"/>
            <a:ext cx="5486416" cy="155100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771780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Remont budynku remizy osp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wymysłowie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05766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119 428,88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35 000 zł</a:t>
            </a:r>
            <a:br>
              <a:rPr lang="pl-PL" dirty="0" smtClean="0">
                <a:solidFill>
                  <a:schemeClr val="tx1"/>
                </a:solidFill>
              </a:rPr>
            </a:b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72102" cy="344966"/>
          </a:xfrm>
        </p:spPr>
        <p:txBody>
          <a:bodyPr>
            <a:normAutofit fontScale="7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23 sirpnia 063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88515" y="0"/>
            <a:ext cx="9818748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7267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23 sirpnia 069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7256" y="0"/>
            <a:ext cx="10111845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7267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486028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</a:rPr>
              <a:t>Oświata </a:t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dirty="0" smtClean="0">
                <a:solidFill>
                  <a:srgbClr val="C00000"/>
                </a:solidFill>
              </a:rPr>
              <a:t>i wychowanie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12897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Program rządowy „radosna szkoła”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– szkolne place zabaw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857760"/>
            <a:ext cx="5414978" cy="226538"/>
          </a:xfrm>
        </p:spPr>
        <p:txBody>
          <a:bodyPr>
            <a:normAutofit fontScale="4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914656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Plac zabaw przy szkole podstawowej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nr 2 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857760"/>
            <a:ext cx="4986350" cy="226538"/>
          </a:xfrm>
        </p:spPr>
        <p:txBody>
          <a:bodyPr>
            <a:normAutofit fontScale="4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05766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155 915,82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77 957,00 zł</a:t>
            </a:r>
            <a:br>
              <a:rPr lang="pl-PL" dirty="0" smtClean="0">
                <a:solidFill>
                  <a:schemeClr val="tx1"/>
                </a:solidFill>
              </a:rPr>
            </a:b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72102" cy="344966"/>
          </a:xfrm>
        </p:spPr>
        <p:txBody>
          <a:bodyPr>
            <a:normAutofit fontScale="7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7" name="Symbol zastępczy zawartości 6" descr="zdjecie (10)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63093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84321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Plac zabaw przy szkole podstawowej w </a:t>
            </a:r>
            <a:r>
              <a:rPr lang="pl-PL" dirty="0" err="1" smtClean="0">
                <a:solidFill>
                  <a:schemeClr val="tx1"/>
                </a:solidFill>
              </a:rPr>
              <a:t>pojałowicach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405766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110 486,88 zł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dofinansowanie: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55 243,00 zł</a:t>
            </a:r>
            <a:br>
              <a:rPr lang="pl-PL" dirty="0" smtClean="0">
                <a:solidFill>
                  <a:schemeClr val="tx1"/>
                </a:solidFill>
              </a:rPr>
            </a:b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72102" cy="344966"/>
          </a:xfrm>
        </p:spPr>
        <p:txBody>
          <a:bodyPr>
            <a:normAutofit fontScale="70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23 sirpnia 026_640x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431257" y="0"/>
            <a:ext cx="10111844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1090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557466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</a:rPr>
              <a:t>Gospodarka ściekowa i ochrona wód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414590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Opracowanie dokumentacji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057532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budowa kanalizacji sanitarnej na odcinku od ul. M. </a:t>
            </a:r>
            <a:r>
              <a:rPr lang="pl-PL" dirty="0" err="1" smtClean="0">
                <a:solidFill>
                  <a:schemeClr val="tx1"/>
                </a:solidFill>
              </a:rPr>
              <a:t>kopernika</a:t>
            </a:r>
            <a:r>
              <a:rPr lang="pl-PL" dirty="0" smtClean="0">
                <a:solidFill>
                  <a:schemeClr val="tx1"/>
                </a:solidFill>
              </a:rPr>
              <a:t> do ul. Folusz 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500570"/>
            <a:ext cx="5272102" cy="58372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700342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budowa kanalizacji sanitarnej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ul. Folusz 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2700342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budowa kanalizacji sanitarnej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ul. Rolniczej 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557466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budowa wodociągu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os. Gen. Wł. Sikorskiego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– na skarpie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3557598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opracowanie dokumentacji budowlano-wykonawczej budowy kanalizacji deszczowej w ul. Słonecznej 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486284" cy="70215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4200540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opracowanie dokumentacji wykonania kanalizacji sanitarnej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ul. H. </a:t>
            </a:r>
            <a:r>
              <a:rPr lang="pl-PL" dirty="0" err="1" smtClean="0">
                <a:solidFill>
                  <a:schemeClr val="tx1"/>
                </a:solidFill>
              </a:rPr>
              <a:t>sienkiewicza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włączeniem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ul. </a:t>
            </a:r>
            <a:r>
              <a:rPr lang="pl-PL" smtClean="0">
                <a:solidFill>
                  <a:schemeClr val="tx1"/>
                </a:solidFill>
              </a:rPr>
              <a:t>Podzamcze – I etap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700598" cy="105934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3771912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opracowanie projektu budowlano-wykonawczego dla wykonania urządzeń podczyszczających wody opadowe i roztopowe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5000636"/>
            <a:ext cx="5557854" cy="83662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486160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opracowanie projektu budowy sieci wodociągowej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miejscowości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err="1" smtClean="0">
                <a:solidFill>
                  <a:schemeClr val="tx1"/>
                </a:solidFill>
              </a:rPr>
              <a:t>strzeżów</a:t>
            </a:r>
            <a:r>
              <a:rPr lang="pl-PL" dirty="0" smtClean="0">
                <a:solidFill>
                  <a:schemeClr val="tx1"/>
                </a:solidFill>
              </a:rPr>
              <a:t> drugi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557722" cy="845032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12897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Opracowanie projektu rozbudowy sieci wodociągowej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jaksicaCH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557598"/>
          </a:xfrm>
        </p:spPr>
        <p:txBody>
          <a:bodyPr>
            <a:normAutofit fontScale="9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 OPRACOWANIE PROJEKTU ROZBUDOWY SIECI WODOCIĄGOWEJ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UL. WALKI ZBROJNEJ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00664" cy="273528"/>
          </a:xfrm>
        </p:spPr>
        <p:txBody>
          <a:bodyPr>
            <a:normAutofit fontScale="47500" lnSpcReduction="20000"/>
          </a:bodyPr>
          <a:lstStyle/>
          <a:p>
            <a:endParaRPr lang="pl-PL" dirty="0"/>
          </a:p>
        </p:txBody>
      </p:sp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428604"/>
            <a:ext cx="8229600" cy="6000792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Budowa sieci kanalizacji sanitarnej, rurociągów tłoczonych i pompowni: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- </a:t>
            </a:r>
            <a:r>
              <a:rPr lang="pl-PL" dirty="0" err="1" smtClean="0">
                <a:solidFill>
                  <a:schemeClr val="tx1"/>
                </a:solidFill>
              </a:rPr>
              <a:t>przesławice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- Jaksice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- </a:t>
            </a:r>
            <a:r>
              <a:rPr lang="pl-PL" dirty="0" err="1" smtClean="0">
                <a:solidFill>
                  <a:schemeClr val="tx1"/>
                </a:solidFill>
              </a:rPr>
              <a:t>komorów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- </a:t>
            </a:r>
            <a:r>
              <a:rPr lang="pl-PL" dirty="0" err="1" smtClean="0">
                <a:solidFill>
                  <a:schemeClr val="tx1"/>
                </a:solidFill>
              </a:rPr>
              <a:t>biskupice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- </a:t>
            </a:r>
            <a:r>
              <a:rPr lang="pl-PL" dirty="0" err="1" smtClean="0">
                <a:solidFill>
                  <a:schemeClr val="tx1"/>
                </a:solidFill>
              </a:rPr>
              <a:t>falniów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- </a:t>
            </a:r>
            <a:r>
              <a:rPr lang="pl-PL" dirty="0" err="1" smtClean="0">
                <a:solidFill>
                  <a:schemeClr val="tx1"/>
                </a:solidFill>
              </a:rPr>
              <a:t>falniów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r>
              <a:rPr lang="pl-PL" dirty="0" err="1" smtClean="0">
                <a:solidFill>
                  <a:schemeClr val="tx1"/>
                </a:solidFill>
              </a:rPr>
              <a:t>wysiołek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200664" cy="273528"/>
          </a:xfrm>
        </p:spPr>
        <p:txBody>
          <a:bodyPr>
            <a:normAutofit fontScale="47500" lnSpcReduction="20000"/>
          </a:bodyPr>
          <a:lstStyle/>
          <a:p>
            <a:endParaRPr lang="pl-PL" dirty="0"/>
          </a:p>
        </p:txBody>
      </p:sp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20040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ROZBUDOWA WODOCIĄGU DLA MIASTA MIECHOWA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WŁĄCZENIEM UJĘCIA BISKUPICE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857232"/>
            <a:ext cx="8229600" cy="78581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DOTACJE CELOWE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857232"/>
            <a:ext cx="8229600" cy="78581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DOTACJE CELOWE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2214554"/>
            <a:ext cx="9144000" cy="286974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dotacja dla </a:t>
            </a:r>
            <a:r>
              <a:rPr lang="pl-PL" dirty="0" err="1" smtClean="0"/>
              <a:t>ZWiK</a:t>
            </a:r>
            <a:r>
              <a:rPr lang="pl-PL" dirty="0" smtClean="0"/>
              <a:t> na realizację zadania </a:t>
            </a:r>
            <a:br>
              <a:rPr lang="pl-PL" dirty="0" smtClean="0"/>
            </a:br>
            <a:r>
              <a:rPr lang="pl-PL" dirty="0" smtClean="0"/>
              <a:t>„Rozbudowa wodociągu dla miasta Miechowa </a:t>
            </a:r>
            <a:br>
              <a:rPr lang="pl-PL" dirty="0" smtClean="0"/>
            </a:br>
            <a:r>
              <a:rPr lang="pl-PL" dirty="0" smtClean="0"/>
              <a:t>z włączeniem ujęcia Biskupice – I etap”</a:t>
            </a: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857232"/>
            <a:ext cx="8229600" cy="78581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DOTACJE CELOWE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2214554"/>
            <a:ext cx="9144000" cy="286974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dotacja dla </a:t>
            </a:r>
            <a:r>
              <a:rPr lang="pl-PL" dirty="0" err="1" smtClean="0"/>
              <a:t>ZWiK</a:t>
            </a:r>
            <a:r>
              <a:rPr lang="pl-PL" dirty="0" smtClean="0"/>
              <a:t> na realizację zadania </a:t>
            </a:r>
            <a:br>
              <a:rPr lang="pl-PL" dirty="0" smtClean="0"/>
            </a:br>
            <a:r>
              <a:rPr lang="pl-PL" dirty="0" smtClean="0"/>
              <a:t>„Rozbudowa wodociągu dla miasta Miechowa </a:t>
            </a:r>
            <a:br>
              <a:rPr lang="pl-PL" dirty="0" smtClean="0"/>
            </a:br>
            <a:r>
              <a:rPr lang="pl-PL" dirty="0" smtClean="0"/>
              <a:t>z włączeniem ujęcia Biskupice – I etap”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wykonanie przebudowy sieci wodociągowej </a:t>
            </a:r>
            <a:br>
              <a:rPr lang="pl-PL" dirty="0" smtClean="0"/>
            </a:br>
            <a:r>
              <a:rPr lang="pl-PL" dirty="0" smtClean="0"/>
              <a:t>w ul. Powstańców 1863 r. na odcinku od </a:t>
            </a:r>
            <a:br>
              <a:rPr lang="pl-PL" dirty="0" smtClean="0"/>
            </a:br>
            <a:r>
              <a:rPr lang="pl-PL" dirty="0" smtClean="0"/>
              <a:t>ul. J. Piłsudskiego do ul. Z. </a:t>
            </a:r>
            <a:r>
              <a:rPr lang="pl-PL" dirty="0" err="1" smtClean="0"/>
              <a:t>Pęckowskiego</a:t>
            </a:r>
            <a:r>
              <a:rPr lang="pl-PL" dirty="0" smtClean="0"/>
              <a:t> w Miechowie</a:t>
            </a: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486028"/>
          </a:xfrm>
        </p:spPr>
        <p:txBody>
          <a:bodyPr/>
          <a:lstStyle/>
          <a:p>
            <a:r>
              <a:rPr lang="pl-PL" dirty="0" smtClean="0">
                <a:solidFill>
                  <a:srgbClr val="C00000"/>
                </a:solidFill>
              </a:rPr>
              <a:t>Oświetlenie ulic, placów i dróg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000108"/>
            <a:ext cx="8229600" cy="928694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Budowa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000108"/>
            <a:ext cx="8229600" cy="928694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Budowa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2285992"/>
            <a:ext cx="9144000" cy="279830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budowa oświetlenia ulicznego w Strzeżowie Drugim (10 348,29 zł)</a:t>
            </a: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000108"/>
            <a:ext cx="8229600" cy="928694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Budowa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2285992"/>
            <a:ext cx="9144000" cy="279830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budowa oświetlenia ulicznego w Strzeżowie Drugim (10 348,29 zł)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budowa oświetlenia ulicznego </a:t>
            </a:r>
            <a:br>
              <a:rPr lang="pl-PL" dirty="0" smtClean="0"/>
            </a:br>
            <a:r>
              <a:rPr lang="pl-PL" dirty="0" smtClean="0"/>
              <a:t>w ul. Dwernickiego w Miechowie </a:t>
            </a:r>
            <a:br>
              <a:rPr lang="pl-PL" dirty="0" smtClean="0"/>
            </a:br>
            <a:r>
              <a:rPr lang="pl-PL" dirty="0" smtClean="0"/>
              <a:t>(39 322,72 zł)</a:t>
            </a: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djecie (11)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016" y="0"/>
            <a:ext cx="9145016" cy="6858762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63093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34302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Opracowanie projektów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34302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Opracowanie projektów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85786" y="3357562"/>
            <a:ext cx="7572428" cy="17267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projekt budowy oświetlenia w Komorowie</a:t>
            </a: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34302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Opracowanie projektów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85786" y="3357562"/>
            <a:ext cx="7572428" cy="17267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projekt budowy oświetlenia w Komorowie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projekt dobudowy punktów świetlnych </a:t>
            </a:r>
            <a:br>
              <a:rPr lang="pl-PL" dirty="0" smtClean="0"/>
            </a:br>
            <a:r>
              <a:rPr lang="pl-PL" dirty="0" smtClean="0"/>
              <a:t>w Poradowie</a:t>
            </a:r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34302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Opracowanie projektów oświetlenia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85786" y="3357562"/>
            <a:ext cx="7572428" cy="2286016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projekt budowy oświetlenia w Komorowie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projekt dobudowy punktów świetlnych </a:t>
            </a:r>
            <a:br>
              <a:rPr lang="pl-PL" dirty="0" smtClean="0"/>
            </a:br>
            <a:r>
              <a:rPr lang="pl-PL" dirty="0" smtClean="0"/>
              <a:t>w Poradowie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budowa oświetlenia na os. </a:t>
            </a:r>
            <a:r>
              <a:rPr lang="pl-PL" dirty="0" err="1" smtClean="0"/>
              <a:t>XXX-lecia</a:t>
            </a:r>
            <a:r>
              <a:rPr lang="pl-PL" dirty="0" smtClean="0"/>
              <a:t> PRL </a:t>
            </a:r>
            <a:br>
              <a:rPr lang="pl-PL" dirty="0" smtClean="0"/>
            </a:br>
            <a:r>
              <a:rPr lang="pl-PL" dirty="0" smtClean="0"/>
              <a:t>w Miechowie</a:t>
            </a:r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3128970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Budowa krytej pływalni przy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ul. M. konopnickiej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 err="1" smtClean="0">
                <a:solidFill>
                  <a:schemeClr val="tx1"/>
                </a:solidFill>
              </a:rPr>
              <a:t>miechowie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928670"/>
            <a:ext cx="9144000" cy="5072098"/>
          </a:xfrm>
        </p:spPr>
        <p:txBody>
          <a:bodyPr>
            <a:noAutofit/>
          </a:bodyPr>
          <a:lstStyle/>
          <a:p>
            <a:r>
              <a:rPr lang="pl-PL" sz="4000" dirty="0" smtClean="0">
                <a:solidFill>
                  <a:srgbClr val="C00000"/>
                </a:solidFill>
              </a:rPr>
              <a:t>Wartość zadania:</a:t>
            </a:r>
            <a:r>
              <a:rPr lang="pl-PL" sz="4000" dirty="0" smtClean="0">
                <a:solidFill>
                  <a:schemeClr val="tx1"/>
                </a:solidFill>
              </a:rPr>
              <a:t/>
            </a:r>
            <a:br>
              <a:rPr lang="pl-PL" sz="4000" dirty="0" smtClean="0">
                <a:solidFill>
                  <a:schemeClr val="tx1"/>
                </a:solidFill>
              </a:rPr>
            </a:br>
            <a:r>
              <a:rPr lang="pl-PL" sz="4000" dirty="0" smtClean="0">
                <a:solidFill>
                  <a:schemeClr val="tx1"/>
                </a:solidFill>
              </a:rPr>
              <a:t>16 316 543,05 zł</a:t>
            </a:r>
            <a:br>
              <a:rPr lang="pl-PL" sz="4000" dirty="0" smtClean="0">
                <a:solidFill>
                  <a:schemeClr val="tx1"/>
                </a:solidFill>
              </a:rPr>
            </a:br>
            <a:r>
              <a:rPr lang="pl-PL" sz="4000" dirty="0" smtClean="0">
                <a:solidFill>
                  <a:schemeClr val="tx1"/>
                </a:solidFill>
              </a:rPr>
              <a:t/>
            </a:r>
            <a:br>
              <a:rPr lang="pl-PL" sz="4000" dirty="0" smtClean="0">
                <a:solidFill>
                  <a:schemeClr val="tx1"/>
                </a:solidFill>
              </a:rPr>
            </a:br>
            <a:r>
              <a:rPr lang="pl-PL" sz="4000" dirty="0" smtClean="0">
                <a:solidFill>
                  <a:srgbClr val="C00000"/>
                </a:solidFill>
              </a:rPr>
              <a:t>Dofinansowanie:</a:t>
            </a:r>
            <a:r>
              <a:rPr lang="pl-PL" sz="4000" dirty="0" smtClean="0">
                <a:solidFill>
                  <a:schemeClr val="tx1"/>
                </a:solidFill>
              </a:rPr>
              <a:t/>
            </a:r>
            <a:br>
              <a:rPr lang="pl-PL" sz="4000" dirty="0" smtClean="0">
                <a:solidFill>
                  <a:schemeClr val="tx1"/>
                </a:solidFill>
              </a:rPr>
            </a:br>
            <a:r>
              <a:rPr lang="pl-PL" sz="4000" dirty="0" smtClean="0">
                <a:solidFill>
                  <a:schemeClr val="tx1"/>
                </a:solidFill>
              </a:rPr>
              <a:t>- fundusz rozwoju kultury fizycznej 3 800 000 zł</a:t>
            </a:r>
            <a:br>
              <a:rPr lang="pl-PL" sz="4000" dirty="0" smtClean="0">
                <a:solidFill>
                  <a:schemeClr val="tx1"/>
                </a:solidFill>
              </a:rPr>
            </a:br>
            <a:r>
              <a:rPr lang="pl-PL" sz="4000" dirty="0" smtClean="0">
                <a:solidFill>
                  <a:schemeClr val="tx1"/>
                </a:solidFill>
              </a:rPr>
              <a:t>- powiat miechowski 600 000 zł</a:t>
            </a:r>
            <a:br>
              <a:rPr lang="pl-PL" sz="4000" dirty="0" smtClean="0">
                <a:solidFill>
                  <a:schemeClr val="tx1"/>
                </a:solidFill>
              </a:rPr>
            </a:br>
            <a:r>
              <a:rPr lang="pl-PL" sz="4000" dirty="0" err="1" smtClean="0">
                <a:solidFill>
                  <a:schemeClr val="tx1"/>
                </a:solidFill>
              </a:rPr>
              <a:t>pfron</a:t>
            </a:r>
            <a:r>
              <a:rPr lang="pl-PL" sz="4000" dirty="0" smtClean="0">
                <a:solidFill>
                  <a:schemeClr val="tx1"/>
                </a:solidFill>
              </a:rPr>
              <a:t> 71 000 zł</a:t>
            </a:r>
            <a:endParaRPr lang="pl-PL" sz="4000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6000768"/>
            <a:ext cx="3914780" cy="857232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3414722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Koszt robót zaplanowany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wykonawcą na rok 2012: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6 232 509,44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4200532" cy="55928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IS_IMG_0116_640x480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13347"/>
            <a:ext cx="9144000" cy="6971347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IS_IMG_0109_640x480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13347"/>
            <a:ext cx="9144000" cy="6971347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IS_IMG_0103_640x480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227979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201416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Pozostałe inwestycje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4856584" cy="71122"/>
          </a:xfrm>
        </p:spPr>
        <p:txBody>
          <a:bodyPr>
            <a:normAutofit fontScale="25000" lnSpcReduction="20000"/>
          </a:bodyPr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844824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Budowa zadaszenia placu targowego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– opracowanie projektu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zdjecie (12)_640x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7049" y="-12787"/>
            <a:ext cx="9161049" cy="6870787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124744"/>
            <a:ext cx="8229600" cy="4176464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Likwidacja kotłowni przy ul. Ks. Skorupki 4 oraz rozbudowa kotłowni przy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ul. Służba </a:t>
            </a:r>
            <a:r>
              <a:rPr lang="pl-PL" dirty="0" err="1" smtClean="0">
                <a:solidFill>
                  <a:schemeClr val="tx1"/>
                </a:solidFill>
              </a:rPr>
              <a:t>polsce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flipV="1">
            <a:off x="1371600" y="5084298"/>
            <a:ext cx="5144616" cy="1008998"/>
          </a:xfrm>
        </p:spPr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772816"/>
            <a:ext cx="8229600" cy="1944216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Wartość zadania: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90 971,14 zł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3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345432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Instalacja monitoringu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na os. </a:t>
            </a:r>
            <a:r>
              <a:rPr lang="pl-PL" dirty="0" err="1" smtClean="0">
                <a:solidFill>
                  <a:schemeClr val="tx1"/>
                </a:solidFill>
              </a:rPr>
              <a:t>Xxx-lecia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r>
              <a:rPr lang="pl-PL" dirty="0" err="1" smtClean="0">
                <a:solidFill>
                  <a:schemeClr val="tx1"/>
                </a:solidFill>
              </a:rPr>
              <a:t>prl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IMG_0914_640x4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28660" y="0"/>
            <a:ext cx="9563176" cy="6858000"/>
          </a:xfrm>
        </p:spPr>
      </p:pic>
      <p:pic>
        <p:nvPicPr>
          <p:cNvPr id="5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134076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Ponadto: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784976" cy="468052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134076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Ponadto: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784976" cy="515719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Opracowanie dokumentacji budowlanej budowy przyłącza cieplnego od istniejącego kotłowni </a:t>
            </a:r>
            <a:br>
              <a:rPr lang="pl-PL" dirty="0" smtClean="0"/>
            </a:br>
            <a:r>
              <a:rPr lang="pl-PL" dirty="0" smtClean="0"/>
              <a:t>przy ul. Służba Polsce 4 do budynku wielorodzinnego  nr 4 przy ul. Ks. Skorupki w Miechowie</a:t>
            </a:r>
          </a:p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134076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Ponadto: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515719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Opracowanie dokumentacji budowlanej budowy przyłącza cieplnego od istniejącego kotłowni </a:t>
            </a:r>
            <a:br>
              <a:rPr lang="pl-PL" dirty="0" smtClean="0"/>
            </a:br>
            <a:r>
              <a:rPr lang="pl-PL" dirty="0" smtClean="0"/>
              <a:t>przy ul. Służba Polsce 4 do budynku wielorodzinnego  nr 4 przy ul. Ks. Skorupki w Miechowie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Północna Pierzeja Rynku z węglowej na gazową</a:t>
            </a:r>
          </a:p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134076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Ponadto: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515719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Opracowanie dokumentacji budowlanej budowy przyłącza cieplnego od istniejącego kotłowni </a:t>
            </a:r>
            <a:br>
              <a:rPr lang="pl-PL" dirty="0" smtClean="0"/>
            </a:br>
            <a:r>
              <a:rPr lang="pl-PL" dirty="0" smtClean="0"/>
              <a:t>przy ul. Służba Polsce 4 do budynku wielorodzinnego  nr 4 przy ul. Ks. Skorupki w Miechowie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Północna Pierzeja Rynku z węglowej na gazową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węglowej na gazową w bloku nr 6 na os. </a:t>
            </a:r>
            <a:r>
              <a:rPr lang="pl-PL" dirty="0" err="1" smtClean="0"/>
              <a:t>XXX-lecia</a:t>
            </a:r>
            <a:r>
              <a:rPr lang="pl-PL" dirty="0" smtClean="0"/>
              <a:t> PRL</a:t>
            </a:r>
          </a:p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134076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Ponadto: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515719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Opracowanie dokumentacji budowlanej budowy przyłącza cieplnego od istniejącego kotłowni </a:t>
            </a:r>
            <a:br>
              <a:rPr lang="pl-PL" dirty="0" smtClean="0"/>
            </a:br>
            <a:r>
              <a:rPr lang="pl-PL" dirty="0" smtClean="0"/>
              <a:t>przy ul. Służba Polsce 4 do budynku wielorodzinnego  nr 4 przy ul. Ks. Skorupki w Miechowie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Północna Pierzeja Rynku z węglowej na gazową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węglowej na gazową w bloku nr 6 na os. </a:t>
            </a:r>
            <a:r>
              <a:rPr lang="pl-PL" dirty="0" err="1" smtClean="0"/>
              <a:t>XXX-lecia</a:t>
            </a:r>
            <a:r>
              <a:rPr lang="pl-PL" dirty="0" smtClean="0"/>
              <a:t> PRL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Przebudowa sieci ciepłowniczych </a:t>
            </a:r>
            <a:br>
              <a:rPr lang="pl-PL" dirty="0" smtClean="0"/>
            </a:br>
            <a:r>
              <a:rPr lang="pl-PL" dirty="0" smtClean="0"/>
              <a:t>na os. gen. Wł. Sikorskiego</a:t>
            </a:r>
          </a:p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6286520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134076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tx1"/>
                </a:solidFill>
              </a:rPr>
              <a:t>Ponadto: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515719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pl-PL" dirty="0" smtClean="0"/>
              <a:t> Opracowanie dokumentacji budowlanej budowy przyłącza cieplnego od istniejącego kotłowni </a:t>
            </a:r>
            <a:br>
              <a:rPr lang="pl-PL" dirty="0" smtClean="0"/>
            </a:br>
            <a:r>
              <a:rPr lang="pl-PL" dirty="0" smtClean="0"/>
              <a:t>przy ul. Służba Polsce 4 do budynku wielorodzinnego  nr 4 przy ul. Ks. Skorupki w Miechowie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Północna Pierzeja Rynku z węglowej na gazową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Opracowanie projektu przebudowy kotłowni węglowej na gazową w bloku nr 6 na os. </a:t>
            </a:r>
            <a:r>
              <a:rPr lang="pl-PL" dirty="0" err="1" smtClean="0"/>
              <a:t>XXX-lecia</a:t>
            </a:r>
            <a:r>
              <a:rPr lang="pl-PL" dirty="0" smtClean="0"/>
              <a:t> PRL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przebudowa sieci ciepłowniczych </a:t>
            </a:r>
            <a:br>
              <a:rPr lang="pl-PL" dirty="0" smtClean="0"/>
            </a:br>
            <a:r>
              <a:rPr lang="pl-PL" dirty="0" smtClean="0"/>
              <a:t>na os. gen. Wł. Sikorskiego</a:t>
            </a:r>
          </a:p>
          <a:p>
            <a:pPr>
              <a:buFont typeface="Arial" pitchFamily="34" charset="0"/>
              <a:buChar char="•"/>
            </a:pPr>
            <a:r>
              <a:rPr lang="pl-PL" dirty="0" smtClean="0"/>
              <a:t> zakup członu do pieca os. gen. Wł. Sikorskiego</a:t>
            </a:r>
          </a:p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6237312"/>
            <a:ext cx="926734" cy="3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128838"/>
          </a:xfrm>
        </p:spPr>
        <p:txBody>
          <a:bodyPr/>
          <a:lstStyle/>
          <a:p>
            <a:r>
              <a:rPr lang="pl-PL" dirty="0" smtClean="0">
                <a:solidFill>
                  <a:schemeClr val="tx1"/>
                </a:solidFill>
              </a:rPr>
              <a:t>Dziękuję za uwagę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 smtClean="0"/>
          </a:p>
          <a:p>
            <a:endParaRPr lang="pl-PL" dirty="0"/>
          </a:p>
        </p:txBody>
      </p:sp>
      <p:pic>
        <p:nvPicPr>
          <p:cNvPr id="4" name="Picture 2" descr="C:\Users\asus\Desktop\logo-miechow-sma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428604"/>
            <a:ext cx="3712815" cy="14422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rzchołek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Wierzchołek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ierzchołek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1170</TotalTime>
  <Words>586</Words>
  <Application>Microsoft Office PowerPoint</Application>
  <PresentationFormat>Pokaz na ekranie (4:3)</PresentationFormat>
  <Paragraphs>142</Paragraphs>
  <Slides>135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135</vt:i4>
      </vt:variant>
    </vt:vector>
  </HeadingPairs>
  <TitlesOfParts>
    <vt:vector size="136" baseType="lpstr">
      <vt:lpstr>Wierzchołek</vt:lpstr>
      <vt:lpstr>INWESTYCJE 2012 - stan realizacji</vt:lpstr>
      <vt:lpstr>Program rozwoju obszarów wiejskich 2007-2013</vt:lpstr>
      <vt:lpstr>Budowa obiektów rekreacyjno-sportowych w gminie miechów</vt:lpstr>
      <vt:lpstr>wartość ZADANIA: 375 889,96 zł  dofinansowanie: 244 095,00 zł</vt:lpstr>
      <vt:lpstr>BRZUCHANIA</vt:lpstr>
      <vt:lpstr>SZCZEPANOWICE</vt:lpstr>
      <vt:lpstr>ZAROGÓW</vt:lpstr>
      <vt:lpstr>ODNOWA CENTRÓW WSI</vt:lpstr>
      <vt:lpstr>wartość zadania: 472 085,01 zł  dofinansowanie: 308 608,00 zł</vt:lpstr>
      <vt:lpstr>JAKSICE</vt:lpstr>
      <vt:lpstr>KALINA MAŁA</vt:lpstr>
      <vt:lpstr>PRZESŁAWICE</vt:lpstr>
      <vt:lpstr>REMONT I DOPOSAŻENIE MIEJSCA REKREACYJNEGO  W PARKU MIEJSKIM  W MIECHOWIE</vt:lpstr>
      <vt:lpstr>WARTOŚĆ zadania: 25 884 zł  dofinansowanie: 15 470 zł</vt:lpstr>
      <vt:lpstr>Slajd 15</vt:lpstr>
      <vt:lpstr>Slajd 16</vt:lpstr>
      <vt:lpstr>Slajd 17</vt:lpstr>
      <vt:lpstr>Slajd 18</vt:lpstr>
      <vt:lpstr>ZAGOSPODAROWANIE PRZESTRZENI WOKÓŁ  MIEJSCA PAMIĘCI NARODOWEJ W CHODÓWKACH </vt:lpstr>
      <vt:lpstr>Całość zadania: 25 367,06 zł  dofinansowanie: 14 528,16 zł</vt:lpstr>
      <vt:lpstr>Slajd 21</vt:lpstr>
      <vt:lpstr>Slajd 22</vt:lpstr>
      <vt:lpstr>DROGI PUBLICZNE WOJEWÓDZKIE</vt:lpstr>
      <vt:lpstr>1) ODNOWA NAWIERZCHNI DROGI WOJEWÓDZKIEJ  NR 783 W MIECHOWIE</vt:lpstr>
      <vt:lpstr>Całość zadania 426 782,42 zł  DOFINANSOWANIE gminy miechów: 87 000 zł </vt:lpstr>
      <vt:lpstr>Slajd 26</vt:lpstr>
      <vt:lpstr>Slajd 27</vt:lpstr>
      <vt:lpstr>2) OPRACOWANIE STUDIUM WYKONYWALNOŚCI I KONCEPCJI PROGRAMOWEJ PÓŁNOCNEGO OBEJŚCIA MIECHOWA W CIĄGU DROGI WOJEWÓDZKIEJ NR 783</vt:lpstr>
      <vt:lpstr>3) OPRACOWANIE DOKUMENTACJI  – PRZEBUDOWA SKRZYŻOWAŃ DROGI WOJEWÓDZKIEJ NR 783  Z UL. JANA iii SOBIESKIEGO ORAZ UL. PODZAMCZE</vt:lpstr>
      <vt:lpstr>4) WSPÓŁFINANSOWANIE REALIZACJI ZADANIA „PRZEBUDOWA  DROGI WOJEWÓDZKIEJ  NR 783 NA ODCINKU WOLBROM-MIECHÓW”</vt:lpstr>
      <vt:lpstr>DROGI PUBLICZNE  POWIATOWE</vt:lpstr>
      <vt:lpstr>WSPÓŁFINANSOWANIE REALIZACJI ZADANIA „Przebudowa drogi powiatowej nr 1211K miechów-zielenice”</vt:lpstr>
      <vt:lpstr>Drogi publiczne gminne</vt:lpstr>
      <vt:lpstr>Budowa skrzyżowania  z drogą wojewódzką  – ul. Henryka sienkiewicza</vt:lpstr>
      <vt:lpstr>Budowa skrzyżowania  z drogą wojewódzką  – ul. Henryka sienkiewicza  wartość zadania: 12 028,96 zł </vt:lpstr>
      <vt:lpstr>Slajd 36</vt:lpstr>
      <vt:lpstr>PRZEBUDOWA DROGI DOJAZDOWEJ DO PÓL KOMORÓW (GÓRY)  - KAMIEŃCZYCE</vt:lpstr>
      <vt:lpstr>Wartość zadania:  160 849,27 zł  dofinansowanie:  76 574, 63 zł</vt:lpstr>
      <vt:lpstr>Remont drogi  na osiedlu Kolejowym  w miechowie</vt:lpstr>
      <vt:lpstr>Wartość zadania:  40 482,13 zł</vt:lpstr>
      <vt:lpstr>Slajd 41</vt:lpstr>
      <vt:lpstr>Remont  ul. J. i. kraszewskiego  w miechowie</vt:lpstr>
      <vt:lpstr>Wartość zadania:  66 249,65 zł</vt:lpstr>
      <vt:lpstr>Slajd 44</vt:lpstr>
      <vt:lpstr>Remont  ul. Z. pęckowskiego  w miechowie</vt:lpstr>
      <vt:lpstr>Wartość zadania:  56 638,55 zł</vt:lpstr>
      <vt:lpstr>Slajd 47</vt:lpstr>
      <vt:lpstr>Remont  ul. Topolowej  w miechowie</vt:lpstr>
      <vt:lpstr>Wartość zadania:  88 237,12 zł</vt:lpstr>
      <vt:lpstr>Slajd 50</vt:lpstr>
      <vt:lpstr>Wykonanie  nawierzchni bitumicznej  na ul. drzymały</vt:lpstr>
      <vt:lpstr>Wartość zadania:  55 696,62 zł</vt:lpstr>
      <vt:lpstr>Slajd 53</vt:lpstr>
      <vt:lpstr>Wykonanie zatoki parkingowej przy bloku nr 7 na os. Xxx-lecia  w miechowie</vt:lpstr>
      <vt:lpstr>Wartość zadania:  24 117,19 zł</vt:lpstr>
      <vt:lpstr>Slajd 56</vt:lpstr>
      <vt:lpstr>Wykonanie oznakowania ulic miasta miechowa</vt:lpstr>
      <vt:lpstr>Wartość zadania:  29 419,14 zł  122 tabliczki  na 50 słupkach</vt:lpstr>
      <vt:lpstr>Slajd 59</vt:lpstr>
      <vt:lpstr>Dofinansowanie remontu dróg zniszczonych w wyniku działania klęsk żywiołowych</vt:lpstr>
      <vt:lpstr>Łączny koszt zadań:  1 804 176,04 zł  dofinansowanie  z budżetu państwa:  1 319 341,00 zł</vt:lpstr>
      <vt:lpstr>Ul. Taborowicza  wartość zadania:  735 579,38 zł  dofinansowanie :  552 334,62zł  wkład gminy miechów:  183 244,76 zł</vt:lpstr>
      <vt:lpstr>Slajd 63</vt:lpstr>
      <vt:lpstr>Brzuchania  wartość zadania: 291 409,56 zł  dofinansowanie :  233 127,57 zł  wkład gminy miechów:  58 281,99 zł</vt:lpstr>
      <vt:lpstr>Slajd 65</vt:lpstr>
      <vt:lpstr>Zarogów zagaje  wartość zadania:  349 889,77 zł  dofinansowanie:  231 598,57 zł  wkład gminy miechów:  118 291,20 zł</vt:lpstr>
      <vt:lpstr>Slajd 67</vt:lpstr>
      <vt:lpstr>Pojałowice prandocin  dofinansowanie  z budżetu państwa:  302 280,24 zł  wkład gminy miechów:  125 017,08 zł</vt:lpstr>
      <vt:lpstr>Ul. M. kopernika  dofinansowanie  z budżetu państwa:  200 000 zł  wkład gminy miechów:  99 219,35 zł</vt:lpstr>
      <vt:lpstr>Opracowanie projektów</vt:lpstr>
      <vt:lpstr>1) Projekt budowy drogi gminnej łączącej pojałowice-nasiechowice (Górka muniakowska)</vt:lpstr>
      <vt:lpstr>2) Projekt budowy drogi  do domów jednorodzinnych  przed blokiem nr 5 oraz 6  na os. Gen. Wł. sikorskiego</vt:lpstr>
      <vt:lpstr>3) Projekt drogi dojazdowej do nieruchomości położonych przy ul. J. matejki  i ul. warszawskiej</vt:lpstr>
      <vt:lpstr>Rozbudowa  i przebudowa istniejącego budynku hospicjum w miechowie</vt:lpstr>
      <vt:lpstr>wartość zadania: 1 299 066,62 zł  dofinansowanie: 804 757,41 zł </vt:lpstr>
      <vt:lpstr>Slajd 76</vt:lpstr>
      <vt:lpstr>Administracja publiczna – ochotnicze straże pożarne</vt:lpstr>
      <vt:lpstr>Remont budynku remizy osp  w wymysłowie</vt:lpstr>
      <vt:lpstr>wartość zadania: 119 428,88 zł  dofinansowanie: 35 000 zł </vt:lpstr>
      <vt:lpstr>Slajd 80</vt:lpstr>
      <vt:lpstr>Slajd 81</vt:lpstr>
      <vt:lpstr>Oświata  i wychowanie</vt:lpstr>
      <vt:lpstr>Program rządowy „radosna szkoła”  – szkolne place zabaw</vt:lpstr>
      <vt:lpstr>Plac zabaw przy szkole podstawowej  nr 2 w miechowie</vt:lpstr>
      <vt:lpstr>wartość zadania: 155 915,82 zł  dofinansowanie: 77 957,00 zł </vt:lpstr>
      <vt:lpstr>Slajd 86</vt:lpstr>
      <vt:lpstr>Plac zabaw przy szkole podstawowej w pojałowicach</vt:lpstr>
      <vt:lpstr>wartość zadania: 110 486,88 zł  dofinansowanie: 55 243,00 zł </vt:lpstr>
      <vt:lpstr>Slajd 89</vt:lpstr>
      <vt:lpstr>Gospodarka ściekowa i ochrona wód</vt:lpstr>
      <vt:lpstr>Opracowanie dokumentacji</vt:lpstr>
      <vt:lpstr> budowa kanalizacji sanitarnej na odcinku od ul. M. kopernika do ul. Folusz w miechowie</vt:lpstr>
      <vt:lpstr> budowa kanalizacji sanitarnej  w ul. Folusz w miechowie</vt:lpstr>
      <vt:lpstr> budowa kanalizacji sanitarnej  w ul. Rolniczej w miechowie</vt:lpstr>
      <vt:lpstr> budowa wodociągu  os. Gen. Wł. Sikorskiego  – na skarpie</vt:lpstr>
      <vt:lpstr> opracowanie dokumentacji budowlano-wykonawczej budowy kanalizacji deszczowej w ul. Słonecznej w miechowie</vt:lpstr>
      <vt:lpstr> opracowanie dokumentacji wykonania kanalizacji sanitarnej  w ul. H. sienkiewicza  z włączeniem  w ul. Podzamcze – I etap</vt:lpstr>
      <vt:lpstr> opracowanie projektu budowlano-wykonawczego dla wykonania urządzeń podczyszczających wody opadowe i roztopowe</vt:lpstr>
      <vt:lpstr> opracowanie projektu budowy sieci wodociągowej  w miejscowości  strzeżów drugi</vt:lpstr>
      <vt:lpstr> Opracowanie projektu rozbudowy sieci wodociągowej  w jaksicaCH</vt:lpstr>
      <vt:lpstr> OPRACOWANIE PROJEKTU ROZBUDOWY SIECI WODOCIĄGOWEJ  W UL. WALKI ZBROJNEJ  W MIECHOWIE</vt:lpstr>
      <vt:lpstr>Budowa sieci kanalizacji sanitarnej, rurociągów tłoczonych i pompowni: - przesławice - Jaksice - komorów - biskupice - falniów - falniów wysiołek</vt:lpstr>
      <vt:lpstr>ROZBUDOWA WODOCIĄGU DLA MIASTA MIECHOWA  Z WŁĄCZENIEM UJĘCIA BISKUPICE</vt:lpstr>
      <vt:lpstr>DOTACJE CELOWE</vt:lpstr>
      <vt:lpstr>DOTACJE CELOWE</vt:lpstr>
      <vt:lpstr>DOTACJE CELOWE</vt:lpstr>
      <vt:lpstr>Oświetlenie ulic, placów i dróg</vt:lpstr>
      <vt:lpstr>Budowa oświetlenia</vt:lpstr>
      <vt:lpstr>Budowa oświetlenia</vt:lpstr>
      <vt:lpstr>Budowa oświetlenia</vt:lpstr>
      <vt:lpstr>Slajd 111</vt:lpstr>
      <vt:lpstr>Opracowanie projektów oświetlenia</vt:lpstr>
      <vt:lpstr>Opracowanie projektów oświetlenia</vt:lpstr>
      <vt:lpstr>Opracowanie projektów oświetlenia</vt:lpstr>
      <vt:lpstr>Opracowanie projektów oświetlenia</vt:lpstr>
      <vt:lpstr>Budowa krytej pływalni przy  ul. M. konopnickiej  w miechowie</vt:lpstr>
      <vt:lpstr>Wartość zadania: 16 316 543,05 zł  Dofinansowanie: - fundusz rozwoju kultury fizycznej 3 800 000 zł - powiat miechowski 600 000 zł pfron 71 000 zł</vt:lpstr>
      <vt:lpstr>Koszt robót zaplanowany  z wykonawcą na rok 2012:  6 232 509,44 zł</vt:lpstr>
      <vt:lpstr>Slajd 119</vt:lpstr>
      <vt:lpstr>Slajd 120</vt:lpstr>
      <vt:lpstr>Slajd 121</vt:lpstr>
      <vt:lpstr>Pozostałe inwestycje</vt:lpstr>
      <vt:lpstr>Budowa zadaszenia placu targowego  – opracowanie projektu</vt:lpstr>
      <vt:lpstr>Slajd 124</vt:lpstr>
      <vt:lpstr>Likwidacja kotłowni przy ul. Ks. Skorupki 4 oraz rozbudowa kotłowni przy  ul. Służba polsce</vt:lpstr>
      <vt:lpstr>Wartość zadania: 90 971,14 zł</vt:lpstr>
      <vt:lpstr>Instalacja monitoringu  na os. Xxx-lecia prl</vt:lpstr>
      <vt:lpstr>Slajd 128</vt:lpstr>
      <vt:lpstr>Ponadto:</vt:lpstr>
      <vt:lpstr>Ponadto:</vt:lpstr>
      <vt:lpstr>Ponadto:</vt:lpstr>
      <vt:lpstr>Ponadto:</vt:lpstr>
      <vt:lpstr>Ponadto:</vt:lpstr>
      <vt:lpstr>Ponadto:</vt:lpstr>
      <vt:lpstr>Dziękuję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asus</dc:creator>
  <cp:lastModifiedBy>asus</cp:lastModifiedBy>
  <cp:revision>146</cp:revision>
  <dcterms:created xsi:type="dcterms:W3CDTF">2012-08-24T05:16:46Z</dcterms:created>
  <dcterms:modified xsi:type="dcterms:W3CDTF">2012-08-30T07:47:57Z</dcterms:modified>
</cp:coreProperties>
</file>