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91" r:id="rId2"/>
    <p:sldId id="301" r:id="rId3"/>
    <p:sldId id="289" r:id="rId4"/>
    <p:sldId id="297" r:id="rId5"/>
    <p:sldId id="295" r:id="rId6"/>
    <p:sldId id="298" r:id="rId7"/>
    <p:sldId id="296" r:id="rId8"/>
    <p:sldId id="1305" r:id="rId9"/>
    <p:sldId id="1307" r:id="rId10"/>
    <p:sldId id="1309" r:id="rId11"/>
    <p:sldId id="1308" r:id="rId12"/>
    <p:sldId id="277" r:id="rId13"/>
    <p:sldId id="283" r:id="rId14"/>
    <p:sldId id="278" r:id="rId15"/>
    <p:sldId id="285" r:id="rId16"/>
    <p:sldId id="286" r:id="rId17"/>
    <p:sldId id="287" r:id="rId18"/>
    <p:sldId id="280" r:id="rId19"/>
    <p:sldId id="279" r:id="rId20"/>
    <p:sldId id="281" r:id="rId21"/>
    <p:sldId id="276" r:id="rId22"/>
    <p:sldId id="275" r:id="rId23"/>
    <p:sldId id="302" r:id="rId24"/>
    <p:sldId id="282" r:id="rId25"/>
    <p:sldId id="300" r:id="rId26"/>
    <p:sldId id="274" r:id="rId27"/>
  </p:sldIdLst>
  <p:sldSz cx="13717588" cy="6859588"/>
  <p:notesSz cx="6858000" cy="9144000"/>
  <p:defaultTextStyle>
    <a:defPPr>
      <a:defRPr lang="ko-KR"/>
    </a:defPPr>
    <a:lvl1pPr marL="0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7913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5827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3740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1654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39567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27481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5394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3308" algn="l" defTabSz="1175827" rtl="0" eaLnBrk="1" latinLnBrk="1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432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13" autoAdjust="0"/>
    <p:restoredTop sz="85067" autoAdjust="0"/>
  </p:normalViewPr>
  <p:slideViewPr>
    <p:cSldViewPr>
      <p:cViewPr varScale="1">
        <p:scale>
          <a:sx n="97" d="100"/>
          <a:sy n="97" d="100"/>
        </p:scale>
        <p:origin x="636" y="42"/>
      </p:cViewPr>
      <p:guideLst>
        <p:guide orient="horz" pos="2161"/>
        <p:guide pos="432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42462-410B-094B-8C8E-7DF560DFD021}" type="datetimeFigureOut">
              <a:rPr lang="pl-PL" smtClean="0"/>
              <a:t>16.11.2018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44488" y="1143000"/>
            <a:ext cx="61690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638E8-5FC4-F449-8C00-AC00516BEA8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35730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Why</a:t>
            </a:r>
            <a:r>
              <a:rPr lang="en-US" baseline="0" dirty="0"/>
              <a:t> Poland? </a:t>
            </a:r>
          </a:p>
          <a:p>
            <a:r>
              <a:rPr lang="en-US" baseline="0" dirty="0"/>
              <a:t>There are several reasons to consider Poland as a high potential market for MIDAS business: </a:t>
            </a:r>
          </a:p>
          <a:p>
            <a:endParaRPr lang="en-US" baseline="0" dirty="0"/>
          </a:p>
          <a:p>
            <a:r>
              <a:rPr lang="en-US" baseline="0" dirty="0"/>
              <a:t>First, there are about 876 bridge companies and about 30,000 building design offices. </a:t>
            </a:r>
          </a:p>
          <a:p>
            <a:r>
              <a:rPr lang="en-US" baseline="0" dirty="0"/>
              <a:t>In bridge market we currently achieved 15% share and we are planning “aggressively” penetrate to the building market when </a:t>
            </a:r>
            <a:r>
              <a:rPr lang="en-US" baseline="0" dirty="0" err="1"/>
              <a:t>nGen</a:t>
            </a:r>
            <a:r>
              <a:rPr lang="en-US" baseline="0" dirty="0"/>
              <a:t> is released in the second part of  the year. </a:t>
            </a:r>
          </a:p>
          <a:p>
            <a:endParaRPr lang="en-US" baseline="0" dirty="0"/>
          </a:p>
          <a:p>
            <a:r>
              <a:rPr lang="en-US" baseline="0" dirty="0"/>
              <a:t>Second, Polish economy growth is  the fastest in European Union. During 20 years GDP never decreases.</a:t>
            </a:r>
          </a:p>
          <a:p>
            <a:endParaRPr lang="en-US" baseline="0" dirty="0"/>
          </a:p>
          <a:p>
            <a:r>
              <a:rPr lang="en-US" baseline="0" dirty="0"/>
              <a:t>Lastly, as EU member, Poland has Free Trade Agreement (FTA) with South Korea. There is a tax exemption for trade between South Korea and Poland. </a:t>
            </a:r>
          </a:p>
          <a:p>
            <a:endParaRPr lang="en-US" baseline="0" dirty="0"/>
          </a:p>
          <a:p>
            <a:r>
              <a:rPr lang="en-US" baseline="0" dirty="0"/>
              <a:t>Many companies in South Korea already realized Poland as an important economical partner. Poland is the 5</a:t>
            </a:r>
            <a:r>
              <a:rPr lang="en-US" baseline="30000" dirty="0"/>
              <a:t>th</a:t>
            </a:r>
            <a:r>
              <a:rPr lang="en-US" baseline="0" dirty="0"/>
              <a:t> country within EU where South Korea actively invests in business.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6539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Why</a:t>
            </a:r>
            <a:r>
              <a:rPr lang="en-US" baseline="0" dirty="0"/>
              <a:t> Poland? </a:t>
            </a:r>
          </a:p>
          <a:p>
            <a:r>
              <a:rPr lang="en-US" baseline="0" dirty="0"/>
              <a:t>There are several reasons to consider Poland as a high potential market for MIDAS business: </a:t>
            </a:r>
          </a:p>
          <a:p>
            <a:endParaRPr lang="en-US" baseline="0" dirty="0"/>
          </a:p>
          <a:p>
            <a:r>
              <a:rPr lang="en-US" baseline="0" dirty="0"/>
              <a:t>First, there are about 876 bridge companies and about 30,000 building design offices. </a:t>
            </a:r>
          </a:p>
          <a:p>
            <a:r>
              <a:rPr lang="en-US" baseline="0" dirty="0"/>
              <a:t>In bridge market we currently achieved 15% share and we are planning “aggressively” penetrate to the building market when </a:t>
            </a:r>
            <a:r>
              <a:rPr lang="en-US" baseline="0" dirty="0" err="1"/>
              <a:t>nGen</a:t>
            </a:r>
            <a:r>
              <a:rPr lang="en-US" baseline="0" dirty="0"/>
              <a:t> is released in the second part of  the year. </a:t>
            </a:r>
          </a:p>
          <a:p>
            <a:endParaRPr lang="en-US" baseline="0" dirty="0"/>
          </a:p>
          <a:p>
            <a:r>
              <a:rPr lang="en-US" baseline="0" dirty="0"/>
              <a:t>Second, Polish economy growth is  the fastest in European Union. During 20 years GDP never decreases.</a:t>
            </a:r>
          </a:p>
          <a:p>
            <a:endParaRPr lang="en-US" baseline="0" dirty="0"/>
          </a:p>
          <a:p>
            <a:r>
              <a:rPr lang="en-US" baseline="0" dirty="0"/>
              <a:t>Lastly, as EU member, Poland has Free Trade Agreement (FTA) with South Korea. There is a tax exemption for trade between South Korea and Poland. </a:t>
            </a:r>
          </a:p>
          <a:p>
            <a:endParaRPr lang="en-US" baseline="0" dirty="0"/>
          </a:p>
          <a:p>
            <a:r>
              <a:rPr lang="en-US" baseline="0" dirty="0"/>
              <a:t>Many companies in South Korea already realized Poland as an important economical partner. Poland is the 5</a:t>
            </a:r>
            <a:r>
              <a:rPr lang="en-US" baseline="30000" dirty="0"/>
              <a:t>th</a:t>
            </a:r>
            <a:r>
              <a:rPr lang="en-US" baseline="0" dirty="0"/>
              <a:t> country within EU where South Korea actively invests in business.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62561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Numbers</a:t>
            </a:r>
            <a:r>
              <a:rPr lang="en-US" baseline="0" dirty="0"/>
              <a:t> says the best what we have done during the last 3 years. </a:t>
            </a:r>
            <a:endParaRPr lang="en-US" dirty="0"/>
          </a:p>
          <a:p>
            <a:endParaRPr lang="en-US" dirty="0"/>
          </a:p>
          <a:p>
            <a:r>
              <a:rPr lang="en-US" dirty="0"/>
              <a:t>In the beginning of</a:t>
            </a:r>
            <a:r>
              <a:rPr lang="en-US" baseline="0" dirty="0"/>
              <a:t> 2014 we had only 1 active user in Poland. </a:t>
            </a:r>
          </a:p>
          <a:p>
            <a:r>
              <a:rPr lang="en-US" baseline="0" dirty="0"/>
              <a:t>However, just in 2 years the number of clients increased up to 180 companies. Among of them are major players like ARUP, AECOM, </a:t>
            </a:r>
            <a:r>
              <a:rPr lang="en-US" baseline="0" dirty="0" err="1"/>
              <a:t>Freysinnet</a:t>
            </a:r>
            <a:r>
              <a:rPr lang="en-US" baseline="0" dirty="0"/>
              <a:t>  and Skanska. </a:t>
            </a: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22446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Poland is the 9</a:t>
            </a:r>
            <a:r>
              <a:rPr lang="en-US" baseline="30000" dirty="0"/>
              <a:t>th</a:t>
            </a:r>
            <a:r>
              <a:rPr lang="en-US" dirty="0"/>
              <a:t> largest</a:t>
            </a:r>
            <a:r>
              <a:rPr lang="en-US" baseline="0" dirty="0"/>
              <a:t> country in Europe and sometimes it takes up to 4-5  hours to go from one city to another. However, we are lucky to have a very good driver Lukasz. </a:t>
            </a:r>
          </a:p>
          <a:p>
            <a:r>
              <a:rPr lang="en-US" baseline="0" dirty="0"/>
              <a:t>Until now we visited almost all largest cities in west, south and north parts of Poland. </a:t>
            </a:r>
          </a:p>
          <a:p>
            <a:r>
              <a:rPr lang="en-US" baseline="0" dirty="0"/>
              <a:t>However, we still have a lot of cities to visit in central and southern part of Poland.</a:t>
            </a:r>
          </a:p>
          <a:p>
            <a:r>
              <a:rPr lang="en-US" baseline="0" dirty="0"/>
              <a:t>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4131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r>
              <a:rPr lang="en-US" baseline="0" dirty="0"/>
              <a:t>During these 3 years we organized and successfully conducted more than 250 events including large scale conferences, seminars, customized workshops and hands-on trainings.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We realized that middle size seminars for targeted “prepared” leads is the most effective marketing event.    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694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During this years we tried various methods to find the most effective marketing method for achieving the best results with the resources we have. </a:t>
            </a:r>
          </a:p>
          <a:p>
            <a:r>
              <a:rPr lang="en-US" baseline="0" dirty="0"/>
              <a:t> </a:t>
            </a:r>
          </a:p>
          <a:p>
            <a:r>
              <a:rPr lang="en-US" baseline="0" dirty="0"/>
              <a:t>For example, for the middle scale events this is the most effective marketing event model that we found from our experience.  </a:t>
            </a:r>
          </a:p>
          <a:p>
            <a:r>
              <a:rPr lang="en-US" baseline="0" dirty="0"/>
              <a:t>This model can be modified from the event scale and the business goals.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595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Also</a:t>
            </a:r>
            <a:r>
              <a:rPr lang="en-US" baseline="0" dirty="0"/>
              <a:t> d</a:t>
            </a:r>
            <a:r>
              <a:rPr lang="en-US" dirty="0"/>
              <a:t>uring these 3 years we provided</a:t>
            </a:r>
            <a:r>
              <a:rPr lang="en-US" baseline="0" dirty="0"/>
              <a:t> more than 1200 customized offers to the various clients starting from one-engineer-company up to the international corporations with the thousands of employees.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Various promotion  offers were provided to the clients including customized price offers, product packages such as TSS and (1+N) special offers.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7445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You</a:t>
            </a:r>
            <a:r>
              <a:rPr lang="pl-PL" dirty="0"/>
              <a:t> </a:t>
            </a:r>
            <a:r>
              <a:rPr lang="pl-PL" dirty="0" err="1"/>
              <a:t>could</a:t>
            </a:r>
            <a:r>
              <a:rPr lang="pl-PL" dirty="0"/>
              <a:t> be </a:t>
            </a:r>
            <a:r>
              <a:rPr lang="pl-PL" dirty="0" err="1"/>
              <a:t>interested</a:t>
            </a:r>
            <a:r>
              <a:rPr lang="pl-PL" dirty="0"/>
              <a:t> </a:t>
            </a:r>
            <a:r>
              <a:rPr lang="pl-PL" dirty="0" err="1"/>
              <a:t>how</a:t>
            </a:r>
            <a:r>
              <a:rPr lang="pl-PL" dirty="0"/>
              <a:t> </a:t>
            </a:r>
            <a:r>
              <a:rPr lang="pl-PL" dirty="0" err="1"/>
              <a:t>it</a:t>
            </a:r>
            <a:r>
              <a:rPr lang="pl-PL" dirty="0"/>
              <a:t> </a:t>
            </a:r>
            <a:r>
              <a:rPr lang="pl-PL" dirty="0" err="1"/>
              <a:t>happened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26</a:t>
            </a:r>
            <a:r>
              <a:rPr lang="pl-PL" baseline="0" dirty="0"/>
              <a:t> </a:t>
            </a:r>
            <a:r>
              <a:rPr lang="pl-PL" baseline="0" dirty="0" err="1"/>
              <a:t>years</a:t>
            </a:r>
            <a:r>
              <a:rPr lang="pl-PL" baseline="0" dirty="0"/>
              <a:t> </a:t>
            </a:r>
            <a:r>
              <a:rPr lang="pl-PL" baseline="0" dirty="0" err="1"/>
              <a:t>old</a:t>
            </a:r>
            <a:r>
              <a:rPr lang="pl-PL" baseline="0" dirty="0"/>
              <a:t> men </a:t>
            </a:r>
            <a:r>
              <a:rPr lang="pl-PL" baseline="0" dirty="0" err="1"/>
              <a:t>has</a:t>
            </a:r>
            <a:r>
              <a:rPr lang="pl-PL" baseline="0" dirty="0"/>
              <a:t> </a:t>
            </a:r>
            <a:r>
              <a:rPr lang="pl-PL" baseline="0" dirty="0" err="1"/>
              <a:t>started</a:t>
            </a:r>
            <a:r>
              <a:rPr lang="pl-PL" baseline="0" dirty="0"/>
              <a:t> </a:t>
            </a:r>
            <a:r>
              <a:rPr lang="pl-PL" baseline="0" dirty="0" err="1"/>
              <a:t>his</a:t>
            </a:r>
            <a:r>
              <a:rPr lang="pl-PL" baseline="0" dirty="0"/>
              <a:t> </a:t>
            </a:r>
            <a:r>
              <a:rPr lang="pl-PL" baseline="0" dirty="0" err="1"/>
              <a:t>own</a:t>
            </a:r>
            <a:r>
              <a:rPr lang="pl-PL" baseline="0" dirty="0"/>
              <a:t> business and </a:t>
            </a:r>
            <a:r>
              <a:rPr lang="pl-PL" baseline="0" dirty="0" err="1"/>
              <a:t>become</a:t>
            </a:r>
            <a:r>
              <a:rPr lang="pl-PL" baseline="0" dirty="0"/>
              <a:t> Midas partner for Poland. It was „</a:t>
            </a:r>
            <a:r>
              <a:rPr lang="pl-PL" baseline="0" dirty="0" err="1"/>
              <a:t>simple</a:t>
            </a:r>
            <a:r>
              <a:rPr lang="pl-PL" baseline="0" dirty="0"/>
              <a:t>”, </a:t>
            </a:r>
            <a:r>
              <a:rPr lang="pl-PL" baseline="0" dirty="0" err="1"/>
              <a:t>during</a:t>
            </a:r>
            <a:r>
              <a:rPr lang="pl-PL" baseline="0" dirty="0"/>
              <a:t> my </a:t>
            </a:r>
            <a:r>
              <a:rPr lang="pl-PL" baseline="0" dirty="0" err="1"/>
              <a:t>PhD</a:t>
            </a:r>
            <a:r>
              <a:rPr lang="pl-PL" baseline="0" dirty="0"/>
              <a:t> </a:t>
            </a:r>
            <a:r>
              <a:rPr lang="pl-PL" baseline="0" dirty="0" err="1"/>
              <a:t>studies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been</a:t>
            </a:r>
            <a:r>
              <a:rPr lang="pl-PL" baseline="0" dirty="0"/>
              <a:t> in Czech Republic for </a:t>
            </a:r>
            <a:r>
              <a:rPr lang="pl-PL" baseline="0" dirty="0" err="1"/>
              <a:t>PhD</a:t>
            </a:r>
            <a:r>
              <a:rPr lang="pl-PL" baseline="0" dirty="0"/>
              <a:t> </a:t>
            </a:r>
            <a:r>
              <a:rPr lang="pl-PL" baseline="0" dirty="0" err="1"/>
              <a:t>students</a:t>
            </a:r>
            <a:r>
              <a:rPr lang="pl-PL" baseline="0" dirty="0"/>
              <a:t> </a:t>
            </a:r>
            <a:r>
              <a:rPr lang="pl-PL" baseline="0" dirty="0" err="1"/>
              <a:t>conference</a:t>
            </a:r>
            <a:r>
              <a:rPr lang="pl-PL" baseline="0" dirty="0"/>
              <a:t> </a:t>
            </a:r>
            <a:r>
              <a:rPr lang="pl-PL" baseline="0" dirty="0" err="1"/>
              <a:t>where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had</a:t>
            </a:r>
            <a:r>
              <a:rPr lang="pl-PL" baseline="0" dirty="0"/>
              <a:t> </a:t>
            </a:r>
            <a:r>
              <a:rPr lang="pl-PL" baseline="0" dirty="0" err="1"/>
              <a:t>presentation</a:t>
            </a:r>
            <a:r>
              <a:rPr lang="pl-PL" baseline="0" dirty="0"/>
              <a:t> </a:t>
            </a:r>
            <a:r>
              <a:rPr lang="pl-PL" baseline="0" dirty="0" err="1"/>
              <a:t>about</a:t>
            </a:r>
            <a:r>
              <a:rPr lang="pl-PL" baseline="0" dirty="0"/>
              <a:t> my master </a:t>
            </a:r>
            <a:r>
              <a:rPr lang="pl-PL" baseline="0" dirty="0" err="1"/>
              <a:t>thesis</a:t>
            </a:r>
            <a:r>
              <a:rPr lang="pl-PL" baseline="0" dirty="0"/>
              <a:t>, the </a:t>
            </a:r>
            <a:r>
              <a:rPr lang="pl-PL" baseline="0" dirty="0" err="1"/>
              <a:t>chairman</a:t>
            </a:r>
            <a:r>
              <a:rPr lang="pl-PL" baseline="0" dirty="0"/>
              <a:t> of the </a:t>
            </a:r>
            <a:r>
              <a:rPr lang="pl-PL" baseline="0" dirty="0" err="1"/>
              <a:t>conference</a:t>
            </a:r>
            <a:r>
              <a:rPr lang="pl-PL" baseline="0" dirty="0"/>
              <a:t> (Jaroslav </a:t>
            </a:r>
            <a:r>
              <a:rPr lang="pl-PL" baseline="0" dirty="0" err="1"/>
              <a:t>Navratil</a:t>
            </a:r>
            <a:r>
              <a:rPr lang="pl-PL" baseline="0" dirty="0"/>
              <a:t> – IDEA RS) </a:t>
            </a:r>
            <a:r>
              <a:rPr lang="pl-PL" baseline="0" dirty="0" err="1"/>
              <a:t>told</a:t>
            </a:r>
            <a:r>
              <a:rPr lang="pl-PL" baseline="0" dirty="0"/>
              <a:t> me </a:t>
            </a:r>
            <a:r>
              <a:rPr lang="pl-PL" baseline="0" dirty="0" err="1"/>
              <a:t>that</a:t>
            </a:r>
            <a:r>
              <a:rPr lang="pl-PL" baseline="0" dirty="0"/>
              <a:t> my </a:t>
            </a:r>
            <a:r>
              <a:rPr lang="pl-PL" baseline="0" dirty="0" err="1"/>
              <a:t>presentation</a:t>
            </a:r>
            <a:r>
              <a:rPr lang="pl-PL" baseline="0" dirty="0"/>
              <a:t> </a:t>
            </a:r>
            <a:r>
              <a:rPr lang="pl-PL" baseline="0" dirty="0" err="1"/>
              <a:t>skills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quite</a:t>
            </a:r>
            <a:r>
              <a:rPr lang="pl-PL" baseline="0" dirty="0"/>
              <a:t> </a:t>
            </a:r>
            <a:r>
              <a:rPr lang="pl-PL" baseline="0" dirty="0" err="1"/>
              <a:t>impressive</a:t>
            </a:r>
            <a:r>
              <a:rPr lang="pl-PL" baseline="0" dirty="0"/>
              <a:t> and </a:t>
            </a:r>
            <a:r>
              <a:rPr lang="pl-PL" baseline="0" dirty="0" err="1"/>
              <a:t>has</a:t>
            </a:r>
            <a:r>
              <a:rPr lang="pl-PL" baseline="0" dirty="0"/>
              <a:t> </a:t>
            </a:r>
            <a:r>
              <a:rPr lang="pl-PL" baseline="0" dirty="0" err="1"/>
              <a:t>described</a:t>
            </a:r>
            <a:r>
              <a:rPr lang="pl-PL" baseline="0" dirty="0"/>
              <a:t> to me </a:t>
            </a:r>
            <a:r>
              <a:rPr lang="pl-PL" baseline="0" dirty="0" err="1"/>
              <a:t>his</a:t>
            </a:r>
            <a:r>
              <a:rPr lang="pl-PL" baseline="0" dirty="0"/>
              <a:t> business, and Midas IT as </a:t>
            </a:r>
            <a:r>
              <a:rPr lang="pl-PL" baseline="0" dirty="0" err="1"/>
              <a:t>well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/>
              <a:t>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had</a:t>
            </a:r>
            <a:r>
              <a:rPr lang="pl-PL" baseline="0" dirty="0"/>
              <a:t> </a:t>
            </a:r>
            <a:r>
              <a:rPr lang="pl-PL" baseline="0" dirty="0" err="1"/>
              <a:t>PhD</a:t>
            </a:r>
            <a:r>
              <a:rPr lang="pl-PL" baseline="0" dirty="0"/>
              <a:t> </a:t>
            </a:r>
            <a:r>
              <a:rPr lang="pl-PL" baseline="0" dirty="0" err="1"/>
              <a:t>studies</a:t>
            </a:r>
            <a:r>
              <a:rPr lang="pl-PL" baseline="0" dirty="0"/>
              <a:t>, MBA </a:t>
            </a:r>
            <a:r>
              <a:rPr lang="pl-PL" baseline="0" dirty="0" err="1"/>
              <a:t>studies</a:t>
            </a:r>
            <a:r>
              <a:rPr lang="pl-PL" baseline="0" dirty="0"/>
              <a:t>, </a:t>
            </a:r>
            <a:r>
              <a:rPr lang="pl-PL" baseline="0" dirty="0" err="1"/>
              <a:t>job</a:t>
            </a:r>
            <a:r>
              <a:rPr lang="pl-PL" baseline="0" dirty="0"/>
              <a:t> in the </a:t>
            </a:r>
            <a:r>
              <a:rPr lang="pl-PL" baseline="0" dirty="0" err="1"/>
              <a:t>bridge</a:t>
            </a:r>
            <a:r>
              <a:rPr lang="pl-PL" baseline="0" dirty="0"/>
              <a:t> </a:t>
            </a:r>
            <a:r>
              <a:rPr lang="pl-PL" baseline="0" dirty="0" err="1"/>
              <a:t>company</a:t>
            </a:r>
            <a:r>
              <a:rPr lang="pl-PL" baseline="0" dirty="0"/>
              <a:t> – </a:t>
            </a:r>
            <a:r>
              <a:rPr lang="pl-PL" baseline="0" dirty="0" err="1"/>
              <a:t>so</a:t>
            </a:r>
            <a:r>
              <a:rPr lang="pl-PL" baseline="0" dirty="0"/>
              <a:t> </a:t>
            </a:r>
            <a:r>
              <a:rPr lang="pl-PL" baseline="0" dirty="0" err="1"/>
              <a:t>it</a:t>
            </a:r>
            <a:r>
              <a:rPr lang="pl-PL" baseline="0" dirty="0"/>
              <a:t> was </a:t>
            </a:r>
            <a:r>
              <a:rPr lang="pl-PL" baseline="0" dirty="0" err="1"/>
              <a:t>very</a:t>
            </a:r>
            <a:r>
              <a:rPr lang="pl-PL" baseline="0" dirty="0"/>
              <a:t> hard to </a:t>
            </a:r>
            <a:r>
              <a:rPr lang="pl-PL" baseline="0" dirty="0" err="1"/>
              <a:t>find</a:t>
            </a:r>
            <a:r>
              <a:rPr lang="pl-PL" baseline="0" dirty="0"/>
              <a:t> </a:t>
            </a:r>
            <a:r>
              <a:rPr lang="pl-PL" baseline="0" dirty="0" err="1"/>
              <a:t>any</a:t>
            </a:r>
            <a:r>
              <a:rPr lang="pl-PL" baseline="0" dirty="0"/>
              <a:t> </a:t>
            </a:r>
            <a:r>
              <a:rPr lang="pl-PL" baseline="0" dirty="0" err="1"/>
              <a:t>free</a:t>
            </a:r>
            <a:r>
              <a:rPr lang="pl-PL" baseline="0" dirty="0"/>
              <a:t> </a:t>
            </a:r>
            <a:r>
              <a:rPr lang="pl-PL" baseline="0" dirty="0" err="1"/>
              <a:t>time</a:t>
            </a:r>
            <a:r>
              <a:rPr lang="pl-PL" baseline="0" dirty="0"/>
              <a:t> to </a:t>
            </a:r>
            <a:r>
              <a:rPr lang="pl-PL" baseline="0" dirty="0" err="1"/>
              <a:t>get</a:t>
            </a:r>
            <a:r>
              <a:rPr lang="pl-PL" baseline="0" dirty="0"/>
              <a:t> </a:t>
            </a:r>
            <a:r>
              <a:rPr lang="pl-PL" baseline="0" dirty="0" err="1"/>
              <a:t>more</a:t>
            </a:r>
            <a:r>
              <a:rPr lang="pl-PL" baseline="0" dirty="0"/>
              <a:t> </a:t>
            </a:r>
            <a:r>
              <a:rPr lang="pl-PL" baseline="0" dirty="0" err="1"/>
              <a:t>deeply</a:t>
            </a:r>
            <a:r>
              <a:rPr lang="pl-PL" baseline="0" dirty="0"/>
              <a:t> to </a:t>
            </a:r>
            <a:r>
              <a:rPr lang="pl-PL" baseline="0" dirty="0" err="1"/>
              <a:t>that</a:t>
            </a:r>
            <a:r>
              <a:rPr lang="pl-PL" baseline="0" dirty="0"/>
              <a:t>, but </a:t>
            </a:r>
            <a:r>
              <a:rPr lang="pl-PL" baseline="0" dirty="0" err="1"/>
              <a:t>than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receiced</a:t>
            </a:r>
            <a:r>
              <a:rPr lang="pl-PL" baseline="0" dirty="0"/>
              <a:t> e-mail from Midas IT.</a:t>
            </a:r>
          </a:p>
          <a:p>
            <a:endParaRPr lang="pl-PL" baseline="0" dirty="0"/>
          </a:p>
          <a:p>
            <a:r>
              <a:rPr lang="pl-PL" baseline="0" dirty="0"/>
              <a:t>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scheduled</a:t>
            </a:r>
            <a:r>
              <a:rPr lang="pl-PL" baseline="0" dirty="0"/>
              <a:t> </a:t>
            </a:r>
            <a:r>
              <a:rPr lang="pl-PL" baseline="0" dirty="0" err="1"/>
              <a:t>skype</a:t>
            </a:r>
            <a:r>
              <a:rPr lang="pl-PL" baseline="0" dirty="0"/>
              <a:t> </a:t>
            </a:r>
            <a:r>
              <a:rPr lang="pl-PL" baseline="0" dirty="0" err="1"/>
              <a:t>session</a:t>
            </a:r>
            <a:r>
              <a:rPr lang="pl-PL" baseline="0" dirty="0"/>
              <a:t>, on the one </a:t>
            </a:r>
            <a:r>
              <a:rPr lang="pl-PL" baseline="0" dirty="0" err="1"/>
              <a:t>side</a:t>
            </a:r>
            <a:r>
              <a:rPr lang="pl-PL" baseline="0" dirty="0"/>
              <a:t> big, </a:t>
            </a:r>
            <a:r>
              <a:rPr lang="pl-PL" baseline="0" dirty="0" err="1"/>
              <a:t>serious</a:t>
            </a:r>
            <a:r>
              <a:rPr lang="pl-PL" baseline="0" dirty="0"/>
              <a:t> </a:t>
            </a:r>
            <a:r>
              <a:rPr lang="pl-PL" baseline="0" dirty="0" err="1"/>
              <a:t>company</a:t>
            </a:r>
            <a:r>
              <a:rPr lang="pl-PL" baseline="0" dirty="0"/>
              <a:t>, software leader in the </a:t>
            </a:r>
            <a:r>
              <a:rPr lang="pl-PL" baseline="0" dirty="0" err="1"/>
              <a:t>world</a:t>
            </a:r>
            <a:r>
              <a:rPr lang="pl-PL" baseline="0" dirty="0"/>
              <a:t>, and on the </a:t>
            </a:r>
            <a:r>
              <a:rPr lang="pl-PL" baseline="0" dirty="0" err="1"/>
              <a:t>other</a:t>
            </a:r>
            <a:r>
              <a:rPr lang="pl-PL" baseline="0" dirty="0"/>
              <a:t> </a:t>
            </a:r>
            <a:r>
              <a:rPr lang="pl-PL" baseline="0" dirty="0" err="1"/>
              <a:t>side</a:t>
            </a:r>
            <a:r>
              <a:rPr lang="pl-PL" baseline="0" dirty="0"/>
              <a:t> 26 </a:t>
            </a:r>
            <a:r>
              <a:rPr lang="pl-PL" baseline="0" dirty="0" err="1"/>
              <a:t>years</a:t>
            </a:r>
            <a:r>
              <a:rPr lang="pl-PL" baseline="0" dirty="0"/>
              <a:t> </a:t>
            </a:r>
            <a:r>
              <a:rPr lang="pl-PL" baseline="0" dirty="0" err="1"/>
              <a:t>old</a:t>
            </a:r>
            <a:r>
              <a:rPr lang="pl-PL" baseline="0" dirty="0"/>
              <a:t> men.</a:t>
            </a:r>
          </a:p>
          <a:p>
            <a:endParaRPr lang="pl-PL" baseline="0" dirty="0"/>
          </a:p>
          <a:p>
            <a:r>
              <a:rPr lang="pl-PL" baseline="0" dirty="0"/>
              <a:t>I </a:t>
            </a:r>
            <a:r>
              <a:rPr lang="pl-PL" baseline="0" dirty="0" err="1"/>
              <a:t>remember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in the end of the </a:t>
            </a:r>
            <a:r>
              <a:rPr lang="pl-PL" baseline="0" dirty="0" err="1"/>
              <a:t>meeting</a:t>
            </a:r>
            <a:r>
              <a:rPr lang="pl-PL" baseline="0" dirty="0"/>
              <a:t> I </a:t>
            </a:r>
            <a:r>
              <a:rPr lang="pl-PL" baseline="0" dirty="0" err="1"/>
              <a:t>said</a:t>
            </a:r>
            <a:r>
              <a:rPr lang="pl-PL" baseline="0" dirty="0"/>
              <a:t> „ok, </a:t>
            </a:r>
            <a:r>
              <a:rPr lang="pl-PL" baseline="0" dirty="0" err="1"/>
              <a:t>if</a:t>
            </a:r>
            <a:r>
              <a:rPr lang="pl-PL" baseline="0" dirty="0"/>
              <a:t> we want to do </a:t>
            </a:r>
            <a:r>
              <a:rPr lang="pl-PL" baseline="0" dirty="0" err="1"/>
              <a:t>something</a:t>
            </a:r>
            <a:r>
              <a:rPr lang="pl-PL" baseline="0" dirty="0"/>
              <a:t> </a:t>
            </a:r>
            <a:r>
              <a:rPr lang="pl-PL" baseline="0" dirty="0" err="1"/>
              <a:t>serious</a:t>
            </a:r>
            <a:r>
              <a:rPr lang="pl-PL" baseline="0" dirty="0"/>
              <a:t> </a:t>
            </a:r>
            <a:r>
              <a:rPr lang="pl-PL" baseline="0" dirty="0" err="1"/>
              <a:t>together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to </a:t>
            </a:r>
            <a:r>
              <a:rPr lang="pl-PL" baseline="0" dirty="0" err="1"/>
              <a:t>get</a:t>
            </a:r>
            <a:r>
              <a:rPr lang="pl-PL" baseline="0" dirty="0"/>
              <a:t> to </a:t>
            </a:r>
            <a:r>
              <a:rPr lang="pl-PL" baseline="0" dirty="0" err="1"/>
              <a:t>know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better</a:t>
            </a:r>
            <a:r>
              <a:rPr lang="pl-PL" baseline="0" dirty="0"/>
              <a:t>.” – </a:t>
            </a:r>
            <a:r>
              <a:rPr lang="pl-PL" baseline="0" dirty="0" err="1"/>
              <a:t>after</a:t>
            </a:r>
            <a:r>
              <a:rPr lang="pl-PL" baseline="0" dirty="0"/>
              <a:t> one </a:t>
            </a:r>
            <a:r>
              <a:rPr lang="pl-PL" baseline="0" dirty="0" err="1"/>
              <a:t>month</a:t>
            </a:r>
            <a:r>
              <a:rPr lang="pl-PL" baseline="0" dirty="0"/>
              <a:t> I was in </a:t>
            </a:r>
            <a:r>
              <a:rPr lang="pl-PL" baseline="0" dirty="0" err="1"/>
              <a:t>South</a:t>
            </a:r>
            <a:r>
              <a:rPr lang="pl-PL" baseline="0" dirty="0"/>
              <a:t> Korea, </a:t>
            </a:r>
            <a:r>
              <a:rPr lang="pl-PL" baseline="0" dirty="0" err="1"/>
              <a:t>study</a:t>
            </a:r>
            <a:r>
              <a:rPr lang="pl-PL" baseline="0" dirty="0"/>
              <a:t> software, </a:t>
            </a:r>
            <a:r>
              <a:rPr lang="pl-PL" baseline="0" dirty="0" err="1"/>
              <a:t>mission</a:t>
            </a:r>
            <a:r>
              <a:rPr lang="pl-PL" baseline="0" dirty="0"/>
              <a:t>, </a:t>
            </a:r>
            <a:r>
              <a:rPr lang="pl-PL" baseline="0" dirty="0" err="1"/>
              <a:t>vision</a:t>
            </a:r>
            <a:r>
              <a:rPr lang="pl-PL" baseline="0" dirty="0"/>
              <a:t> and </a:t>
            </a:r>
            <a:r>
              <a:rPr lang="pl-PL" baseline="0" dirty="0" err="1"/>
              <a:t>philosophy</a:t>
            </a:r>
            <a:r>
              <a:rPr lang="pl-PL" baseline="0" dirty="0"/>
              <a:t> of Midas and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started</a:t>
            </a:r>
            <a:r>
              <a:rPr lang="pl-PL" baseline="0" dirty="0"/>
              <a:t> to </a:t>
            </a:r>
            <a:r>
              <a:rPr lang="pl-PL" baseline="0" dirty="0" err="1"/>
              <a:t>feel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</a:t>
            </a:r>
            <a:r>
              <a:rPr lang="pl-PL" baseline="0" dirty="0" err="1"/>
              <a:t>this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what</a:t>
            </a:r>
            <a:r>
              <a:rPr lang="pl-PL" baseline="0" dirty="0"/>
              <a:t> I want to do in my life. </a:t>
            </a:r>
          </a:p>
          <a:p>
            <a:endParaRPr lang="pl-PL" baseline="0" dirty="0"/>
          </a:p>
          <a:p>
            <a:r>
              <a:rPr lang="pl-PL" baseline="0" dirty="0" err="1"/>
              <a:t>All</a:t>
            </a:r>
            <a:r>
              <a:rPr lang="pl-PL" baseline="0" dirty="0"/>
              <a:t> </a:t>
            </a:r>
            <a:r>
              <a:rPr lang="pl-PL" baseline="0" dirty="0" err="1"/>
              <a:t>efforts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done</a:t>
            </a:r>
            <a:r>
              <a:rPr lang="pl-PL" baseline="0" dirty="0"/>
              <a:t> </a:t>
            </a:r>
            <a:r>
              <a:rPr lang="pl-PL" baseline="0" dirty="0" err="1"/>
              <a:t>previoulsy</a:t>
            </a:r>
            <a:r>
              <a:rPr lang="pl-PL" baseline="0" dirty="0"/>
              <a:t> </a:t>
            </a:r>
            <a:r>
              <a:rPr lang="pl-PL" baseline="0" dirty="0" err="1"/>
              <a:t>turned</a:t>
            </a:r>
            <a:r>
              <a:rPr lang="pl-PL" baseline="0" dirty="0"/>
              <a:t> </a:t>
            </a:r>
            <a:r>
              <a:rPr lang="pl-PL" baseline="0" dirty="0" err="1"/>
              <a:t>into</a:t>
            </a:r>
            <a:r>
              <a:rPr lang="pl-PL" baseline="0" dirty="0"/>
              <a:t> benefit – </a:t>
            </a:r>
            <a:r>
              <a:rPr lang="pl-PL" baseline="0" dirty="0" err="1"/>
              <a:t>after</a:t>
            </a:r>
            <a:r>
              <a:rPr lang="pl-PL" baseline="0" dirty="0"/>
              <a:t> </a:t>
            </a:r>
            <a:r>
              <a:rPr lang="pl-PL" baseline="0" dirty="0" err="1"/>
              <a:t>very</a:t>
            </a:r>
            <a:r>
              <a:rPr lang="pl-PL" baseline="0" dirty="0"/>
              <a:t> hard </a:t>
            </a:r>
            <a:r>
              <a:rPr lang="pl-PL" baseline="0" dirty="0" err="1"/>
              <a:t>three</a:t>
            </a:r>
            <a:r>
              <a:rPr lang="pl-PL" baseline="0" dirty="0"/>
              <a:t> </a:t>
            </a:r>
            <a:r>
              <a:rPr lang="pl-PL" baseline="0" dirty="0" err="1"/>
              <a:t>weeks</a:t>
            </a:r>
            <a:r>
              <a:rPr lang="pl-PL" baseline="0" dirty="0"/>
              <a:t> in </a:t>
            </a:r>
            <a:r>
              <a:rPr lang="pl-PL" baseline="0" dirty="0" err="1"/>
              <a:t>Seoul</a:t>
            </a:r>
            <a:r>
              <a:rPr lang="pl-PL" baseline="0" dirty="0"/>
              <a:t>, Midas IT </a:t>
            </a:r>
            <a:r>
              <a:rPr lang="pl-PL" baseline="0" dirty="0" err="1"/>
              <a:t>propose</a:t>
            </a:r>
            <a:r>
              <a:rPr lang="pl-PL" baseline="0" dirty="0"/>
              <a:t> to me the </a:t>
            </a:r>
            <a:r>
              <a:rPr lang="pl-PL" baseline="0" dirty="0" err="1"/>
              <a:t>agreement</a:t>
            </a:r>
            <a:r>
              <a:rPr lang="pl-PL" baseline="0" dirty="0"/>
              <a:t> for </a:t>
            </a:r>
            <a:r>
              <a:rPr lang="pl-PL" baseline="0" dirty="0" err="1"/>
              <a:t>trial</a:t>
            </a:r>
            <a:r>
              <a:rPr lang="pl-PL" baseline="0" dirty="0"/>
              <a:t> period.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533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And </a:t>
            </a:r>
            <a:r>
              <a:rPr lang="pl-PL" dirty="0" err="1"/>
              <a:t>thats</a:t>
            </a:r>
            <a:r>
              <a:rPr lang="pl-PL" dirty="0"/>
              <a:t> </a:t>
            </a:r>
            <a:r>
              <a:rPr lang="pl-PL" dirty="0" err="1"/>
              <a:t>how</a:t>
            </a:r>
            <a:r>
              <a:rPr lang="pl-PL" dirty="0"/>
              <a:t> we start to do </a:t>
            </a:r>
            <a:r>
              <a:rPr lang="pl-PL" dirty="0" err="1"/>
              <a:t>some</a:t>
            </a:r>
            <a:r>
              <a:rPr lang="pl-PL" dirty="0"/>
              <a:t> </a:t>
            </a:r>
            <a:r>
              <a:rPr lang="pl-PL" dirty="0" err="1"/>
              <a:t>activities</a:t>
            </a:r>
            <a:r>
              <a:rPr lang="pl-PL" dirty="0"/>
              <a:t> in Poland,</a:t>
            </a:r>
            <a:r>
              <a:rPr lang="pl-PL" baseline="0" dirty="0"/>
              <a:t> </a:t>
            </a:r>
            <a:r>
              <a:rPr lang="pl-PL" baseline="0" dirty="0" err="1"/>
              <a:t>first</a:t>
            </a:r>
            <a:r>
              <a:rPr lang="pl-PL" baseline="0" dirty="0"/>
              <a:t> </a:t>
            </a:r>
            <a:r>
              <a:rPr lang="pl-PL" baseline="0" dirty="0" err="1"/>
              <a:t>milestone</a:t>
            </a:r>
            <a:r>
              <a:rPr lang="pl-PL" baseline="0" dirty="0"/>
              <a:t> was </a:t>
            </a:r>
            <a:r>
              <a:rPr lang="pl-PL" baseline="0" dirty="0" err="1"/>
              <a:t>signing</a:t>
            </a:r>
            <a:r>
              <a:rPr lang="pl-PL" baseline="0" dirty="0"/>
              <a:t> </a:t>
            </a:r>
            <a:r>
              <a:rPr lang="pl-PL" baseline="0" dirty="0" err="1"/>
              <a:t>official</a:t>
            </a:r>
            <a:r>
              <a:rPr lang="pl-PL" baseline="0" dirty="0"/>
              <a:t> </a:t>
            </a:r>
            <a:r>
              <a:rPr lang="pl-PL" baseline="0" dirty="0" err="1"/>
              <a:t>agreement</a:t>
            </a:r>
            <a:r>
              <a:rPr lang="pl-PL" baseline="0" dirty="0"/>
              <a:t> with the </a:t>
            </a:r>
            <a:r>
              <a:rPr lang="pl-PL" baseline="0" dirty="0" err="1"/>
              <a:t>president</a:t>
            </a:r>
            <a:r>
              <a:rPr lang="pl-PL" baseline="0" dirty="0"/>
              <a:t> of </a:t>
            </a:r>
            <a:r>
              <a:rPr lang="pl-PL" baseline="0" dirty="0" err="1"/>
              <a:t>University</a:t>
            </a:r>
            <a:r>
              <a:rPr lang="pl-PL" baseline="0" dirty="0"/>
              <a:t> in </a:t>
            </a:r>
            <a:r>
              <a:rPr lang="pl-PL" baseline="0" dirty="0" err="1"/>
              <a:t>Cracow</a:t>
            </a:r>
            <a:r>
              <a:rPr lang="pl-PL" baseline="0" dirty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3765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What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we </a:t>
            </a:r>
            <a:r>
              <a:rPr lang="pl-PL" baseline="0" dirty="0" err="1"/>
              <a:t>doing</a:t>
            </a:r>
            <a:r>
              <a:rPr lang="pl-PL" baseline="0" dirty="0"/>
              <a:t> </a:t>
            </a:r>
            <a:r>
              <a:rPr lang="pl-PL" baseline="0" dirty="0" err="1"/>
              <a:t>since</a:t>
            </a:r>
            <a:r>
              <a:rPr lang="pl-PL" baseline="0" dirty="0"/>
              <a:t> 2013 </a:t>
            </a:r>
            <a:r>
              <a:rPr lang="pl-PL" baseline="0" dirty="0" err="1"/>
              <a:t>till</a:t>
            </a:r>
            <a:r>
              <a:rPr lang="pl-PL" baseline="0" dirty="0"/>
              <a:t> </a:t>
            </a:r>
            <a:r>
              <a:rPr lang="pl-PL" baseline="0" dirty="0" err="1"/>
              <a:t>now</a:t>
            </a:r>
            <a:r>
              <a:rPr lang="pl-PL" baseline="0" dirty="0"/>
              <a:t> ? </a:t>
            </a:r>
          </a:p>
          <a:p>
            <a:endParaRPr lang="pl-PL" baseline="0" dirty="0"/>
          </a:p>
          <a:p>
            <a:r>
              <a:rPr lang="pl-PL" baseline="0" dirty="0"/>
              <a:t>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started</a:t>
            </a:r>
            <a:r>
              <a:rPr lang="pl-PL" baseline="0" dirty="0"/>
              <a:t> with big </a:t>
            </a:r>
            <a:r>
              <a:rPr lang="pl-PL" baseline="0" dirty="0" err="1"/>
              <a:t>scale</a:t>
            </a:r>
            <a:r>
              <a:rPr lang="pl-PL" baseline="0" dirty="0"/>
              <a:t> </a:t>
            </a:r>
            <a:r>
              <a:rPr lang="pl-PL" baseline="0" dirty="0" err="1"/>
              <a:t>event</a:t>
            </a:r>
            <a:r>
              <a:rPr lang="pl-PL" baseline="0" dirty="0"/>
              <a:t> to show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presence</a:t>
            </a:r>
            <a:r>
              <a:rPr lang="pl-PL" baseline="0" dirty="0"/>
              <a:t> in Poland, </a:t>
            </a:r>
            <a:r>
              <a:rPr lang="pl-PL" baseline="0" dirty="0" err="1"/>
              <a:t>together</a:t>
            </a:r>
            <a:r>
              <a:rPr lang="pl-PL" baseline="0" dirty="0"/>
              <a:t> with Midas and </a:t>
            </a:r>
            <a:r>
              <a:rPr lang="pl-PL" baseline="0" dirty="0" err="1"/>
              <a:t>University</a:t>
            </a:r>
            <a:r>
              <a:rPr lang="pl-PL" baseline="0" dirty="0"/>
              <a:t> in </a:t>
            </a:r>
            <a:r>
              <a:rPr lang="pl-PL" baseline="0" dirty="0" err="1"/>
              <a:t>Cracow</a:t>
            </a:r>
            <a:r>
              <a:rPr lang="pl-PL" baseline="0" dirty="0"/>
              <a:t>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organized</a:t>
            </a:r>
            <a:r>
              <a:rPr lang="pl-PL" baseline="0" dirty="0"/>
              <a:t> </a:t>
            </a:r>
            <a:r>
              <a:rPr lang="pl-PL" baseline="0" dirty="0" err="1"/>
              <a:t>conference</a:t>
            </a:r>
            <a:r>
              <a:rPr lang="pl-PL" baseline="0" dirty="0"/>
              <a:t>,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invited</a:t>
            </a:r>
            <a:r>
              <a:rPr lang="pl-PL" baseline="0" dirty="0"/>
              <a:t> </a:t>
            </a:r>
            <a:r>
              <a:rPr lang="pl-PL" baseline="0" dirty="0" err="1"/>
              <a:t>director</a:t>
            </a:r>
            <a:r>
              <a:rPr lang="pl-PL" baseline="0" dirty="0"/>
              <a:t> the </a:t>
            </a:r>
            <a:r>
              <a:rPr lang="pl-PL" baseline="0" dirty="0" err="1"/>
              <a:t>korean</a:t>
            </a:r>
            <a:r>
              <a:rPr lang="pl-PL" baseline="0" dirty="0"/>
              <a:t> </a:t>
            </a:r>
            <a:r>
              <a:rPr lang="pl-PL" baseline="0" dirty="0" err="1"/>
              <a:t>embassy</a:t>
            </a:r>
            <a:r>
              <a:rPr lang="pl-PL" baseline="0" dirty="0"/>
              <a:t> in Poland, the </a:t>
            </a:r>
            <a:r>
              <a:rPr lang="pl-PL" baseline="0" dirty="0" err="1"/>
              <a:t>president</a:t>
            </a:r>
            <a:r>
              <a:rPr lang="pl-PL" baseline="0" dirty="0"/>
              <a:t> of the </a:t>
            </a:r>
            <a:r>
              <a:rPr lang="pl-PL" baseline="0" dirty="0" err="1"/>
              <a:t>university</a:t>
            </a:r>
            <a:r>
              <a:rPr lang="pl-PL" baseline="0" dirty="0"/>
              <a:t> </a:t>
            </a:r>
            <a:r>
              <a:rPr lang="pl-PL" baseline="0" dirty="0" err="1"/>
              <a:t>opened</a:t>
            </a:r>
            <a:r>
              <a:rPr lang="pl-PL" baseline="0" dirty="0"/>
              <a:t>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conference</a:t>
            </a:r>
            <a:r>
              <a:rPr lang="pl-PL" baseline="0" dirty="0"/>
              <a:t>,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done</a:t>
            </a:r>
            <a:r>
              <a:rPr lang="pl-PL" baseline="0" dirty="0"/>
              <a:t> </a:t>
            </a:r>
            <a:r>
              <a:rPr lang="pl-PL" baseline="0" dirty="0" err="1"/>
              <a:t>three</a:t>
            </a:r>
            <a:r>
              <a:rPr lang="pl-PL" baseline="0" dirty="0"/>
              <a:t> </a:t>
            </a:r>
            <a:r>
              <a:rPr lang="pl-PL" baseline="0" dirty="0" err="1"/>
              <a:t>different</a:t>
            </a:r>
            <a:r>
              <a:rPr lang="pl-PL" baseline="0" dirty="0"/>
              <a:t> </a:t>
            </a:r>
            <a:r>
              <a:rPr lang="pl-PL" baseline="0" dirty="0" err="1"/>
              <a:t>sessions</a:t>
            </a:r>
            <a:r>
              <a:rPr lang="pl-PL" baseline="0" dirty="0"/>
              <a:t> </a:t>
            </a:r>
            <a:r>
              <a:rPr lang="pl-PL" baseline="0" dirty="0" err="1"/>
              <a:t>bridges</a:t>
            </a:r>
            <a:r>
              <a:rPr lang="pl-PL" baseline="0" dirty="0"/>
              <a:t>, </a:t>
            </a:r>
            <a:r>
              <a:rPr lang="pl-PL" baseline="0" dirty="0" err="1"/>
              <a:t>building</a:t>
            </a:r>
            <a:r>
              <a:rPr lang="pl-PL" baseline="0" dirty="0"/>
              <a:t> and </a:t>
            </a:r>
            <a:r>
              <a:rPr lang="pl-PL" baseline="0" dirty="0" err="1"/>
              <a:t>geotechnics</a:t>
            </a:r>
            <a:r>
              <a:rPr lang="pl-PL" baseline="0" dirty="0"/>
              <a:t>. </a:t>
            </a:r>
            <a:r>
              <a:rPr lang="pl-PL" baseline="0" dirty="0" err="1"/>
              <a:t>Conferences</a:t>
            </a:r>
            <a:r>
              <a:rPr lang="pl-PL" baseline="0" dirty="0"/>
              <a:t> </a:t>
            </a:r>
            <a:r>
              <a:rPr lang="pl-PL" baseline="0" dirty="0" err="1"/>
              <a:t>consisted</a:t>
            </a:r>
            <a:r>
              <a:rPr lang="pl-PL" baseline="0" dirty="0"/>
              <a:t> of </a:t>
            </a:r>
            <a:r>
              <a:rPr lang="pl-PL" baseline="0" dirty="0" err="1"/>
              <a:t>two</a:t>
            </a:r>
            <a:r>
              <a:rPr lang="pl-PL" baseline="0" dirty="0"/>
              <a:t> </a:t>
            </a:r>
            <a:r>
              <a:rPr lang="pl-PL" baseline="0" dirty="0" err="1"/>
              <a:t>days</a:t>
            </a:r>
            <a:r>
              <a:rPr lang="pl-PL" baseline="0" dirty="0"/>
              <a:t>, </a:t>
            </a:r>
            <a:r>
              <a:rPr lang="pl-PL" baseline="0" dirty="0" err="1"/>
              <a:t>second</a:t>
            </a:r>
            <a:r>
              <a:rPr lang="pl-PL" baseline="0" dirty="0"/>
              <a:t> </a:t>
            </a:r>
            <a:r>
              <a:rPr lang="pl-PL" baseline="0" dirty="0" err="1"/>
              <a:t>day</a:t>
            </a:r>
            <a:r>
              <a:rPr lang="pl-PL" baseline="0" dirty="0"/>
              <a:t> was for </a:t>
            </a:r>
            <a:r>
              <a:rPr lang="pl-PL" baseline="0" dirty="0" err="1"/>
              <a:t>practical</a:t>
            </a:r>
            <a:r>
              <a:rPr lang="pl-PL" baseline="0" dirty="0"/>
              <a:t> </a:t>
            </a:r>
            <a:r>
              <a:rPr lang="pl-PL" baseline="0" dirty="0" err="1"/>
              <a:t>workshop</a:t>
            </a:r>
            <a:r>
              <a:rPr lang="pl-PL" baseline="0" dirty="0"/>
              <a:t>.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also</a:t>
            </a:r>
            <a:r>
              <a:rPr lang="pl-PL" baseline="0" dirty="0"/>
              <a:t> </a:t>
            </a:r>
            <a:r>
              <a:rPr lang="pl-PL" baseline="0" dirty="0" err="1"/>
              <a:t>officially</a:t>
            </a:r>
            <a:r>
              <a:rPr lang="pl-PL" baseline="0" dirty="0"/>
              <a:t> </a:t>
            </a:r>
            <a:r>
              <a:rPr lang="pl-PL" baseline="0" dirty="0" err="1"/>
              <a:t>announced</a:t>
            </a:r>
            <a:r>
              <a:rPr lang="pl-PL" baseline="0" dirty="0"/>
              <a:t> </a:t>
            </a:r>
            <a:r>
              <a:rPr lang="pl-PL" baseline="0" dirty="0" err="1"/>
              <a:t>cooperation</a:t>
            </a:r>
            <a:r>
              <a:rPr lang="pl-PL" baseline="0" dirty="0"/>
              <a:t> with the </a:t>
            </a:r>
            <a:r>
              <a:rPr lang="pl-PL" baseline="0" dirty="0" err="1"/>
              <a:t>University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/>
              <a:t>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been</a:t>
            </a:r>
            <a:r>
              <a:rPr lang="pl-PL" baseline="0" dirty="0"/>
              <a:t> </a:t>
            </a:r>
            <a:r>
              <a:rPr lang="pl-PL" baseline="0" dirty="0" err="1"/>
              <a:t>starting</a:t>
            </a:r>
            <a:r>
              <a:rPr lang="pl-PL" baseline="0" dirty="0"/>
              <a:t> to </a:t>
            </a:r>
            <a:r>
              <a:rPr lang="pl-PL" baseline="0" dirty="0" err="1"/>
              <a:t>get</a:t>
            </a:r>
            <a:r>
              <a:rPr lang="pl-PL" baseline="0" dirty="0"/>
              <a:t> </a:t>
            </a:r>
            <a:r>
              <a:rPr lang="pl-PL" baseline="0" dirty="0" err="1"/>
              <a:t>known</a:t>
            </a:r>
            <a:r>
              <a:rPr lang="pl-PL" baseline="0" dirty="0"/>
              <a:t> in </a:t>
            </a:r>
            <a:r>
              <a:rPr lang="pl-PL" baseline="0" dirty="0" err="1"/>
              <a:t>Polish</a:t>
            </a:r>
            <a:r>
              <a:rPr lang="pl-PL" baseline="0" dirty="0"/>
              <a:t> market, </a:t>
            </a:r>
            <a:r>
              <a:rPr lang="pl-PL" baseline="0" dirty="0" err="1"/>
              <a:t>first</a:t>
            </a:r>
            <a:r>
              <a:rPr lang="pl-PL" baseline="0" dirty="0"/>
              <a:t> </a:t>
            </a:r>
            <a:r>
              <a:rPr lang="pl-PL" baseline="0" dirty="0" err="1"/>
              <a:t>sales</a:t>
            </a:r>
            <a:r>
              <a:rPr lang="pl-PL" baseline="0" dirty="0"/>
              <a:t> </a:t>
            </a:r>
            <a:r>
              <a:rPr lang="pl-PL" baseline="0" dirty="0" err="1"/>
              <a:t>happened</a:t>
            </a:r>
            <a:r>
              <a:rPr lang="pl-PL" baseline="0" dirty="0"/>
              <a:t> </a:t>
            </a:r>
            <a:r>
              <a:rPr lang="is-IS" baseline="0" dirty="0"/>
              <a:t>…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1887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During</a:t>
            </a:r>
            <a:r>
              <a:rPr lang="pl-PL" dirty="0"/>
              <a:t> </a:t>
            </a:r>
            <a:r>
              <a:rPr lang="pl-PL" dirty="0" err="1"/>
              <a:t>these</a:t>
            </a:r>
            <a:r>
              <a:rPr lang="pl-PL" dirty="0"/>
              <a:t> </a:t>
            </a:r>
            <a:r>
              <a:rPr lang="pl-PL" dirty="0" err="1"/>
              <a:t>years</a:t>
            </a:r>
            <a:r>
              <a:rPr lang="pl-PL" dirty="0"/>
              <a:t>, we </a:t>
            </a:r>
            <a:r>
              <a:rPr lang="pl-PL" dirty="0" err="1"/>
              <a:t>have</a:t>
            </a:r>
            <a:r>
              <a:rPr lang="pl-PL" dirty="0"/>
              <a:t> </a:t>
            </a:r>
            <a:r>
              <a:rPr lang="pl-PL" dirty="0" err="1"/>
              <a:t>organized</a:t>
            </a:r>
            <a:r>
              <a:rPr lang="pl-PL" dirty="0"/>
              <a:t> a lot</a:t>
            </a:r>
            <a:r>
              <a:rPr lang="pl-PL" baseline="0" dirty="0"/>
              <a:t> of </a:t>
            </a:r>
            <a:r>
              <a:rPr lang="pl-PL" baseline="0" dirty="0" err="1"/>
              <a:t>different</a:t>
            </a:r>
            <a:r>
              <a:rPr lang="pl-PL" baseline="0" dirty="0"/>
              <a:t> </a:t>
            </a:r>
            <a:r>
              <a:rPr lang="pl-PL" baseline="0" dirty="0" err="1"/>
              <a:t>events</a:t>
            </a:r>
            <a:r>
              <a:rPr lang="pl-PL" baseline="0" dirty="0"/>
              <a:t>, </a:t>
            </a:r>
            <a:r>
              <a:rPr lang="pl-PL" baseline="0" dirty="0" err="1"/>
              <a:t>mbm</a:t>
            </a:r>
            <a:r>
              <a:rPr lang="pl-PL" baseline="0" dirty="0"/>
              <a:t>, </a:t>
            </a:r>
            <a:r>
              <a:rPr lang="pl-PL" baseline="0" dirty="0" err="1"/>
              <a:t>workshops</a:t>
            </a:r>
            <a:r>
              <a:rPr lang="pl-PL" baseline="0" dirty="0"/>
              <a:t> etc.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developed</a:t>
            </a:r>
            <a:r>
              <a:rPr lang="pl-PL" baseline="0" dirty="0"/>
              <a:t>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methodology</a:t>
            </a:r>
            <a:r>
              <a:rPr lang="pl-PL" baseline="0" dirty="0"/>
              <a:t> of sale </a:t>
            </a:r>
            <a:r>
              <a:rPr lang="pl-PL" baseline="0" dirty="0" err="1"/>
              <a:t>process</a:t>
            </a:r>
            <a:r>
              <a:rPr lang="pl-PL" baseline="0" dirty="0"/>
              <a:t>, </a:t>
            </a:r>
            <a:r>
              <a:rPr lang="pl-PL" baseline="0" dirty="0" err="1"/>
              <a:t>when</a:t>
            </a:r>
            <a:r>
              <a:rPr lang="pl-PL" baseline="0" dirty="0"/>
              <a:t> we </a:t>
            </a:r>
            <a:r>
              <a:rPr lang="pl-PL" baseline="0" dirty="0" err="1"/>
              <a:t>organizing</a:t>
            </a:r>
            <a:r>
              <a:rPr lang="pl-PL" baseline="0" dirty="0"/>
              <a:t> </a:t>
            </a:r>
            <a:r>
              <a:rPr lang="pl-PL" baseline="0" dirty="0" err="1"/>
              <a:t>events</a:t>
            </a:r>
            <a:r>
              <a:rPr lang="pl-PL" baseline="0" dirty="0"/>
              <a:t> we </a:t>
            </a:r>
            <a:r>
              <a:rPr lang="pl-PL" baseline="0" dirty="0" err="1"/>
              <a:t>always</a:t>
            </a:r>
            <a:r>
              <a:rPr lang="pl-PL" baseline="0" dirty="0"/>
              <a:t> </a:t>
            </a:r>
            <a:r>
              <a:rPr lang="pl-PL" baseline="0" dirty="0" err="1"/>
              <a:t>put</a:t>
            </a:r>
            <a:r>
              <a:rPr lang="pl-PL" baseline="0" dirty="0"/>
              <a:t> </a:t>
            </a:r>
            <a:r>
              <a:rPr lang="pl-PL" baseline="0" dirty="0" err="1"/>
              <a:t>all</a:t>
            </a:r>
            <a:r>
              <a:rPr lang="pl-PL" baseline="0" dirty="0"/>
              <a:t> </a:t>
            </a:r>
            <a:r>
              <a:rPr lang="pl-PL" baseline="0" dirty="0" err="1"/>
              <a:t>effort</a:t>
            </a:r>
            <a:r>
              <a:rPr lang="pl-PL" baseline="0" dirty="0"/>
              <a:t> for the </a:t>
            </a:r>
            <a:r>
              <a:rPr lang="pl-PL" baseline="0" dirty="0" err="1"/>
              <a:t>quality</a:t>
            </a:r>
            <a:r>
              <a:rPr lang="pl-PL" baseline="0" dirty="0"/>
              <a:t> and </a:t>
            </a:r>
            <a:r>
              <a:rPr lang="pl-PL" baseline="0" dirty="0" err="1"/>
              <a:t>impressive</a:t>
            </a:r>
            <a:r>
              <a:rPr lang="pl-PL" baseline="0" dirty="0"/>
              <a:t> </a:t>
            </a:r>
            <a:r>
              <a:rPr lang="pl-PL" baseline="0" dirty="0" err="1"/>
              <a:t>factor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/>
              <a:t>Midas Technical </a:t>
            </a:r>
            <a:r>
              <a:rPr lang="pl-PL" baseline="0" dirty="0" err="1"/>
              <a:t>Wave</a:t>
            </a:r>
            <a:r>
              <a:rPr lang="pl-PL" baseline="0" dirty="0"/>
              <a:t> in Poland was the part of </a:t>
            </a:r>
            <a:r>
              <a:rPr lang="pl-PL" baseline="0" dirty="0" err="1"/>
              <a:t>world</a:t>
            </a:r>
            <a:r>
              <a:rPr lang="pl-PL" baseline="0" dirty="0"/>
              <a:t> </a:t>
            </a:r>
            <a:r>
              <a:rPr lang="pl-PL" baseline="0" dirty="0" err="1"/>
              <a:t>wide</a:t>
            </a:r>
            <a:r>
              <a:rPr lang="pl-PL" baseline="0" dirty="0"/>
              <a:t> </a:t>
            </a:r>
            <a:r>
              <a:rPr lang="pl-PL" baseline="0" dirty="0" err="1"/>
              <a:t>events</a:t>
            </a:r>
            <a:r>
              <a:rPr lang="pl-PL" baseline="0" dirty="0"/>
              <a:t>, but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decided</a:t>
            </a:r>
            <a:r>
              <a:rPr lang="pl-PL" baseline="0" dirty="0"/>
              <a:t> to </a:t>
            </a:r>
            <a:r>
              <a:rPr lang="pl-PL" baseline="0" dirty="0" err="1"/>
              <a:t>make</a:t>
            </a:r>
            <a:r>
              <a:rPr lang="pl-PL" baseline="0" dirty="0"/>
              <a:t> </a:t>
            </a:r>
            <a:r>
              <a:rPr lang="pl-PL" baseline="0" dirty="0" err="1"/>
              <a:t>it</a:t>
            </a:r>
            <a:r>
              <a:rPr lang="pl-PL" baseline="0" dirty="0"/>
              <a:t> </a:t>
            </a:r>
            <a:r>
              <a:rPr lang="pl-PL" baseline="0" dirty="0" err="1"/>
              <a:t>bigger</a:t>
            </a:r>
            <a:r>
              <a:rPr lang="pl-PL" baseline="0" dirty="0"/>
              <a:t> and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organized</a:t>
            </a:r>
            <a:r>
              <a:rPr lang="pl-PL" baseline="0" dirty="0"/>
              <a:t> </a:t>
            </a:r>
            <a:r>
              <a:rPr lang="pl-PL" baseline="0" dirty="0" err="1"/>
              <a:t>events</a:t>
            </a:r>
            <a:r>
              <a:rPr lang="pl-PL" baseline="0" dirty="0"/>
              <a:t> in 6 </a:t>
            </a:r>
            <a:r>
              <a:rPr lang="pl-PL" baseline="0" dirty="0" err="1"/>
              <a:t>cities</a:t>
            </a:r>
            <a:r>
              <a:rPr lang="pl-PL" baseline="0" dirty="0"/>
              <a:t> in 2 </a:t>
            </a:r>
            <a:r>
              <a:rPr lang="pl-PL" baseline="0" dirty="0" err="1"/>
              <a:t>weeks</a:t>
            </a:r>
            <a:r>
              <a:rPr lang="pl-PL" baseline="0" dirty="0"/>
              <a:t>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5718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We </a:t>
            </a:r>
            <a:r>
              <a:rPr lang="pl-PL" dirty="0" err="1"/>
              <a:t>really</a:t>
            </a:r>
            <a:r>
              <a:rPr lang="pl-PL" dirty="0"/>
              <a:t> </a:t>
            </a:r>
            <a:r>
              <a:rPr lang="pl-PL" dirty="0" err="1"/>
              <a:t>care</a:t>
            </a:r>
            <a:r>
              <a:rPr lang="pl-PL" dirty="0"/>
              <a:t> </a:t>
            </a:r>
            <a:r>
              <a:rPr lang="pl-PL" dirty="0" err="1"/>
              <a:t>about</a:t>
            </a:r>
            <a:r>
              <a:rPr lang="pl-PL" dirty="0"/>
              <a:t> </a:t>
            </a:r>
            <a:r>
              <a:rPr lang="pl-PL" dirty="0" err="1"/>
              <a:t>our</a:t>
            </a:r>
            <a:r>
              <a:rPr lang="pl-PL" dirty="0"/>
              <a:t> </a:t>
            </a:r>
            <a:r>
              <a:rPr lang="pl-PL" dirty="0" err="1"/>
              <a:t>client</a:t>
            </a:r>
            <a:r>
              <a:rPr lang="pl-PL" dirty="0"/>
              <a:t>, we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trying</a:t>
            </a:r>
            <a:r>
              <a:rPr lang="pl-PL" dirty="0"/>
              <a:t> to </a:t>
            </a:r>
            <a:r>
              <a:rPr lang="pl-PL" dirty="0" err="1"/>
              <a:t>find</a:t>
            </a:r>
            <a:r>
              <a:rPr lang="pl-PL" dirty="0"/>
              <a:t> </a:t>
            </a:r>
            <a:r>
              <a:rPr lang="pl-PL" dirty="0" err="1"/>
              <a:t>clients</a:t>
            </a:r>
            <a:r>
              <a:rPr lang="pl-PL" dirty="0"/>
              <a:t> </a:t>
            </a:r>
            <a:r>
              <a:rPr lang="pl-PL" dirty="0" err="1"/>
              <a:t>needs</a:t>
            </a:r>
            <a:r>
              <a:rPr lang="pl-PL" dirty="0"/>
              <a:t>, we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treating</a:t>
            </a:r>
            <a:r>
              <a:rPr lang="pl-PL" baseline="0" dirty="0"/>
              <a:t> </a:t>
            </a:r>
            <a:r>
              <a:rPr lang="pl-PL" baseline="0" dirty="0" err="1"/>
              <a:t>everybody</a:t>
            </a:r>
            <a:r>
              <a:rPr lang="pl-PL" baseline="0" dirty="0"/>
              <a:t> </a:t>
            </a:r>
            <a:r>
              <a:rPr lang="pl-PL" baseline="0" dirty="0" err="1"/>
              <a:t>individually</a:t>
            </a:r>
            <a:r>
              <a:rPr lang="pl-PL" baseline="0" dirty="0"/>
              <a:t>, </a:t>
            </a:r>
            <a:r>
              <a:rPr lang="pl-PL" baseline="0" dirty="0" err="1"/>
              <a:t>clients</a:t>
            </a:r>
            <a:r>
              <a:rPr lang="pl-PL" baseline="0" dirty="0"/>
              <a:t> </a:t>
            </a:r>
            <a:r>
              <a:rPr lang="pl-PL" baseline="0" dirty="0" err="1"/>
              <a:t>really</a:t>
            </a:r>
            <a:r>
              <a:rPr lang="pl-PL" baseline="0" dirty="0"/>
              <a:t> </a:t>
            </a:r>
            <a:r>
              <a:rPr lang="pl-PL" baseline="0" dirty="0" err="1"/>
              <a:t>feel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</a:t>
            </a:r>
            <a:r>
              <a:rPr lang="pl-PL" baseline="0" dirty="0" err="1"/>
              <a:t>they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important</a:t>
            </a:r>
            <a:r>
              <a:rPr lang="pl-PL" baseline="0" dirty="0"/>
              <a:t> for </a:t>
            </a:r>
            <a:r>
              <a:rPr lang="pl-PL" baseline="0" dirty="0" err="1"/>
              <a:t>us</a:t>
            </a:r>
            <a:r>
              <a:rPr lang="pl-PL" baseline="0" dirty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8729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Because</a:t>
            </a:r>
            <a:r>
              <a:rPr lang="pl-PL" dirty="0"/>
              <a:t> of </a:t>
            </a:r>
            <a:r>
              <a:rPr lang="pl-PL" dirty="0" err="1"/>
              <a:t>our</a:t>
            </a:r>
            <a:r>
              <a:rPr lang="pl-PL" dirty="0"/>
              <a:t> </a:t>
            </a:r>
            <a:r>
              <a:rPr lang="pl-PL" dirty="0" err="1"/>
              <a:t>academical</a:t>
            </a:r>
            <a:r>
              <a:rPr lang="pl-PL" dirty="0"/>
              <a:t> </a:t>
            </a:r>
            <a:r>
              <a:rPr lang="pl-PL" dirty="0" err="1"/>
              <a:t>roots</a:t>
            </a:r>
            <a:r>
              <a:rPr lang="pl-PL" dirty="0"/>
              <a:t>, we </a:t>
            </a:r>
            <a:r>
              <a:rPr lang="pl-PL" dirty="0" err="1"/>
              <a:t>are</a:t>
            </a:r>
            <a:r>
              <a:rPr lang="pl-PL" dirty="0"/>
              <a:t> </a:t>
            </a:r>
            <a:r>
              <a:rPr lang="pl-PL" dirty="0" err="1"/>
              <a:t>always</a:t>
            </a:r>
            <a:r>
              <a:rPr lang="pl-PL" dirty="0"/>
              <a:t> </a:t>
            </a:r>
            <a:r>
              <a:rPr lang="pl-PL" dirty="0" err="1"/>
              <a:t>invited</a:t>
            </a:r>
            <a:r>
              <a:rPr lang="pl-PL" dirty="0"/>
              <a:t> to be a part of the </a:t>
            </a:r>
            <a:r>
              <a:rPr lang="pl-PL" dirty="0" err="1"/>
              <a:t>biggest</a:t>
            </a:r>
            <a:r>
              <a:rPr lang="pl-PL" dirty="0"/>
              <a:t> </a:t>
            </a:r>
            <a:r>
              <a:rPr lang="pl-PL" dirty="0" err="1"/>
              <a:t>events</a:t>
            </a:r>
            <a:r>
              <a:rPr lang="pl-PL" dirty="0"/>
              <a:t> in Poland, we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able</a:t>
            </a:r>
            <a:r>
              <a:rPr lang="pl-PL" baseline="0" dirty="0"/>
              <a:t> to </a:t>
            </a:r>
            <a:r>
              <a:rPr lang="pl-PL" baseline="0" dirty="0" err="1"/>
              <a:t>present</a:t>
            </a:r>
            <a:r>
              <a:rPr lang="pl-PL" baseline="0" dirty="0"/>
              <a:t> </a:t>
            </a:r>
            <a:r>
              <a:rPr lang="pl-PL" baseline="0" dirty="0" err="1"/>
              <a:t>very</a:t>
            </a:r>
            <a:r>
              <a:rPr lang="pl-PL" baseline="0" dirty="0"/>
              <a:t> </a:t>
            </a:r>
            <a:r>
              <a:rPr lang="pl-PL" baseline="0" dirty="0" err="1"/>
              <a:t>professional</a:t>
            </a:r>
            <a:r>
              <a:rPr lang="pl-PL" baseline="0" dirty="0"/>
              <a:t> and </a:t>
            </a:r>
            <a:r>
              <a:rPr lang="pl-PL" baseline="0" dirty="0" err="1"/>
              <a:t>technical</a:t>
            </a:r>
            <a:r>
              <a:rPr lang="pl-PL" baseline="0" dirty="0"/>
              <a:t> </a:t>
            </a:r>
            <a:r>
              <a:rPr lang="pl-PL" baseline="0" dirty="0" err="1"/>
              <a:t>topic</a:t>
            </a:r>
            <a:r>
              <a:rPr lang="pl-PL" baseline="0" dirty="0"/>
              <a:t> </a:t>
            </a:r>
            <a:r>
              <a:rPr lang="pl-PL" baseline="0" dirty="0" err="1"/>
              <a:t>even</a:t>
            </a:r>
            <a:r>
              <a:rPr lang="pl-PL" baseline="0" dirty="0"/>
              <a:t> in front of the </a:t>
            </a:r>
            <a:r>
              <a:rPr lang="pl-PL" baseline="0" dirty="0" err="1"/>
              <a:t>best</a:t>
            </a:r>
            <a:r>
              <a:rPr lang="pl-PL" baseline="0" dirty="0"/>
              <a:t> </a:t>
            </a:r>
            <a:r>
              <a:rPr lang="pl-PL" baseline="0" dirty="0" err="1"/>
              <a:t>professors</a:t>
            </a:r>
            <a:r>
              <a:rPr lang="pl-PL" baseline="0" dirty="0"/>
              <a:t> in the country.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70575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JD</a:t>
            </a:r>
            <a:r>
              <a:rPr lang="pl-PL" baseline="0" dirty="0"/>
              <a:t> Engineering </a:t>
            </a:r>
            <a:r>
              <a:rPr lang="pl-PL" baseline="0" dirty="0" err="1"/>
              <a:t>always</a:t>
            </a:r>
            <a:r>
              <a:rPr lang="pl-PL" baseline="0" dirty="0"/>
              <a:t> want to </a:t>
            </a:r>
            <a:r>
              <a:rPr lang="pl-PL" baseline="0" dirty="0" err="1"/>
              <a:t>help</a:t>
            </a:r>
            <a:r>
              <a:rPr lang="pl-PL" baseline="0" dirty="0"/>
              <a:t> and </a:t>
            </a:r>
            <a:r>
              <a:rPr lang="pl-PL" baseline="0" dirty="0" err="1"/>
              <a:t>improve</a:t>
            </a:r>
            <a:r>
              <a:rPr lang="pl-PL" baseline="0" dirty="0"/>
              <a:t>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skills</a:t>
            </a:r>
            <a:r>
              <a:rPr lang="pl-PL" baseline="0" dirty="0"/>
              <a:t>, we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presented</a:t>
            </a:r>
            <a:r>
              <a:rPr lang="pl-PL" baseline="0" dirty="0"/>
              <a:t> </a:t>
            </a:r>
            <a:r>
              <a:rPr lang="pl-PL" baseline="0" dirty="0" err="1"/>
              <a:t>capabilities</a:t>
            </a:r>
            <a:r>
              <a:rPr lang="pl-PL" baseline="0" dirty="0"/>
              <a:t> of the Midas products in Midas </a:t>
            </a:r>
            <a:r>
              <a:rPr lang="pl-PL" baseline="0" dirty="0" err="1"/>
              <a:t>events</a:t>
            </a:r>
            <a:r>
              <a:rPr lang="pl-PL" baseline="0" dirty="0"/>
              <a:t> in </a:t>
            </a:r>
            <a:r>
              <a:rPr lang="pl-PL" baseline="0" dirty="0" err="1"/>
              <a:t>Switzerland</a:t>
            </a:r>
            <a:r>
              <a:rPr lang="pl-PL" baseline="0" dirty="0"/>
              <a:t> </a:t>
            </a:r>
            <a:r>
              <a:rPr lang="pl-PL" baseline="0" dirty="0" err="1"/>
              <a:t>or</a:t>
            </a:r>
            <a:r>
              <a:rPr lang="pl-PL" baseline="0" dirty="0"/>
              <a:t> Romania, </a:t>
            </a:r>
            <a:r>
              <a:rPr lang="pl-PL" baseline="0" dirty="0" err="1"/>
              <a:t>it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always</a:t>
            </a:r>
            <a:r>
              <a:rPr lang="pl-PL" baseline="0" dirty="0"/>
              <a:t> </a:t>
            </a:r>
            <a:r>
              <a:rPr lang="pl-PL" baseline="0" dirty="0" err="1"/>
              <a:t>pleasure</a:t>
            </a:r>
            <a:r>
              <a:rPr lang="pl-PL" baseline="0" dirty="0"/>
              <a:t> to </a:t>
            </a:r>
            <a:r>
              <a:rPr lang="pl-PL" baseline="0" dirty="0" err="1"/>
              <a:t>help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if</a:t>
            </a:r>
            <a:r>
              <a:rPr lang="pl-PL" baseline="0" dirty="0"/>
              <a:t> we </a:t>
            </a:r>
            <a:r>
              <a:rPr lang="pl-PL" baseline="0" dirty="0" err="1"/>
              <a:t>could</a:t>
            </a:r>
            <a:r>
              <a:rPr lang="pl-PL" baseline="0" dirty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8571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How to </a:t>
            </a:r>
            <a:r>
              <a:rPr lang="pl-PL" dirty="0" err="1"/>
              <a:t>measure</a:t>
            </a:r>
            <a:r>
              <a:rPr lang="pl-PL" dirty="0"/>
              <a:t> </a:t>
            </a:r>
            <a:r>
              <a:rPr lang="pl-PL" dirty="0" err="1"/>
              <a:t>achievement</a:t>
            </a:r>
            <a:r>
              <a:rPr lang="pl-PL" dirty="0"/>
              <a:t> ? I </a:t>
            </a:r>
            <a:r>
              <a:rPr lang="pl-PL" dirty="0" err="1"/>
              <a:t>think</a:t>
            </a:r>
            <a:r>
              <a:rPr lang="pl-PL" dirty="0"/>
              <a:t> </a:t>
            </a:r>
            <a:r>
              <a:rPr lang="pl-PL" dirty="0" err="1"/>
              <a:t>this</a:t>
            </a:r>
            <a:r>
              <a:rPr lang="pl-PL" dirty="0"/>
              <a:t> </a:t>
            </a:r>
            <a:r>
              <a:rPr lang="pl-PL" dirty="0" err="1"/>
              <a:t>issue</a:t>
            </a:r>
            <a:r>
              <a:rPr lang="pl-PL" dirty="0"/>
              <a:t> w</a:t>
            </a:r>
            <a:r>
              <a:rPr lang="en-US" dirty="0"/>
              <a:t>as</a:t>
            </a:r>
            <a:r>
              <a:rPr lang="en-US" baseline="0" dirty="0"/>
              <a:t> presented </a:t>
            </a:r>
            <a:r>
              <a:rPr lang="pl-PL" dirty="0"/>
              <a:t>in the </a:t>
            </a:r>
            <a:r>
              <a:rPr lang="pl-PL" dirty="0" err="1"/>
              <a:t>best</a:t>
            </a:r>
            <a:r>
              <a:rPr lang="pl-PL" dirty="0"/>
              <a:t> </a:t>
            </a:r>
            <a:r>
              <a:rPr lang="pl-PL" dirty="0" err="1"/>
              <a:t>way</a:t>
            </a:r>
            <a:r>
              <a:rPr lang="pl-PL" dirty="0"/>
              <a:t> by Dennis Scheff.</a:t>
            </a:r>
            <a:r>
              <a:rPr lang="pl-PL" baseline="0" dirty="0"/>
              <a:t> We </a:t>
            </a:r>
            <a:r>
              <a:rPr lang="pl-PL" baseline="0" dirty="0" err="1"/>
              <a:t>could</a:t>
            </a:r>
            <a:r>
              <a:rPr lang="pl-PL" baseline="0" dirty="0"/>
              <a:t> </a:t>
            </a:r>
            <a:r>
              <a:rPr lang="pl-PL" baseline="0" dirty="0" err="1"/>
              <a:t>always</a:t>
            </a:r>
            <a:r>
              <a:rPr lang="pl-PL" baseline="0" dirty="0"/>
              <a:t> </a:t>
            </a:r>
            <a:r>
              <a:rPr lang="pl-PL" baseline="0" dirty="0" err="1"/>
              <a:t>rely</a:t>
            </a:r>
            <a:r>
              <a:rPr lang="pl-PL" baseline="0" dirty="0"/>
              <a:t> on </a:t>
            </a:r>
            <a:r>
              <a:rPr lang="pl-PL" baseline="0" dirty="0" err="1"/>
              <a:t>Dennis</a:t>
            </a:r>
            <a:r>
              <a:rPr lang="pl-PL" baseline="0" dirty="0"/>
              <a:t> </a:t>
            </a:r>
            <a:r>
              <a:rPr lang="pl-PL" baseline="0" dirty="0" err="1"/>
              <a:t>help</a:t>
            </a:r>
            <a:r>
              <a:rPr lang="pl-PL" baseline="0" dirty="0"/>
              <a:t>, we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looking</a:t>
            </a:r>
            <a:r>
              <a:rPr lang="pl-PL" baseline="0" dirty="0"/>
              <a:t> for the </a:t>
            </a:r>
            <a:r>
              <a:rPr lang="pl-PL" baseline="0" dirty="0" err="1"/>
              <a:t>clients</a:t>
            </a:r>
            <a:r>
              <a:rPr lang="pl-PL" baseline="0" dirty="0"/>
              <a:t> </a:t>
            </a:r>
            <a:r>
              <a:rPr lang="pl-PL" baseline="0" dirty="0" err="1"/>
              <a:t>needs</a:t>
            </a:r>
            <a:r>
              <a:rPr lang="pl-PL" baseline="0" dirty="0"/>
              <a:t>, but </a:t>
            </a:r>
            <a:r>
              <a:rPr lang="pl-PL" baseline="0" dirty="0" err="1"/>
              <a:t>Dennis</a:t>
            </a:r>
            <a:r>
              <a:rPr lang="pl-PL" baseline="0" dirty="0"/>
              <a:t> </a:t>
            </a:r>
            <a:r>
              <a:rPr lang="pl-PL" baseline="0" dirty="0" err="1"/>
              <a:t>always</a:t>
            </a:r>
            <a:r>
              <a:rPr lang="pl-PL" baseline="0" dirty="0"/>
              <a:t> </a:t>
            </a:r>
            <a:r>
              <a:rPr lang="pl-PL" baseline="0" dirty="0" err="1"/>
              <a:t>looking</a:t>
            </a:r>
            <a:r>
              <a:rPr lang="pl-PL" baseline="0" dirty="0"/>
              <a:t> for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needs</a:t>
            </a:r>
            <a:r>
              <a:rPr lang="pl-PL" baseline="0" dirty="0"/>
              <a:t>, </a:t>
            </a:r>
            <a:r>
              <a:rPr lang="pl-PL" baseline="0" dirty="0" err="1"/>
              <a:t>so</a:t>
            </a:r>
            <a:r>
              <a:rPr lang="pl-PL" baseline="0" dirty="0"/>
              <a:t> we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really</a:t>
            </a:r>
            <a:r>
              <a:rPr lang="pl-PL" baseline="0" dirty="0"/>
              <a:t> </a:t>
            </a:r>
            <a:r>
              <a:rPr lang="pl-PL" baseline="0" dirty="0" err="1"/>
              <a:t>appreciate</a:t>
            </a:r>
            <a:r>
              <a:rPr lang="pl-PL" baseline="0" dirty="0"/>
              <a:t> </a:t>
            </a:r>
            <a:r>
              <a:rPr lang="pl-PL" baseline="0" dirty="0" err="1"/>
              <a:t>his</a:t>
            </a:r>
            <a:r>
              <a:rPr lang="pl-PL" baseline="0" dirty="0"/>
              <a:t> </a:t>
            </a:r>
            <a:r>
              <a:rPr lang="pl-PL" baseline="0" dirty="0" err="1"/>
              <a:t>work</a:t>
            </a:r>
            <a:r>
              <a:rPr lang="pl-PL" baseline="0" dirty="0"/>
              <a:t>, </a:t>
            </a:r>
            <a:r>
              <a:rPr lang="pl-PL" baseline="0" dirty="0" err="1"/>
              <a:t>together</a:t>
            </a:r>
            <a:r>
              <a:rPr lang="pl-PL" baseline="0" dirty="0"/>
              <a:t> we </a:t>
            </a:r>
            <a:r>
              <a:rPr lang="pl-PL" baseline="0" dirty="0" err="1"/>
              <a:t>could</a:t>
            </a:r>
            <a:r>
              <a:rPr lang="pl-PL" baseline="0" dirty="0"/>
              <a:t> </a:t>
            </a:r>
            <a:r>
              <a:rPr lang="pl-PL" baseline="0" dirty="0" err="1"/>
              <a:t>grow</a:t>
            </a:r>
            <a:r>
              <a:rPr lang="pl-PL" baseline="0" dirty="0"/>
              <a:t> </a:t>
            </a:r>
            <a:r>
              <a:rPr lang="pl-PL" baseline="0" dirty="0" err="1"/>
              <a:t>faster</a:t>
            </a:r>
            <a:r>
              <a:rPr lang="pl-PL" baseline="0" dirty="0"/>
              <a:t> and </a:t>
            </a:r>
            <a:r>
              <a:rPr lang="pl-PL" baseline="0" dirty="0" err="1"/>
              <a:t>faster</a:t>
            </a:r>
            <a:r>
              <a:rPr lang="pl-PL" baseline="0" dirty="0"/>
              <a:t> from </a:t>
            </a:r>
            <a:r>
              <a:rPr lang="pl-PL" baseline="0" dirty="0" err="1"/>
              <a:t>year</a:t>
            </a:r>
            <a:r>
              <a:rPr lang="pl-PL" baseline="0" dirty="0"/>
              <a:t> to </a:t>
            </a:r>
            <a:r>
              <a:rPr lang="pl-PL" baseline="0" dirty="0" err="1"/>
              <a:t>year</a:t>
            </a:r>
            <a:r>
              <a:rPr lang="pl-PL" baseline="0" dirty="0"/>
              <a:t>. On the </a:t>
            </a:r>
            <a:r>
              <a:rPr lang="pl-PL" baseline="0" dirty="0" err="1"/>
              <a:t>slide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could</a:t>
            </a:r>
            <a:r>
              <a:rPr lang="pl-PL" baseline="0" dirty="0"/>
              <a:t> </a:t>
            </a:r>
            <a:r>
              <a:rPr lang="pl-PL" baseline="0" dirty="0" err="1"/>
              <a:t>find</a:t>
            </a:r>
            <a:r>
              <a:rPr lang="pl-PL" baseline="0" dirty="0"/>
              <a:t> list of </a:t>
            </a:r>
            <a:r>
              <a:rPr lang="pl-PL" baseline="0" dirty="0" err="1"/>
              <a:t>our</a:t>
            </a:r>
            <a:r>
              <a:rPr lang="pl-PL" baseline="0" dirty="0"/>
              <a:t> </a:t>
            </a:r>
            <a:r>
              <a:rPr lang="pl-PL" baseline="0" dirty="0" err="1"/>
              <a:t>key</a:t>
            </a:r>
            <a:r>
              <a:rPr lang="pl-PL" baseline="0" dirty="0"/>
              <a:t> </a:t>
            </a:r>
            <a:r>
              <a:rPr lang="pl-PL" baseline="0" dirty="0" err="1"/>
              <a:t>clients</a:t>
            </a:r>
            <a:r>
              <a:rPr lang="pl-PL" baseline="0" dirty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856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When</a:t>
            </a:r>
            <a:r>
              <a:rPr lang="pl-PL" dirty="0"/>
              <a:t> I was in </a:t>
            </a:r>
            <a:r>
              <a:rPr lang="pl-PL" dirty="0" err="1"/>
              <a:t>South</a:t>
            </a:r>
            <a:r>
              <a:rPr lang="pl-PL" dirty="0"/>
              <a:t> Korea in 2013 I </a:t>
            </a:r>
            <a:r>
              <a:rPr lang="pl-PL" dirty="0" err="1"/>
              <a:t>pointed</a:t>
            </a:r>
            <a:r>
              <a:rPr lang="pl-PL" baseline="0" dirty="0"/>
              <a:t> out by my </a:t>
            </a:r>
            <a:r>
              <a:rPr lang="pl-PL" baseline="0" dirty="0" err="1"/>
              <a:t>finger</a:t>
            </a:r>
            <a:r>
              <a:rPr lang="pl-PL" baseline="0" dirty="0"/>
              <a:t> Poland on the </a:t>
            </a:r>
            <a:r>
              <a:rPr lang="pl-PL" baseline="0" dirty="0" err="1"/>
              <a:t>world</a:t>
            </a:r>
            <a:r>
              <a:rPr lang="pl-PL" baseline="0" dirty="0"/>
              <a:t> map, in 2016 I </a:t>
            </a:r>
            <a:r>
              <a:rPr lang="pl-PL" baseline="0" dirty="0" err="1"/>
              <a:t>don’t</a:t>
            </a:r>
            <a:r>
              <a:rPr lang="pl-PL" baseline="0" dirty="0"/>
              <a:t> </a:t>
            </a:r>
            <a:r>
              <a:rPr lang="pl-PL" baseline="0" dirty="0" err="1"/>
              <a:t>have</a:t>
            </a:r>
            <a:r>
              <a:rPr lang="pl-PL" baseline="0" dirty="0"/>
              <a:t> to do </a:t>
            </a:r>
            <a:r>
              <a:rPr lang="pl-PL" baseline="0" dirty="0" err="1"/>
              <a:t>it</a:t>
            </a:r>
            <a:r>
              <a:rPr lang="pl-PL" baseline="0" dirty="0"/>
              <a:t>, we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already</a:t>
            </a:r>
            <a:r>
              <a:rPr lang="pl-PL" baseline="0" dirty="0"/>
              <a:t> </a:t>
            </a:r>
            <a:r>
              <a:rPr lang="pl-PL" baseline="0" dirty="0" err="1"/>
              <a:t>there</a:t>
            </a:r>
            <a:r>
              <a:rPr lang="pl-PL" baseline="0" dirty="0"/>
              <a:t>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52347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When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asked</a:t>
            </a:r>
            <a:r>
              <a:rPr lang="pl-PL" baseline="0" dirty="0"/>
              <a:t> </a:t>
            </a:r>
            <a:r>
              <a:rPr lang="pl-PL" baseline="0" dirty="0" err="1"/>
              <a:t>people</a:t>
            </a:r>
            <a:r>
              <a:rPr lang="pl-PL" baseline="0" dirty="0"/>
              <a:t> in 2013 </a:t>
            </a:r>
            <a:r>
              <a:rPr lang="pl-PL" baseline="0" dirty="0" err="1"/>
              <a:t>what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Midas ? </a:t>
            </a:r>
            <a:r>
              <a:rPr lang="pl-PL" baseline="0" dirty="0" err="1"/>
              <a:t>They</a:t>
            </a:r>
            <a:r>
              <a:rPr lang="pl-PL" baseline="0" dirty="0"/>
              <a:t> </a:t>
            </a:r>
            <a:r>
              <a:rPr lang="pl-PL" baseline="0" dirty="0" err="1"/>
              <a:t>probably</a:t>
            </a:r>
            <a:r>
              <a:rPr lang="pl-PL" baseline="0" dirty="0"/>
              <a:t> </a:t>
            </a:r>
            <a:r>
              <a:rPr lang="pl-PL" baseline="0" dirty="0" err="1"/>
              <a:t>would</a:t>
            </a:r>
            <a:r>
              <a:rPr lang="pl-PL" baseline="0" dirty="0"/>
              <a:t>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said</a:t>
            </a:r>
            <a:r>
              <a:rPr lang="pl-PL" baseline="0" dirty="0"/>
              <a:t> „the king, </a:t>
            </a:r>
            <a:r>
              <a:rPr lang="pl-PL" baseline="0" dirty="0" err="1"/>
              <a:t>when</a:t>
            </a:r>
            <a:r>
              <a:rPr lang="pl-PL" baseline="0" dirty="0"/>
              <a:t> he </a:t>
            </a:r>
            <a:r>
              <a:rPr lang="pl-PL" baseline="0" dirty="0" err="1"/>
              <a:t>touch</a:t>
            </a:r>
            <a:r>
              <a:rPr lang="pl-PL" baseline="0" dirty="0"/>
              <a:t> </a:t>
            </a:r>
            <a:r>
              <a:rPr lang="pl-PL" baseline="0" dirty="0" err="1"/>
              <a:t>something</a:t>
            </a:r>
            <a:r>
              <a:rPr lang="pl-PL" baseline="0" dirty="0"/>
              <a:t> </a:t>
            </a:r>
            <a:r>
              <a:rPr lang="pl-PL" baseline="0" dirty="0" err="1"/>
              <a:t>it</a:t>
            </a:r>
            <a:r>
              <a:rPr lang="pl-PL" baseline="0" dirty="0"/>
              <a:t> </a:t>
            </a:r>
            <a:r>
              <a:rPr lang="pl-PL" baseline="0" dirty="0" err="1"/>
              <a:t>will</a:t>
            </a:r>
            <a:r>
              <a:rPr lang="pl-PL" baseline="0" dirty="0"/>
              <a:t> </a:t>
            </a:r>
            <a:r>
              <a:rPr lang="pl-PL" baseline="0" dirty="0" err="1"/>
              <a:t>turn</a:t>
            </a:r>
            <a:r>
              <a:rPr lang="pl-PL" baseline="0" dirty="0"/>
              <a:t> in to </a:t>
            </a:r>
            <a:r>
              <a:rPr lang="pl-PL" baseline="0" dirty="0" err="1"/>
              <a:t>gold</a:t>
            </a:r>
            <a:r>
              <a:rPr lang="pl-PL" baseline="0" dirty="0"/>
              <a:t>”.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great</a:t>
            </a:r>
            <a:r>
              <a:rPr lang="pl-PL" baseline="0" dirty="0"/>
              <a:t> </a:t>
            </a:r>
            <a:r>
              <a:rPr lang="pl-PL" baseline="0" dirty="0" err="1"/>
              <a:t>opportunity</a:t>
            </a:r>
            <a:r>
              <a:rPr lang="pl-PL" baseline="0" dirty="0"/>
              <a:t> to </a:t>
            </a:r>
            <a:r>
              <a:rPr lang="pl-PL" baseline="0" dirty="0" err="1"/>
              <a:t>share</a:t>
            </a:r>
            <a:r>
              <a:rPr lang="pl-PL" baseline="0" dirty="0"/>
              <a:t> with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content</a:t>
            </a:r>
            <a:r>
              <a:rPr lang="pl-PL" baseline="0" dirty="0"/>
              <a:t> of one e-mail </a:t>
            </a:r>
            <a:r>
              <a:rPr lang="pl-PL" baseline="0" dirty="0" err="1"/>
              <a:t>that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received</a:t>
            </a:r>
            <a:r>
              <a:rPr lang="pl-PL" baseline="0" dirty="0"/>
              <a:t> </a:t>
            </a:r>
            <a:r>
              <a:rPr lang="pl-PL" baseline="0" dirty="0" err="1"/>
              <a:t>just</a:t>
            </a:r>
            <a:r>
              <a:rPr lang="pl-PL" baseline="0" dirty="0"/>
              <a:t> 3 </a:t>
            </a:r>
            <a:r>
              <a:rPr lang="pl-PL" baseline="0" dirty="0" err="1"/>
              <a:t>days</a:t>
            </a:r>
            <a:r>
              <a:rPr lang="pl-PL" baseline="0" dirty="0"/>
              <a:t> ago. </a:t>
            </a:r>
            <a:r>
              <a:rPr lang="pl-PL" baseline="0" dirty="0" err="1"/>
              <a:t>This</a:t>
            </a:r>
            <a:r>
              <a:rPr lang="pl-PL" baseline="0" dirty="0"/>
              <a:t> e-mail </a:t>
            </a:r>
            <a:r>
              <a:rPr lang="pl-PL" baseline="0" dirty="0" err="1"/>
              <a:t>exactly</a:t>
            </a:r>
            <a:r>
              <a:rPr lang="pl-PL" baseline="0" dirty="0"/>
              <a:t> </a:t>
            </a:r>
            <a:r>
              <a:rPr lang="pl-PL" baseline="0" dirty="0" err="1"/>
              <a:t>shows</a:t>
            </a:r>
            <a:r>
              <a:rPr lang="pl-PL" baseline="0" dirty="0"/>
              <a:t> </a:t>
            </a:r>
            <a:r>
              <a:rPr lang="pl-PL" baseline="0" dirty="0" err="1"/>
              <a:t>what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Midas in Poland </a:t>
            </a:r>
            <a:r>
              <a:rPr lang="pl-PL" baseline="0" dirty="0" err="1"/>
              <a:t>after</a:t>
            </a:r>
            <a:r>
              <a:rPr lang="pl-PL" baseline="0" dirty="0"/>
              <a:t> 3 </a:t>
            </a:r>
            <a:r>
              <a:rPr lang="pl-PL" baseline="0" dirty="0" err="1"/>
              <a:t>years</a:t>
            </a:r>
            <a:r>
              <a:rPr lang="pl-PL" baseline="0" dirty="0"/>
              <a:t>, I </a:t>
            </a:r>
            <a:r>
              <a:rPr lang="pl-PL" baseline="0" dirty="0" err="1"/>
              <a:t>cannot</a:t>
            </a:r>
            <a:r>
              <a:rPr lang="pl-PL" baseline="0" dirty="0"/>
              <a:t> </a:t>
            </a:r>
            <a:r>
              <a:rPr lang="pl-PL" baseline="0" dirty="0" err="1"/>
              <a:t>describe</a:t>
            </a:r>
            <a:r>
              <a:rPr lang="pl-PL" baseline="0" dirty="0"/>
              <a:t> </a:t>
            </a:r>
            <a:r>
              <a:rPr lang="pl-PL" baseline="0" dirty="0" err="1"/>
              <a:t>it</a:t>
            </a:r>
            <a:r>
              <a:rPr lang="pl-PL" baseline="0" dirty="0"/>
              <a:t> </a:t>
            </a:r>
            <a:r>
              <a:rPr lang="pl-PL" baseline="0" dirty="0" err="1"/>
              <a:t>better</a:t>
            </a:r>
            <a:r>
              <a:rPr lang="pl-PL" baseline="0" dirty="0"/>
              <a:t>. </a:t>
            </a:r>
            <a:r>
              <a:rPr lang="pl-PL" baseline="0" dirty="0" err="1"/>
              <a:t>This</a:t>
            </a:r>
            <a:r>
              <a:rPr lang="pl-PL" baseline="0" dirty="0"/>
              <a:t> e-mail </a:t>
            </a:r>
            <a:r>
              <a:rPr lang="pl-PL" baseline="0" dirty="0" err="1"/>
              <a:t>has</a:t>
            </a:r>
            <a:r>
              <a:rPr lang="pl-PL" baseline="0" dirty="0"/>
              <a:t> </a:t>
            </a:r>
            <a:r>
              <a:rPr lang="pl-PL" baseline="0" dirty="0" err="1"/>
              <a:t>been</a:t>
            </a:r>
            <a:r>
              <a:rPr lang="pl-PL" baseline="0" dirty="0"/>
              <a:t> </a:t>
            </a:r>
            <a:r>
              <a:rPr lang="pl-PL" baseline="0" dirty="0" err="1"/>
              <a:t>written</a:t>
            </a:r>
            <a:r>
              <a:rPr lang="pl-PL" baseline="0" dirty="0"/>
              <a:t> by a student, he </a:t>
            </a:r>
            <a:r>
              <a:rPr lang="pl-PL" baseline="0" dirty="0" err="1"/>
              <a:t>have</a:t>
            </a:r>
            <a:r>
              <a:rPr lang="pl-PL" baseline="0" dirty="0"/>
              <a:t> </a:t>
            </a:r>
            <a:r>
              <a:rPr lang="pl-PL" baseline="0" dirty="0" err="1"/>
              <a:t>asked</a:t>
            </a:r>
            <a:r>
              <a:rPr lang="pl-PL" baseline="0" dirty="0"/>
              <a:t> </a:t>
            </a:r>
            <a:r>
              <a:rPr lang="pl-PL" baseline="0" dirty="0" err="1"/>
              <a:t>about</a:t>
            </a:r>
            <a:r>
              <a:rPr lang="pl-PL" baseline="0" dirty="0"/>
              <a:t> Midas </a:t>
            </a:r>
            <a:r>
              <a:rPr lang="pl-PL" baseline="0" dirty="0" err="1"/>
              <a:t>license</a:t>
            </a:r>
            <a:r>
              <a:rPr lang="pl-PL" baseline="0" dirty="0"/>
              <a:t> for master </a:t>
            </a:r>
            <a:r>
              <a:rPr lang="pl-PL" baseline="0" dirty="0" err="1"/>
              <a:t>thesis</a:t>
            </a:r>
            <a:r>
              <a:rPr lang="pl-PL" baseline="0" dirty="0"/>
              <a:t> – </a:t>
            </a:r>
            <a:r>
              <a:rPr lang="pl-PL" baseline="0" dirty="0" err="1"/>
              <a:t>this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normal</a:t>
            </a:r>
            <a:r>
              <a:rPr lang="pl-PL" baseline="0" dirty="0"/>
              <a:t> but the </a:t>
            </a:r>
            <a:r>
              <a:rPr lang="pl-PL" baseline="0" dirty="0" err="1"/>
              <a:t>explanation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outstanding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/>
              <a:t>He </a:t>
            </a:r>
            <a:r>
              <a:rPr lang="pl-PL" baseline="0" dirty="0" err="1"/>
              <a:t>has</a:t>
            </a:r>
            <a:r>
              <a:rPr lang="pl-PL" baseline="0" dirty="0"/>
              <a:t> </a:t>
            </a:r>
            <a:r>
              <a:rPr lang="pl-PL" baseline="0" dirty="0" err="1"/>
              <a:t>written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he </a:t>
            </a:r>
            <a:r>
              <a:rPr lang="pl-PL" baseline="0" dirty="0" err="1"/>
              <a:t>could</a:t>
            </a:r>
            <a:r>
              <a:rPr lang="pl-PL" baseline="0" dirty="0"/>
              <a:t> </a:t>
            </a:r>
            <a:r>
              <a:rPr lang="pl-PL" baseline="0" dirty="0" err="1"/>
              <a:t>make</a:t>
            </a:r>
            <a:r>
              <a:rPr lang="pl-PL" baseline="0" dirty="0"/>
              <a:t> </a:t>
            </a:r>
            <a:r>
              <a:rPr lang="pl-PL" baseline="0" dirty="0" err="1"/>
              <a:t>it</a:t>
            </a:r>
            <a:r>
              <a:rPr lang="pl-PL" baseline="0" dirty="0"/>
              <a:t> with </a:t>
            </a:r>
            <a:r>
              <a:rPr lang="pl-PL" baseline="0" dirty="0" err="1"/>
              <a:t>other</a:t>
            </a:r>
            <a:r>
              <a:rPr lang="pl-PL" baseline="0" dirty="0"/>
              <a:t> software </a:t>
            </a:r>
            <a:r>
              <a:rPr lang="pl-PL" baseline="0" dirty="0" err="1"/>
              <a:t>like</a:t>
            </a:r>
            <a:r>
              <a:rPr lang="pl-PL" baseline="0" dirty="0"/>
              <a:t> Diana, </a:t>
            </a:r>
            <a:r>
              <a:rPr lang="pl-PL" baseline="0" dirty="0" err="1"/>
              <a:t>Lusas</a:t>
            </a:r>
            <a:r>
              <a:rPr lang="pl-PL" baseline="0" dirty="0"/>
              <a:t> </a:t>
            </a:r>
            <a:r>
              <a:rPr lang="pl-PL" baseline="0" dirty="0" err="1"/>
              <a:t>which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accesible</a:t>
            </a:r>
            <a:r>
              <a:rPr lang="pl-PL" baseline="0" dirty="0"/>
              <a:t> in the </a:t>
            </a:r>
            <a:r>
              <a:rPr lang="pl-PL" baseline="0" dirty="0" err="1"/>
              <a:t>University</a:t>
            </a:r>
            <a:r>
              <a:rPr lang="pl-PL" baseline="0" dirty="0"/>
              <a:t>, but he </a:t>
            </a:r>
            <a:r>
              <a:rPr lang="pl-PL" baseline="0" dirty="0" err="1"/>
              <a:t>knows</a:t>
            </a:r>
            <a:r>
              <a:rPr lang="pl-PL" baseline="0" dirty="0"/>
              <a:t> </a:t>
            </a:r>
            <a:r>
              <a:rPr lang="pl-PL" baseline="0" dirty="0" err="1"/>
              <a:t>that</a:t>
            </a:r>
            <a:r>
              <a:rPr lang="pl-PL" baseline="0" dirty="0"/>
              <a:t> </a:t>
            </a:r>
            <a:r>
              <a:rPr lang="pl-PL" baseline="0" dirty="0" err="1"/>
              <a:t>if</a:t>
            </a:r>
            <a:r>
              <a:rPr lang="pl-PL" baseline="0" dirty="0"/>
              <a:t> he </a:t>
            </a:r>
            <a:r>
              <a:rPr lang="pl-PL" baseline="0" dirty="0" err="1"/>
              <a:t>will</a:t>
            </a:r>
            <a:r>
              <a:rPr lang="pl-PL" baseline="0" dirty="0"/>
              <a:t> </a:t>
            </a:r>
            <a:r>
              <a:rPr lang="pl-PL" baseline="0" dirty="0" err="1"/>
              <a:t>study</a:t>
            </a:r>
            <a:r>
              <a:rPr lang="pl-PL" baseline="0" dirty="0"/>
              <a:t> Midas the </a:t>
            </a:r>
            <a:r>
              <a:rPr lang="pl-PL" baseline="0" dirty="0" err="1"/>
              <a:t>job</a:t>
            </a:r>
            <a:r>
              <a:rPr lang="pl-PL" baseline="0" dirty="0"/>
              <a:t> </a:t>
            </a:r>
            <a:r>
              <a:rPr lang="pl-PL" baseline="0" dirty="0" err="1"/>
              <a:t>finding</a:t>
            </a:r>
            <a:r>
              <a:rPr lang="pl-PL" baseline="0" dirty="0"/>
              <a:t> </a:t>
            </a:r>
            <a:r>
              <a:rPr lang="pl-PL" baseline="0" dirty="0" err="1"/>
              <a:t>perspective</a:t>
            </a:r>
            <a:r>
              <a:rPr lang="pl-PL" baseline="0" dirty="0"/>
              <a:t> in Poland </a:t>
            </a:r>
            <a:r>
              <a:rPr lang="pl-PL" baseline="0" dirty="0" err="1"/>
              <a:t>will</a:t>
            </a:r>
            <a:r>
              <a:rPr lang="pl-PL" baseline="0" dirty="0"/>
              <a:t> be much </a:t>
            </a:r>
            <a:r>
              <a:rPr lang="pl-PL" baseline="0" dirty="0" err="1"/>
              <a:t>better</a:t>
            </a:r>
            <a:r>
              <a:rPr lang="pl-PL" baseline="0" dirty="0"/>
              <a:t>. </a:t>
            </a:r>
            <a:r>
              <a:rPr lang="pl-PL" baseline="0" dirty="0" err="1"/>
              <a:t>Nothing</a:t>
            </a:r>
            <a:r>
              <a:rPr lang="pl-PL" baseline="0" dirty="0"/>
              <a:t> </a:t>
            </a:r>
            <a:r>
              <a:rPr lang="pl-PL" baseline="0" dirty="0" err="1"/>
              <a:t>more</a:t>
            </a:r>
            <a:r>
              <a:rPr lang="pl-PL" baseline="0" dirty="0"/>
              <a:t> </a:t>
            </a:r>
            <a:r>
              <a:rPr lang="pl-PL" baseline="0" dirty="0" err="1"/>
              <a:t>should</a:t>
            </a:r>
            <a:r>
              <a:rPr lang="pl-PL" baseline="0" dirty="0"/>
              <a:t> be </a:t>
            </a:r>
            <a:r>
              <a:rPr lang="pl-PL" baseline="0" dirty="0" err="1"/>
              <a:t>said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7004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What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reason</a:t>
            </a:r>
            <a:r>
              <a:rPr lang="pl-PL" dirty="0"/>
              <a:t> of </a:t>
            </a:r>
            <a:r>
              <a:rPr lang="pl-PL" dirty="0" err="1"/>
              <a:t>all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?</a:t>
            </a:r>
          </a:p>
          <a:p>
            <a:endParaRPr lang="pl-PL" dirty="0"/>
          </a:p>
          <a:p>
            <a:r>
              <a:rPr lang="pl-PL" dirty="0"/>
              <a:t>I </a:t>
            </a:r>
            <a:r>
              <a:rPr lang="pl-PL" dirty="0" err="1"/>
              <a:t>cannot</a:t>
            </a:r>
            <a:r>
              <a:rPr lang="pl-PL" dirty="0"/>
              <a:t> </a:t>
            </a:r>
            <a:r>
              <a:rPr lang="pl-PL" dirty="0" err="1"/>
              <a:t>sell</a:t>
            </a:r>
            <a:r>
              <a:rPr lang="pl-PL" dirty="0"/>
              <a:t> </a:t>
            </a:r>
            <a:r>
              <a:rPr lang="pl-PL" dirty="0" err="1"/>
              <a:t>something</a:t>
            </a:r>
            <a:r>
              <a:rPr lang="pl-PL" baseline="0" dirty="0"/>
              <a:t> </a:t>
            </a:r>
            <a:r>
              <a:rPr lang="pl-PL" baseline="0" dirty="0" err="1"/>
              <a:t>if</a:t>
            </a:r>
            <a:r>
              <a:rPr lang="pl-PL" baseline="0" dirty="0"/>
              <a:t> I </a:t>
            </a:r>
            <a:r>
              <a:rPr lang="pl-PL" baseline="0" dirty="0" err="1"/>
              <a:t>don’t</a:t>
            </a:r>
            <a:r>
              <a:rPr lang="pl-PL" baseline="0" dirty="0"/>
              <a:t> </a:t>
            </a:r>
            <a:r>
              <a:rPr lang="pl-PL" baseline="0" dirty="0" err="1"/>
              <a:t>feel</a:t>
            </a:r>
            <a:r>
              <a:rPr lang="pl-PL" baseline="0" dirty="0"/>
              <a:t> the </a:t>
            </a:r>
            <a:r>
              <a:rPr lang="pl-PL" baseline="0" dirty="0" err="1"/>
              <a:t>value</a:t>
            </a:r>
            <a:r>
              <a:rPr lang="pl-PL" baseline="0" dirty="0"/>
              <a:t> – for me </a:t>
            </a:r>
            <a:r>
              <a:rPr lang="pl-PL" baseline="0" dirty="0" err="1"/>
              <a:t>value</a:t>
            </a:r>
            <a:r>
              <a:rPr lang="pl-PL" baseline="0" dirty="0"/>
              <a:t> </a:t>
            </a:r>
            <a:r>
              <a:rPr lang="pl-PL" baseline="0" dirty="0" err="1"/>
              <a:t>behind</a:t>
            </a:r>
            <a:r>
              <a:rPr lang="pl-PL" baseline="0" dirty="0"/>
              <a:t> Midas products, </a:t>
            </a:r>
            <a:r>
              <a:rPr lang="pl-PL" baseline="0" dirty="0" err="1"/>
              <a:t>company</a:t>
            </a:r>
            <a:r>
              <a:rPr lang="pl-PL" baseline="0" dirty="0"/>
              <a:t>, </a:t>
            </a:r>
            <a:r>
              <a:rPr lang="pl-PL" baseline="0" dirty="0" err="1"/>
              <a:t>philosophy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100% of </a:t>
            </a:r>
            <a:r>
              <a:rPr lang="pl-PL" baseline="0" dirty="0" err="1"/>
              <a:t>what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in my </a:t>
            </a:r>
            <a:r>
              <a:rPr lang="pl-PL" baseline="0" dirty="0" err="1"/>
              <a:t>mind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 err="1"/>
              <a:t>Everyday</a:t>
            </a:r>
            <a:r>
              <a:rPr lang="pl-PL" baseline="0" dirty="0"/>
              <a:t> </a:t>
            </a:r>
            <a:r>
              <a:rPr lang="pl-PL" sz="1100" baseline="0" dirty="0"/>
              <a:t>I </a:t>
            </a:r>
            <a:r>
              <a:rPr lang="pl-PL" sz="1100" baseline="0" dirty="0" err="1"/>
              <a:t>have</a:t>
            </a:r>
            <a:r>
              <a:rPr lang="pl-PL" sz="1100" baseline="0" dirty="0"/>
              <a:t> same </a:t>
            </a:r>
            <a:r>
              <a:rPr lang="pl-PL" sz="1100" baseline="0" dirty="0" err="1"/>
              <a:t>passion</a:t>
            </a:r>
            <a:r>
              <a:rPr lang="pl-PL" sz="1100" baseline="0" dirty="0"/>
              <a:t> for </a:t>
            </a:r>
            <a:r>
              <a:rPr lang="pl-PL" sz="1100" baseline="0" dirty="0" err="1"/>
              <a:t>this</a:t>
            </a:r>
            <a:r>
              <a:rPr lang="pl-PL" sz="1100" baseline="0" dirty="0"/>
              <a:t> business,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graduated</a:t>
            </a:r>
            <a:r>
              <a:rPr lang="pl-PL" sz="1100" baseline="0" dirty="0"/>
              <a:t> from </a:t>
            </a:r>
            <a:r>
              <a:rPr lang="pl-PL" sz="1100" baseline="0" dirty="0" err="1"/>
              <a:t>civil</a:t>
            </a:r>
            <a:r>
              <a:rPr lang="pl-PL" sz="1100" baseline="0" dirty="0"/>
              <a:t> engineering, but I </a:t>
            </a:r>
            <a:r>
              <a:rPr lang="pl-PL" sz="1100" baseline="0" dirty="0" err="1"/>
              <a:t>dont</a:t>
            </a:r>
            <a:r>
              <a:rPr lang="pl-PL" sz="1100" baseline="0" dirty="0"/>
              <a:t> want to design, and </a:t>
            </a:r>
            <a:r>
              <a:rPr lang="pl-PL" sz="1100" baseline="0" dirty="0" err="1"/>
              <a:t>don’t</a:t>
            </a:r>
            <a:r>
              <a:rPr lang="pl-PL" sz="1100" baseline="0" dirty="0"/>
              <a:t> want to be on the </a:t>
            </a:r>
            <a:r>
              <a:rPr lang="pl-PL" sz="1100" baseline="0" dirty="0" err="1"/>
              <a:t>construction</a:t>
            </a:r>
            <a:r>
              <a:rPr lang="pl-PL" sz="1100" baseline="0" dirty="0"/>
              <a:t> </a:t>
            </a:r>
            <a:r>
              <a:rPr lang="pl-PL" sz="1100" baseline="0" dirty="0" err="1"/>
              <a:t>site</a:t>
            </a:r>
            <a:r>
              <a:rPr lang="pl-PL" sz="1100" baseline="0" dirty="0"/>
              <a:t>,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always</a:t>
            </a:r>
            <a:r>
              <a:rPr lang="pl-PL" sz="1100" baseline="0" dirty="0"/>
              <a:t> </a:t>
            </a:r>
            <a:r>
              <a:rPr lang="pl-PL" sz="1100" baseline="0" dirty="0" err="1"/>
              <a:t>wanted</a:t>
            </a:r>
            <a:r>
              <a:rPr lang="pl-PL" sz="1100" baseline="0" dirty="0"/>
              <a:t>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my </a:t>
            </a:r>
            <a:r>
              <a:rPr lang="pl-PL" sz="1100" baseline="0" dirty="0" err="1"/>
              <a:t>own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, </a:t>
            </a:r>
            <a:r>
              <a:rPr lang="pl-PL" sz="1100" baseline="0" dirty="0" err="1"/>
              <a:t>because</a:t>
            </a:r>
            <a:r>
              <a:rPr lang="pl-PL" sz="1100" baseline="0" dirty="0"/>
              <a:t>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taken</a:t>
            </a:r>
            <a:r>
              <a:rPr lang="pl-PL" sz="1100" baseline="0" dirty="0"/>
              <a:t> </a:t>
            </a:r>
            <a:r>
              <a:rPr lang="pl-PL" sz="1100" baseline="0" dirty="0" err="1"/>
              <a:t>this</a:t>
            </a:r>
            <a:r>
              <a:rPr lang="pl-PL" sz="1100" baseline="0" dirty="0"/>
              <a:t> from my </a:t>
            </a:r>
            <a:r>
              <a:rPr lang="pl-PL" sz="1100" baseline="0" dirty="0" err="1"/>
              <a:t>home</a:t>
            </a:r>
            <a:r>
              <a:rPr lang="pl-PL" sz="1100" baseline="0" dirty="0"/>
              <a:t>.</a:t>
            </a:r>
          </a:p>
          <a:p>
            <a:endParaRPr lang="pl-PL" sz="1100" baseline="0" dirty="0"/>
          </a:p>
          <a:p>
            <a:r>
              <a:rPr lang="pl-PL" sz="1100" baseline="0" dirty="0" err="1"/>
              <a:t>Ambition</a:t>
            </a:r>
            <a:r>
              <a:rPr lang="pl-PL" sz="1100" baseline="0" dirty="0"/>
              <a:t> ?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always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 </a:t>
            </a:r>
            <a:r>
              <a:rPr lang="pl-PL" sz="1100" baseline="0" dirty="0" err="1"/>
              <a:t>until</a:t>
            </a:r>
            <a:r>
              <a:rPr lang="pl-PL" sz="1100" baseline="0" dirty="0"/>
              <a:t> </a:t>
            </a:r>
            <a:r>
              <a:rPr lang="pl-PL" sz="1100" baseline="0" dirty="0" err="1"/>
              <a:t>I’m</a:t>
            </a:r>
            <a:r>
              <a:rPr lang="pl-PL" sz="1100" baseline="0" dirty="0"/>
              <a:t> 30 </a:t>
            </a:r>
            <a:r>
              <a:rPr lang="pl-PL" sz="1100" baseline="0" dirty="0" err="1"/>
              <a:t>years</a:t>
            </a:r>
            <a:r>
              <a:rPr lang="pl-PL" sz="1100" baseline="0" dirty="0"/>
              <a:t> </a:t>
            </a:r>
            <a:r>
              <a:rPr lang="pl-PL" sz="1100" baseline="0" dirty="0" err="1"/>
              <a:t>old</a:t>
            </a:r>
            <a:r>
              <a:rPr lang="pl-PL" sz="1100" baseline="0" dirty="0"/>
              <a:t>, </a:t>
            </a:r>
            <a:r>
              <a:rPr lang="pl-PL" sz="1100" baseline="0" dirty="0" err="1"/>
              <a:t>second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was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 with </a:t>
            </a:r>
            <a:r>
              <a:rPr lang="pl-PL" sz="1100" baseline="0" dirty="0" err="1"/>
              <a:t>international</a:t>
            </a:r>
            <a:r>
              <a:rPr lang="pl-PL" sz="1100" baseline="0" dirty="0"/>
              <a:t> </a:t>
            </a:r>
            <a:r>
              <a:rPr lang="pl-PL" sz="1100" baseline="0" dirty="0" err="1"/>
              <a:t>aspects</a:t>
            </a:r>
            <a:r>
              <a:rPr lang="pl-PL" sz="1100" baseline="0" dirty="0"/>
              <a:t> I </a:t>
            </a:r>
            <a:r>
              <a:rPr lang="pl-PL" sz="1100" baseline="0" dirty="0" err="1"/>
              <a:t>just</a:t>
            </a:r>
            <a:r>
              <a:rPr lang="pl-PL" sz="1100" baseline="0" dirty="0"/>
              <a:t> </a:t>
            </a:r>
            <a:r>
              <a:rPr lang="pl-PL" sz="1100" baseline="0" dirty="0" err="1"/>
              <a:t>wanted</a:t>
            </a:r>
            <a:r>
              <a:rPr lang="pl-PL" sz="1100" baseline="0" dirty="0"/>
              <a:t> to „be </a:t>
            </a:r>
            <a:r>
              <a:rPr lang="pl-PL" sz="1100" baseline="0" dirty="0" err="1"/>
              <a:t>forced</a:t>
            </a:r>
            <a:r>
              <a:rPr lang="pl-PL" sz="1100" baseline="0" dirty="0"/>
              <a:t>” by my business to </a:t>
            </a:r>
            <a:r>
              <a:rPr lang="pl-PL" sz="1100" baseline="0" dirty="0" err="1"/>
              <a:t>take</a:t>
            </a:r>
            <a:r>
              <a:rPr lang="pl-PL" sz="1100" baseline="0" dirty="0"/>
              <a:t> a </a:t>
            </a:r>
            <a:r>
              <a:rPr lang="pl-PL" sz="1100" baseline="0" dirty="0" err="1"/>
              <a:t>flight</a:t>
            </a:r>
            <a:r>
              <a:rPr lang="pl-PL" sz="1100" baseline="0" dirty="0"/>
              <a:t> and go to </a:t>
            </a:r>
            <a:r>
              <a:rPr lang="pl-PL" sz="1100" baseline="0" dirty="0" err="1"/>
              <a:t>other</a:t>
            </a:r>
            <a:r>
              <a:rPr lang="pl-PL" sz="1100" baseline="0" dirty="0"/>
              <a:t> country – and </a:t>
            </a:r>
            <a:r>
              <a:rPr lang="pl-PL" sz="1100" baseline="0" dirty="0" err="1"/>
              <a:t>this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was </a:t>
            </a:r>
            <a:r>
              <a:rPr lang="pl-PL" sz="1100" baseline="0" dirty="0" err="1"/>
              <a:t>targeted</a:t>
            </a:r>
            <a:r>
              <a:rPr lang="pl-PL" sz="1100" baseline="0" dirty="0"/>
              <a:t> </a:t>
            </a:r>
            <a:r>
              <a:rPr lang="pl-PL" sz="1100" baseline="0" dirty="0" err="1"/>
              <a:t>until</a:t>
            </a:r>
            <a:r>
              <a:rPr lang="pl-PL" sz="1100" baseline="0" dirty="0"/>
              <a:t> 40 </a:t>
            </a:r>
            <a:r>
              <a:rPr lang="pl-PL" sz="1100" baseline="0" dirty="0" err="1"/>
              <a:t>years</a:t>
            </a:r>
            <a:r>
              <a:rPr lang="pl-PL" sz="1100" baseline="0" dirty="0"/>
              <a:t> </a:t>
            </a:r>
            <a:r>
              <a:rPr lang="pl-PL" sz="1100" baseline="0" dirty="0" err="1"/>
              <a:t>old</a:t>
            </a:r>
            <a:r>
              <a:rPr lang="pl-PL" sz="1100" baseline="0" dirty="0"/>
              <a:t>. </a:t>
            </a:r>
            <a:r>
              <a:rPr lang="pl-PL" sz="1100" baseline="0" dirty="0" err="1"/>
              <a:t>I’m</a:t>
            </a:r>
            <a:r>
              <a:rPr lang="pl-PL" sz="1100" baseline="0" dirty="0"/>
              <a:t> 30 </a:t>
            </a:r>
            <a:r>
              <a:rPr lang="pl-PL" sz="1100" baseline="0" dirty="0" err="1"/>
              <a:t>now</a:t>
            </a:r>
            <a:r>
              <a:rPr lang="pl-PL" sz="1100" baseline="0" dirty="0"/>
              <a:t> </a:t>
            </a:r>
            <a:r>
              <a:rPr lang="is-IS" sz="1100" baseline="0" dirty="0"/>
              <a:t>…</a:t>
            </a:r>
          </a:p>
          <a:p>
            <a:endParaRPr lang="is-IS" sz="1100" baseline="0" dirty="0"/>
          </a:p>
          <a:p>
            <a:r>
              <a:rPr lang="is-IS" sz="1100" baseline="0" dirty="0"/>
              <a:t>I don’t want to change speciality, partner from time to time, for me loyality is the most important factor, I believe that together we could do the best things and do the right things right</a:t>
            </a:r>
          </a:p>
          <a:p>
            <a:endParaRPr lang="is-IS" sz="1100" baseline="0" dirty="0"/>
          </a:p>
          <a:p>
            <a:r>
              <a:rPr lang="is-IS" sz="1100" baseline="0" dirty="0"/>
              <a:t>In the business maybe the most important is skill of listening people’s needs, everybody has different reason to make or not make some decisions.</a:t>
            </a:r>
          </a:p>
          <a:p>
            <a:endParaRPr lang="is-IS" sz="1100" baseline="0" dirty="0"/>
          </a:p>
          <a:p>
            <a:r>
              <a:rPr lang="is-IS" sz="1100" baseline="0" dirty="0"/>
              <a:t>I remember that in 2013 when I was in South Korea, I have been told, that two companies will be Midas partner for one year, me and other more experienced company and I will have margin from my sales and also from sales of the other company and after one year the company which sales are higher will be partner of Midas IT.</a:t>
            </a:r>
          </a:p>
          <a:p>
            <a:endParaRPr lang="is-IS" sz="1100" baseline="0" dirty="0"/>
          </a:p>
          <a:p>
            <a:r>
              <a:rPr lang="is-IS" sz="1100" baseline="0" dirty="0"/>
              <a:t>I disagree, because I said that for me long – term relationship is much more important than short term benefit – I’m still thinking that maybe it was the reason that Midas I</a:t>
            </a:r>
            <a:r>
              <a:rPr lang="pl-PL" sz="1100" baseline="0" dirty="0"/>
              <a:t>T </a:t>
            </a:r>
            <a:r>
              <a:rPr lang="is-IS" sz="1100" baseline="0" dirty="0"/>
              <a:t>put the risk to trust me ...</a:t>
            </a:r>
          </a:p>
          <a:p>
            <a:endParaRPr lang="is-IS" sz="1100" baseline="0" dirty="0"/>
          </a:p>
          <a:p>
            <a:r>
              <a:rPr lang="is-IS" sz="1100" baseline="0" dirty="0"/>
              <a:t>All of these things I have learnt from very important person in my life ... </a:t>
            </a:r>
            <a:r>
              <a:rPr lang="pl-PL" sz="1100" baseline="0" dirty="0"/>
              <a:t>M</a:t>
            </a:r>
            <a:r>
              <a:rPr lang="is-IS" sz="1100" baseline="0" dirty="0"/>
              <a:t>y dad, he left in 2013 but the values that he gave to me still live in my mind and heart.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683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What</a:t>
            </a:r>
            <a:r>
              <a:rPr lang="pl-PL" dirty="0"/>
              <a:t> </a:t>
            </a:r>
            <a:r>
              <a:rPr lang="pl-PL" dirty="0" err="1"/>
              <a:t>is</a:t>
            </a:r>
            <a:r>
              <a:rPr lang="pl-PL" dirty="0"/>
              <a:t> the </a:t>
            </a:r>
            <a:r>
              <a:rPr lang="pl-PL" dirty="0" err="1"/>
              <a:t>reason</a:t>
            </a:r>
            <a:r>
              <a:rPr lang="pl-PL" dirty="0"/>
              <a:t> of </a:t>
            </a:r>
            <a:r>
              <a:rPr lang="pl-PL" dirty="0" err="1"/>
              <a:t>all</a:t>
            </a:r>
            <a:r>
              <a:rPr lang="pl-PL" dirty="0"/>
              <a:t> </a:t>
            </a:r>
            <a:r>
              <a:rPr lang="pl-PL" dirty="0" err="1"/>
              <a:t>that</a:t>
            </a:r>
            <a:r>
              <a:rPr lang="pl-PL" dirty="0"/>
              <a:t> ?</a:t>
            </a:r>
          </a:p>
          <a:p>
            <a:endParaRPr lang="pl-PL" dirty="0"/>
          </a:p>
          <a:p>
            <a:r>
              <a:rPr lang="pl-PL" dirty="0"/>
              <a:t>I </a:t>
            </a:r>
            <a:r>
              <a:rPr lang="pl-PL" dirty="0" err="1"/>
              <a:t>cannot</a:t>
            </a:r>
            <a:r>
              <a:rPr lang="pl-PL" dirty="0"/>
              <a:t> </a:t>
            </a:r>
            <a:r>
              <a:rPr lang="pl-PL" dirty="0" err="1"/>
              <a:t>sell</a:t>
            </a:r>
            <a:r>
              <a:rPr lang="pl-PL" dirty="0"/>
              <a:t> </a:t>
            </a:r>
            <a:r>
              <a:rPr lang="pl-PL" dirty="0" err="1"/>
              <a:t>something</a:t>
            </a:r>
            <a:r>
              <a:rPr lang="pl-PL" baseline="0" dirty="0"/>
              <a:t> </a:t>
            </a:r>
            <a:r>
              <a:rPr lang="pl-PL" baseline="0" dirty="0" err="1"/>
              <a:t>if</a:t>
            </a:r>
            <a:r>
              <a:rPr lang="pl-PL" baseline="0" dirty="0"/>
              <a:t> I </a:t>
            </a:r>
            <a:r>
              <a:rPr lang="pl-PL" baseline="0" dirty="0" err="1"/>
              <a:t>don’t</a:t>
            </a:r>
            <a:r>
              <a:rPr lang="pl-PL" baseline="0" dirty="0"/>
              <a:t> </a:t>
            </a:r>
            <a:r>
              <a:rPr lang="pl-PL" baseline="0" dirty="0" err="1"/>
              <a:t>feel</a:t>
            </a:r>
            <a:r>
              <a:rPr lang="pl-PL" baseline="0" dirty="0"/>
              <a:t> the </a:t>
            </a:r>
            <a:r>
              <a:rPr lang="pl-PL" baseline="0" dirty="0" err="1"/>
              <a:t>value</a:t>
            </a:r>
            <a:r>
              <a:rPr lang="pl-PL" baseline="0" dirty="0"/>
              <a:t> – for me </a:t>
            </a:r>
            <a:r>
              <a:rPr lang="pl-PL" baseline="0" dirty="0" err="1"/>
              <a:t>value</a:t>
            </a:r>
            <a:r>
              <a:rPr lang="pl-PL" baseline="0" dirty="0"/>
              <a:t> </a:t>
            </a:r>
            <a:r>
              <a:rPr lang="pl-PL" baseline="0" dirty="0" err="1"/>
              <a:t>behind</a:t>
            </a:r>
            <a:r>
              <a:rPr lang="pl-PL" baseline="0" dirty="0"/>
              <a:t> Midas products, </a:t>
            </a:r>
            <a:r>
              <a:rPr lang="pl-PL" baseline="0" dirty="0" err="1"/>
              <a:t>company</a:t>
            </a:r>
            <a:r>
              <a:rPr lang="pl-PL" baseline="0" dirty="0"/>
              <a:t>, </a:t>
            </a:r>
            <a:r>
              <a:rPr lang="pl-PL" baseline="0" dirty="0" err="1"/>
              <a:t>philosophy</a:t>
            </a:r>
            <a:r>
              <a:rPr lang="pl-PL" baseline="0" dirty="0"/>
              <a:t> </a:t>
            </a:r>
            <a:r>
              <a:rPr lang="pl-PL" baseline="0" dirty="0" err="1"/>
              <a:t>is</a:t>
            </a:r>
            <a:r>
              <a:rPr lang="pl-PL" baseline="0" dirty="0"/>
              <a:t> 100% of </a:t>
            </a:r>
            <a:r>
              <a:rPr lang="pl-PL" baseline="0" dirty="0" err="1"/>
              <a:t>what</a:t>
            </a:r>
            <a:r>
              <a:rPr lang="pl-PL" baseline="0" dirty="0"/>
              <a:t> I </a:t>
            </a:r>
            <a:r>
              <a:rPr lang="pl-PL" baseline="0" dirty="0" err="1"/>
              <a:t>have</a:t>
            </a:r>
            <a:r>
              <a:rPr lang="pl-PL" baseline="0" dirty="0"/>
              <a:t> in my </a:t>
            </a:r>
            <a:r>
              <a:rPr lang="pl-PL" baseline="0" dirty="0" err="1"/>
              <a:t>mind</a:t>
            </a:r>
            <a:r>
              <a:rPr lang="pl-PL" baseline="0" dirty="0"/>
              <a:t>.</a:t>
            </a:r>
          </a:p>
          <a:p>
            <a:endParaRPr lang="pl-PL" baseline="0" dirty="0"/>
          </a:p>
          <a:p>
            <a:r>
              <a:rPr lang="pl-PL" baseline="0" dirty="0" err="1"/>
              <a:t>Everyday</a:t>
            </a:r>
            <a:r>
              <a:rPr lang="pl-PL" baseline="0" dirty="0"/>
              <a:t> </a:t>
            </a:r>
            <a:r>
              <a:rPr lang="pl-PL" sz="1100" baseline="0" dirty="0"/>
              <a:t>I </a:t>
            </a:r>
            <a:r>
              <a:rPr lang="pl-PL" sz="1100" baseline="0" dirty="0" err="1"/>
              <a:t>have</a:t>
            </a:r>
            <a:r>
              <a:rPr lang="pl-PL" sz="1100" baseline="0" dirty="0"/>
              <a:t> same </a:t>
            </a:r>
            <a:r>
              <a:rPr lang="pl-PL" sz="1100" baseline="0" dirty="0" err="1"/>
              <a:t>passion</a:t>
            </a:r>
            <a:r>
              <a:rPr lang="pl-PL" sz="1100" baseline="0" dirty="0"/>
              <a:t> for </a:t>
            </a:r>
            <a:r>
              <a:rPr lang="pl-PL" sz="1100" baseline="0" dirty="0" err="1"/>
              <a:t>this</a:t>
            </a:r>
            <a:r>
              <a:rPr lang="pl-PL" sz="1100" baseline="0" dirty="0"/>
              <a:t> business,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graduated</a:t>
            </a:r>
            <a:r>
              <a:rPr lang="pl-PL" sz="1100" baseline="0" dirty="0"/>
              <a:t> from </a:t>
            </a:r>
            <a:r>
              <a:rPr lang="pl-PL" sz="1100" baseline="0" dirty="0" err="1"/>
              <a:t>civil</a:t>
            </a:r>
            <a:r>
              <a:rPr lang="pl-PL" sz="1100" baseline="0" dirty="0"/>
              <a:t> engineering, but I </a:t>
            </a:r>
            <a:r>
              <a:rPr lang="pl-PL" sz="1100" baseline="0" dirty="0" err="1"/>
              <a:t>dont</a:t>
            </a:r>
            <a:r>
              <a:rPr lang="pl-PL" sz="1100" baseline="0" dirty="0"/>
              <a:t> want to design, and </a:t>
            </a:r>
            <a:r>
              <a:rPr lang="pl-PL" sz="1100" baseline="0" dirty="0" err="1"/>
              <a:t>don’t</a:t>
            </a:r>
            <a:r>
              <a:rPr lang="pl-PL" sz="1100" baseline="0" dirty="0"/>
              <a:t> want to be on the </a:t>
            </a:r>
            <a:r>
              <a:rPr lang="pl-PL" sz="1100" baseline="0" dirty="0" err="1"/>
              <a:t>construction</a:t>
            </a:r>
            <a:r>
              <a:rPr lang="pl-PL" sz="1100" baseline="0" dirty="0"/>
              <a:t> </a:t>
            </a:r>
            <a:r>
              <a:rPr lang="pl-PL" sz="1100" baseline="0" dirty="0" err="1"/>
              <a:t>site</a:t>
            </a:r>
            <a:r>
              <a:rPr lang="pl-PL" sz="1100" baseline="0" dirty="0"/>
              <a:t>,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always</a:t>
            </a:r>
            <a:r>
              <a:rPr lang="pl-PL" sz="1100" baseline="0" dirty="0"/>
              <a:t> </a:t>
            </a:r>
            <a:r>
              <a:rPr lang="pl-PL" sz="1100" baseline="0" dirty="0" err="1"/>
              <a:t>wanted</a:t>
            </a:r>
            <a:r>
              <a:rPr lang="pl-PL" sz="1100" baseline="0" dirty="0"/>
              <a:t>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my </a:t>
            </a:r>
            <a:r>
              <a:rPr lang="pl-PL" sz="1100" baseline="0" dirty="0" err="1"/>
              <a:t>own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, </a:t>
            </a:r>
            <a:r>
              <a:rPr lang="pl-PL" sz="1100" baseline="0" dirty="0" err="1"/>
              <a:t>because</a:t>
            </a:r>
            <a:r>
              <a:rPr lang="pl-PL" sz="1100" baseline="0" dirty="0"/>
              <a:t>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taken</a:t>
            </a:r>
            <a:r>
              <a:rPr lang="pl-PL" sz="1100" baseline="0" dirty="0"/>
              <a:t> </a:t>
            </a:r>
            <a:r>
              <a:rPr lang="pl-PL" sz="1100" baseline="0" dirty="0" err="1"/>
              <a:t>this</a:t>
            </a:r>
            <a:r>
              <a:rPr lang="pl-PL" sz="1100" baseline="0" dirty="0"/>
              <a:t> from my </a:t>
            </a:r>
            <a:r>
              <a:rPr lang="pl-PL" sz="1100" baseline="0" dirty="0" err="1"/>
              <a:t>home</a:t>
            </a:r>
            <a:r>
              <a:rPr lang="pl-PL" sz="1100" baseline="0" dirty="0"/>
              <a:t>.</a:t>
            </a:r>
          </a:p>
          <a:p>
            <a:endParaRPr lang="pl-PL" sz="1100" baseline="0" dirty="0"/>
          </a:p>
          <a:p>
            <a:r>
              <a:rPr lang="pl-PL" sz="1100" baseline="0" dirty="0" err="1"/>
              <a:t>Ambition</a:t>
            </a:r>
            <a:r>
              <a:rPr lang="pl-PL" sz="1100" baseline="0" dirty="0"/>
              <a:t> ? I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always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 </a:t>
            </a:r>
            <a:r>
              <a:rPr lang="pl-PL" sz="1100" baseline="0" dirty="0" err="1"/>
              <a:t>until</a:t>
            </a:r>
            <a:r>
              <a:rPr lang="pl-PL" sz="1100" baseline="0" dirty="0"/>
              <a:t> </a:t>
            </a:r>
            <a:r>
              <a:rPr lang="pl-PL" sz="1100" baseline="0" dirty="0" err="1"/>
              <a:t>I’m</a:t>
            </a:r>
            <a:r>
              <a:rPr lang="pl-PL" sz="1100" baseline="0" dirty="0"/>
              <a:t> 30 </a:t>
            </a:r>
            <a:r>
              <a:rPr lang="pl-PL" sz="1100" baseline="0" dirty="0" err="1"/>
              <a:t>years</a:t>
            </a:r>
            <a:r>
              <a:rPr lang="pl-PL" sz="1100" baseline="0" dirty="0"/>
              <a:t> </a:t>
            </a:r>
            <a:r>
              <a:rPr lang="pl-PL" sz="1100" baseline="0" dirty="0" err="1"/>
              <a:t>old</a:t>
            </a:r>
            <a:r>
              <a:rPr lang="pl-PL" sz="1100" baseline="0" dirty="0"/>
              <a:t>, </a:t>
            </a:r>
            <a:r>
              <a:rPr lang="pl-PL" sz="1100" baseline="0" dirty="0" err="1"/>
              <a:t>second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was to </a:t>
            </a:r>
            <a:r>
              <a:rPr lang="pl-PL" sz="1100" baseline="0" dirty="0" err="1"/>
              <a:t>have</a:t>
            </a:r>
            <a:r>
              <a:rPr lang="pl-PL" sz="1100" baseline="0" dirty="0"/>
              <a:t> </a:t>
            </a:r>
            <a:r>
              <a:rPr lang="pl-PL" sz="1100" baseline="0" dirty="0" err="1"/>
              <a:t>company</a:t>
            </a:r>
            <a:r>
              <a:rPr lang="pl-PL" sz="1100" baseline="0" dirty="0"/>
              <a:t> with </a:t>
            </a:r>
            <a:r>
              <a:rPr lang="pl-PL" sz="1100" baseline="0" dirty="0" err="1"/>
              <a:t>international</a:t>
            </a:r>
            <a:r>
              <a:rPr lang="pl-PL" sz="1100" baseline="0" dirty="0"/>
              <a:t> </a:t>
            </a:r>
            <a:r>
              <a:rPr lang="pl-PL" sz="1100" baseline="0" dirty="0" err="1"/>
              <a:t>aspects</a:t>
            </a:r>
            <a:r>
              <a:rPr lang="pl-PL" sz="1100" baseline="0" dirty="0"/>
              <a:t> I </a:t>
            </a:r>
            <a:r>
              <a:rPr lang="pl-PL" sz="1100" baseline="0" dirty="0" err="1"/>
              <a:t>just</a:t>
            </a:r>
            <a:r>
              <a:rPr lang="pl-PL" sz="1100" baseline="0" dirty="0"/>
              <a:t> </a:t>
            </a:r>
            <a:r>
              <a:rPr lang="pl-PL" sz="1100" baseline="0" dirty="0" err="1"/>
              <a:t>wanted</a:t>
            </a:r>
            <a:r>
              <a:rPr lang="pl-PL" sz="1100" baseline="0" dirty="0"/>
              <a:t> to „be </a:t>
            </a:r>
            <a:r>
              <a:rPr lang="pl-PL" sz="1100" baseline="0" dirty="0" err="1"/>
              <a:t>forced</a:t>
            </a:r>
            <a:r>
              <a:rPr lang="pl-PL" sz="1100" baseline="0" dirty="0"/>
              <a:t>” by my business to </a:t>
            </a:r>
            <a:r>
              <a:rPr lang="pl-PL" sz="1100" baseline="0" dirty="0" err="1"/>
              <a:t>take</a:t>
            </a:r>
            <a:r>
              <a:rPr lang="pl-PL" sz="1100" baseline="0" dirty="0"/>
              <a:t> a </a:t>
            </a:r>
            <a:r>
              <a:rPr lang="pl-PL" sz="1100" baseline="0" dirty="0" err="1"/>
              <a:t>flight</a:t>
            </a:r>
            <a:r>
              <a:rPr lang="pl-PL" sz="1100" baseline="0" dirty="0"/>
              <a:t> and go to </a:t>
            </a:r>
            <a:r>
              <a:rPr lang="pl-PL" sz="1100" baseline="0" dirty="0" err="1"/>
              <a:t>other</a:t>
            </a:r>
            <a:r>
              <a:rPr lang="pl-PL" sz="1100" baseline="0" dirty="0"/>
              <a:t> country – and </a:t>
            </a:r>
            <a:r>
              <a:rPr lang="pl-PL" sz="1100" baseline="0" dirty="0" err="1"/>
              <a:t>this</a:t>
            </a:r>
            <a:r>
              <a:rPr lang="pl-PL" sz="1100" baseline="0" dirty="0"/>
              <a:t> </a:t>
            </a:r>
            <a:r>
              <a:rPr lang="pl-PL" sz="1100" baseline="0" dirty="0" err="1"/>
              <a:t>dream</a:t>
            </a:r>
            <a:r>
              <a:rPr lang="pl-PL" sz="1100" baseline="0" dirty="0"/>
              <a:t> was </a:t>
            </a:r>
            <a:r>
              <a:rPr lang="pl-PL" sz="1100" baseline="0" dirty="0" err="1"/>
              <a:t>targeted</a:t>
            </a:r>
            <a:r>
              <a:rPr lang="pl-PL" sz="1100" baseline="0" dirty="0"/>
              <a:t> </a:t>
            </a:r>
            <a:r>
              <a:rPr lang="pl-PL" sz="1100" baseline="0" dirty="0" err="1"/>
              <a:t>until</a:t>
            </a:r>
            <a:r>
              <a:rPr lang="pl-PL" sz="1100" baseline="0" dirty="0"/>
              <a:t> 40 </a:t>
            </a:r>
            <a:r>
              <a:rPr lang="pl-PL" sz="1100" baseline="0" dirty="0" err="1"/>
              <a:t>years</a:t>
            </a:r>
            <a:r>
              <a:rPr lang="pl-PL" sz="1100" baseline="0" dirty="0"/>
              <a:t> </a:t>
            </a:r>
            <a:r>
              <a:rPr lang="pl-PL" sz="1100" baseline="0" dirty="0" err="1"/>
              <a:t>old</a:t>
            </a:r>
            <a:r>
              <a:rPr lang="pl-PL" sz="1100" baseline="0" dirty="0"/>
              <a:t>. </a:t>
            </a:r>
            <a:r>
              <a:rPr lang="pl-PL" sz="1100" baseline="0" dirty="0" err="1"/>
              <a:t>I’m</a:t>
            </a:r>
            <a:r>
              <a:rPr lang="pl-PL" sz="1100" baseline="0" dirty="0"/>
              <a:t> 30 </a:t>
            </a:r>
            <a:r>
              <a:rPr lang="pl-PL" sz="1100" baseline="0" dirty="0" err="1"/>
              <a:t>now</a:t>
            </a:r>
            <a:r>
              <a:rPr lang="pl-PL" sz="1100" baseline="0" dirty="0"/>
              <a:t> </a:t>
            </a:r>
            <a:r>
              <a:rPr lang="is-IS" sz="1100" baseline="0" dirty="0"/>
              <a:t>…</a:t>
            </a:r>
          </a:p>
          <a:p>
            <a:endParaRPr lang="is-IS" sz="1100" baseline="0" dirty="0"/>
          </a:p>
          <a:p>
            <a:r>
              <a:rPr lang="is-IS" sz="1100" baseline="0" dirty="0"/>
              <a:t>I don’t want to change speciality, partner from time to time, for me loyality is the most important factor, I believe that together we could do the best things and do the right things right</a:t>
            </a:r>
          </a:p>
          <a:p>
            <a:endParaRPr lang="is-IS" sz="1100" baseline="0" dirty="0"/>
          </a:p>
          <a:p>
            <a:r>
              <a:rPr lang="is-IS" sz="1100" baseline="0" dirty="0"/>
              <a:t>In the business maybe the most important is skill of listening people’s needs, everybody has different reason to make or not make some decisions.</a:t>
            </a:r>
          </a:p>
          <a:p>
            <a:endParaRPr lang="is-IS" sz="1100" baseline="0" dirty="0"/>
          </a:p>
          <a:p>
            <a:r>
              <a:rPr lang="is-IS" sz="1100" baseline="0" dirty="0"/>
              <a:t>I remember that in 2013 when I was in South Korea, I have been told, that two companies will be Midas partner for one year, me and other more experienced company and I will have margin from my sales and also from sales of the other company and after one year the company which sales are higher will be partner of Midas IT.</a:t>
            </a:r>
          </a:p>
          <a:p>
            <a:endParaRPr lang="is-IS" sz="1100" baseline="0" dirty="0"/>
          </a:p>
          <a:p>
            <a:r>
              <a:rPr lang="is-IS" sz="1100" baseline="0" dirty="0"/>
              <a:t>I disagree, because I said that for me long – term relationship is much more important than short term benefit – I’m still thinking that maybe it was the reason that Midas I</a:t>
            </a:r>
            <a:r>
              <a:rPr lang="pl-PL" sz="1100" baseline="0" dirty="0"/>
              <a:t>T </a:t>
            </a:r>
            <a:r>
              <a:rPr lang="is-IS" sz="1100" baseline="0" dirty="0"/>
              <a:t>put the risk to trust me ...</a:t>
            </a:r>
          </a:p>
          <a:p>
            <a:endParaRPr lang="is-IS" sz="1100" baseline="0" dirty="0"/>
          </a:p>
          <a:p>
            <a:r>
              <a:rPr lang="is-IS" sz="1100" baseline="0" dirty="0"/>
              <a:t>All of these things I have learnt from very important person in my life ... </a:t>
            </a:r>
            <a:r>
              <a:rPr lang="pl-PL" sz="1100" baseline="0" dirty="0"/>
              <a:t>M</a:t>
            </a:r>
            <a:r>
              <a:rPr lang="is-IS" sz="1100" baseline="0" dirty="0"/>
              <a:t>y dad, he left in 2013 but the values that he gave to me still live in my mind and heart.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274091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Yes</a:t>
            </a:r>
            <a:r>
              <a:rPr lang="pl-PL" baseline="0" dirty="0"/>
              <a:t> ! In 100% </a:t>
            </a:r>
            <a:r>
              <a:rPr lang="pl-PL" baseline="0" dirty="0" err="1"/>
              <a:t>because</a:t>
            </a:r>
            <a:r>
              <a:rPr lang="pl-PL" baseline="0" dirty="0"/>
              <a:t> </a:t>
            </a:r>
            <a:r>
              <a:rPr lang="pl-PL" baseline="0" dirty="0" err="1"/>
              <a:t>being</a:t>
            </a:r>
            <a:r>
              <a:rPr lang="pl-PL" baseline="0" dirty="0"/>
              <a:t> a part of business </a:t>
            </a:r>
            <a:r>
              <a:rPr lang="pl-PL" baseline="0" dirty="0" err="1"/>
              <a:t>like</a:t>
            </a:r>
            <a:r>
              <a:rPr lang="pl-PL" baseline="0" dirty="0"/>
              <a:t> Midas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really</a:t>
            </a:r>
            <a:r>
              <a:rPr lang="pl-PL" baseline="0" dirty="0"/>
              <a:t> </a:t>
            </a:r>
            <a:r>
              <a:rPr lang="pl-PL" baseline="0" dirty="0" err="1"/>
              <a:t>impressive</a:t>
            </a:r>
            <a:r>
              <a:rPr lang="pl-PL" baseline="0" dirty="0"/>
              <a:t>, </a:t>
            </a:r>
            <a:r>
              <a:rPr lang="pl-PL" baseline="0" dirty="0" err="1"/>
              <a:t>especially</a:t>
            </a:r>
            <a:r>
              <a:rPr lang="pl-PL" baseline="0" dirty="0"/>
              <a:t> </a:t>
            </a:r>
            <a:r>
              <a:rPr lang="pl-PL" baseline="0" dirty="0" err="1"/>
              <a:t>when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receiving</a:t>
            </a:r>
            <a:r>
              <a:rPr lang="pl-PL" baseline="0" dirty="0"/>
              <a:t> </a:t>
            </a:r>
            <a:r>
              <a:rPr lang="pl-PL" baseline="0" dirty="0" err="1"/>
              <a:t>award</a:t>
            </a:r>
            <a:r>
              <a:rPr lang="pl-PL" baseline="0" dirty="0"/>
              <a:t> </a:t>
            </a:r>
            <a:r>
              <a:rPr lang="pl-PL" baseline="0" dirty="0" err="1"/>
              <a:t>like</a:t>
            </a:r>
            <a:r>
              <a:rPr lang="pl-PL" baseline="0" dirty="0"/>
              <a:t> </a:t>
            </a:r>
            <a:r>
              <a:rPr lang="pl-PL" baseline="0" dirty="0" err="1"/>
              <a:t>this</a:t>
            </a:r>
            <a:r>
              <a:rPr lang="pl-PL" baseline="0" dirty="0"/>
              <a:t> on the </a:t>
            </a:r>
            <a:r>
              <a:rPr lang="pl-PL" baseline="0" dirty="0" err="1"/>
              <a:t>slide</a:t>
            </a:r>
            <a:r>
              <a:rPr lang="pl-PL" baseline="0" dirty="0"/>
              <a:t> !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95924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Yes</a:t>
            </a:r>
            <a:r>
              <a:rPr lang="pl-PL" baseline="0" dirty="0"/>
              <a:t> ! In 100% </a:t>
            </a:r>
            <a:r>
              <a:rPr lang="pl-PL" baseline="0" dirty="0" err="1"/>
              <a:t>because</a:t>
            </a:r>
            <a:r>
              <a:rPr lang="pl-PL" baseline="0" dirty="0"/>
              <a:t> </a:t>
            </a:r>
            <a:r>
              <a:rPr lang="pl-PL" baseline="0" dirty="0" err="1"/>
              <a:t>being</a:t>
            </a:r>
            <a:r>
              <a:rPr lang="pl-PL" baseline="0" dirty="0"/>
              <a:t> a part of business </a:t>
            </a:r>
            <a:r>
              <a:rPr lang="pl-PL" baseline="0" dirty="0" err="1"/>
              <a:t>like</a:t>
            </a:r>
            <a:r>
              <a:rPr lang="pl-PL" baseline="0" dirty="0"/>
              <a:t> Midas </a:t>
            </a:r>
            <a:r>
              <a:rPr lang="pl-PL" baseline="0" dirty="0" err="1"/>
              <a:t>is</a:t>
            </a:r>
            <a:r>
              <a:rPr lang="pl-PL" baseline="0" dirty="0"/>
              <a:t> </a:t>
            </a:r>
            <a:r>
              <a:rPr lang="pl-PL" baseline="0" dirty="0" err="1"/>
              <a:t>really</a:t>
            </a:r>
            <a:r>
              <a:rPr lang="pl-PL" baseline="0" dirty="0"/>
              <a:t> </a:t>
            </a:r>
            <a:r>
              <a:rPr lang="pl-PL" baseline="0" dirty="0" err="1"/>
              <a:t>impressive</a:t>
            </a:r>
            <a:r>
              <a:rPr lang="pl-PL" baseline="0" dirty="0"/>
              <a:t>, </a:t>
            </a:r>
            <a:r>
              <a:rPr lang="pl-PL" baseline="0" dirty="0" err="1"/>
              <a:t>especially</a:t>
            </a:r>
            <a:r>
              <a:rPr lang="pl-PL" baseline="0" dirty="0"/>
              <a:t> </a:t>
            </a:r>
            <a:r>
              <a:rPr lang="pl-PL" baseline="0" dirty="0" err="1"/>
              <a:t>when</a:t>
            </a:r>
            <a:r>
              <a:rPr lang="pl-PL" baseline="0" dirty="0"/>
              <a:t> </a:t>
            </a:r>
            <a:r>
              <a:rPr lang="pl-PL" baseline="0" dirty="0" err="1"/>
              <a:t>you</a:t>
            </a:r>
            <a:r>
              <a:rPr lang="pl-PL" baseline="0" dirty="0"/>
              <a:t> </a:t>
            </a:r>
            <a:r>
              <a:rPr lang="pl-PL" baseline="0" dirty="0" err="1"/>
              <a:t>are</a:t>
            </a:r>
            <a:r>
              <a:rPr lang="pl-PL" baseline="0" dirty="0"/>
              <a:t> </a:t>
            </a:r>
            <a:r>
              <a:rPr lang="pl-PL" baseline="0" dirty="0" err="1"/>
              <a:t>receiving</a:t>
            </a:r>
            <a:r>
              <a:rPr lang="pl-PL" baseline="0" dirty="0"/>
              <a:t> </a:t>
            </a:r>
            <a:r>
              <a:rPr lang="pl-PL" baseline="0" dirty="0" err="1"/>
              <a:t>award</a:t>
            </a:r>
            <a:r>
              <a:rPr lang="pl-PL" baseline="0" dirty="0"/>
              <a:t> </a:t>
            </a:r>
            <a:r>
              <a:rPr lang="pl-PL" baseline="0" dirty="0" err="1"/>
              <a:t>like</a:t>
            </a:r>
            <a:r>
              <a:rPr lang="pl-PL" baseline="0" dirty="0"/>
              <a:t> </a:t>
            </a:r>
            <a:r>
              <a:rPr lang="pl-PL" baseline="0" dirty="0" err="1"/>
              <a:t>this</a:t>
            </a:r>
            <a:r>
              <a:rPr lang="pl-PL" baseline="0" dirty="0"/>
              <a:t> on the </a:t>
            </a:r>
            <a:r>
              <a:rPr lang="pl-PL" baseline="0" dirty="0" err="1"/>
              <a:t>slide</a:t>
            </a:r>
            <a:r>
              <a:rPr lang="pl-PL" baseline="0" dirty="0"/>
              <a:t> !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228892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Thank</a:t>
            </a:r>
            <a:r>
              <a:rPr lang="pl-PL" dirty="0"/>
              <a:t> </a:t>
            </a:r>
            <a:r>
              <a:rPr lang="pl-PL" dirty="0" err="1"/>
              <a:t>you</a:t>
            </a:r>
            <a:r>
              <a:rPr lang="pl-PL" dirty="0"/>
              <a:t> </a:t>
            </a:r>
            <a:r>
              <a:rPr lang="pl-PL" dirty="0" err="1"/>
              <a:t>very</a:t>
            </a:r>
            <a:r>
              <a:rPr lang="pl-PL" dirty="0"/>
              <a:t> much  ! </a:t>
            </a:r>
            <a:r>
              <a:rPr lang="pl-PL" dirty="0" err="1"/>
              <a:t>Kamsamnda</a:t>
            </a:r>
            <a:r>
              <a:rPr lang="pl-PL" dirty="0"/>
              <a:t> </a:t>
            </a:r>
            <a:r>
              <a:rPr lang="pl-PL" dirty="0" err="1"/>
              <a:t>Kamsahamnida</a:t>
            </a:r>
            <a:r>
              <a:rPr lang="pl-PL" baseline="0" dirty="0"/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638E8-5FC4-F449-8C00-AC00516BEA81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32253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28819" y="2130919"/>
            <a:ext cx="11659950" cy="147036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057638" y="3887100"/>
            <a:ext cx="9602312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5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37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1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9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27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5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33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489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6098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83595" y="4407921"/>
            <a:ext cx="11659950" cy="1362390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83595" y="2907387"/>
            <a:ext cx="11659950" cy="1500534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87913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582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37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16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395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274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539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33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5574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028819" y="1600571"/>
            <a:ext cx="9145059" cy="452859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402504" y="1600571"/>
            <a:ext cx="9147441" cy="4528598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340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80" y="274701"/>
            <a:ext cx="12345829" cy="114326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5879" y="1535469"/>
            <a:ext cx="6060984" cy="639910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7913" indent="0">
              <a:buNone/>
              <a:defRPr sz="2600" b="1"/>
            </a:lvl2pPr>
            <a:lvl3pPr marL="1175827" indent="0">
              <a:buNone/>
              <a:defRPr sz="2300" b="1"/>
            </a:lvl3pPr>
            <a:lvl4pPr marL="1763740" indent="0">
              <a:buNone/>
              <a:defRPr sz="2100" b="1"/>
            </a:lvl4pPr>
            <a:lvl5pPr marL="2351654" indent="0">
              <a:buNone/>
              <a:defRPr sz="2100" b="1"/>
            </a:lvl5pPr>
            <a:lvl6pPr marL="2939567" indent="0">
              <a:buNone/>
              <a:defRPr sz="2100" b="1"/>
            </a:lvl6pPr>
            <a:lvl7pPr marL="3527481" indent="0">
              <a:buNone/>
              <a:defRPr sz="2100" b="1"/>
            </a:lvl7pPr>
            <a:lvl8pPr marL="4115394" indent="0">
              <a:buNone/>
              <a:defRPr sz="2100" b="1"/>
            </a:lvl8pPr>
            <a:lvl9pPr marL="4703308" indent="0">
              <a:buNone/>
              <a:defRPr sz="2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85879" y="2175379"/>
            <a:ext cx="6060984" cy="395220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968345" y="1535469"/>
            <a:ext cx="6063364" cy="639910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7913" indent="0">
              <a:buNone/>
              <a:defRPr sz="2600" b="1"/>
            </a:lvl2pPr>
            <a:lvl3pPr marL="1175827" indent="0">
              <a:buNone/>
              <a:defRPr sz="2300" b="1"/>
            </a:lvl3pPr>
            <a:lvl4pPr marL="1763740" indent="0">
              <a:buNone/>
              <a:defRPr sz="2100" b="1"/>
            </a:lvl4pPr>
            <a:lvl5pPr marL="2351654" indent="0">
              <a:buNone/>
              <a:defRPr sz="2100" b="1"/>
            </a:lvl5pPr>
            <a:lvl6pPr marL="2939567" indent="0">
              <a:buNone/>
              <a:defRPr sz="2100" b="1"/>
            </a:lvl6pPr>
            <a:lvl7pPr marL="3527481" indent="0">
              <a:buNone/>
              <a:defRPr sz="2100" b="1"/>
            </a:lvl7pPr>
            <a:lvl8pPr marL="4115394" indent="0">
              <a:buNone/>
              <a:defRPr sz="2100" b="1"/>
            </a:lvl8pPr>
            <a:lvl9pPr marL="4703308" indent="0">
              <a:buNone/>
              <a:defRPr sz="21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968345" y="2175379"/>
            <a:ext cx="6063364" cy="395220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565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9443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225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80" y="273113"/>
            <a:ext cx="4512992" cy="116231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63196" y="273114"/>
            <a:ext cx="7668513" cy="5854468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5880" y="1435433"/>
            <a:ext cx="4512992" cy="4692149"/>
          </a:xfrm>
        </p:spPr>
        <p:txBody>
          <a:bodyPr/>
          <a:lstStyle>
            <a:lvl1pPr marL="0" indent="0">
              <a:buNone/>
              <a:defRPr sz="1800"/>
            </a:lvl1pPr>
            <a:lvl2pPr marL="587913" indent="0">
              <a:buNone/>
              <a:defRPr sz="1500"/>
            </a:lvl2pPr>
            <a:lvl3pPr marL="1175827" indent="0">
              <a:buNone/>
              <a:defRPr sz="1300"/>
            </a:lvl3pPr>
            <a:lvl4pPr marL="1763740" indent="0">
              <a:buNone/>
              <a:defRPr sz="1200"/>
            </a:lvl4pPr>
            <a:lvl5pPr marL="2351654" indent="0">
              <a:buNone/>
              <a:defRPr sz="1200"/>
            </a:lvl5pPr>
            <a:lvl6pPr marL="2939567" indent="0">
              <a:buNone/>
              <a:defRPr sz="1200"/>
            </a:lvl6pPr>
            <a:lvl7pPr marL="3527481" indent="0">
              <a:buNone/>
              <a:defRPr sz="1200"/>
            </a:lvl7pPr>
            <a:lvl8pPr marL="4115394" indent="0">
              <a:buNone/>
              <a:defRPr sz="1200"/>
            </a:lvl8pPr>
            <a:lvl9pPr marL="4703308" indent="0">
              <a:buNone/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8614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88743" y="4801712"/>
            <a:ext cx="8230553" cy="56686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688743" y="612917"/>
            <a:ext cx="8230553" cy="4115753"/>
          </a:xfrm>
        </p:spPr>
        <p:txBody>
          <a:bodyPr/>
          <a:lstStyle>
            <a:lvl1pPr marL="0" indent="0">
              <a:buNone/>
              <a:defRPr sz="4100"/>
            </a:lvl1pPr>
            <a:lvl2pPr marL="587913" indent="0">
              <a:buNone/>
              <a:defRPr sz="3600"/>
            </a:lvl2pPr>
            <a:lvl3pPr marL="1175827" indent="0">
              <a:buNone/>
              <a:defRPr sz="3100"/>
            </a:lvl3pPr>
            <a:lvl4pPr marL="1763740" indent="0">
              <a:buNone/>
              <a:defRPr sz="2600"/>
            </a:lvl4pPr>
            <a:lvl5pPr marL="2351654" indent="0">
              <a:buNone/>
              <a:defRPr sz="2600"/>
            </a:lvl5pPr>
            <a:lvl6pPr marL="2939567" indent="0">
              <a:buNone/>
              <a:defRPr sz="2600"/>
            </a:lvl6pPr>
            <a:lvl7pPr marL="3527481" indent="0">
              <a:buNone/>
              <a:defRPr sz="2600"/>
            </a:lvl7pPr>
            <a:lvl8pPr marL="4115394" indent="0">
              <a:buNone/>
              <a:defRPr sz="2600"/>
            </a:lvl8pPr>
            <a:lvl9pPr marL="4703308" indent="0">
              <a:buNone/>
              <a:defRPr sz="26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688743" y="5368581"/>
            <a:ext cx="8230553" cy="805048"/>
          </a:xfrm>
        </p:spPr>
        <p:txBody>
          <a:bodyPr/>
          <a:lstStyle>
            <a:lvl1pPr marL="0" indent="0">
              <a:buNone/>
              <a:defRPr sz="1800"/>
            </a:lvl1pPr>
            <a:lvl2pPr marL="587913" indent="0">
              <a:buNone/>
              <a:defRPr sz="1500"/>
            </a:lvl2pPr>
            <a:lvl3pPr marL="1175827" indent="0">
              <a:buNone/>
              <a:defRPr sz="1300"/>
            </a:lvl3pPr>
            <a:lvl4pPr marL="1763740" indent="0">
              <a:buNone/>
              <a:defRPr sz="1200"/>
            </a:lvl4pPr>
            <a:lvl5pPr marL="2351654" indent="0">
              <a:buNone/>
              <a:defRPr sz="1200"/>
            </a:lvl5pPr>
            <a:lvl6pPr marL="2939567" indent="0">
              <a:buNone/>
              <a:defRPr sz="1200"/>
            </a:lvl6pPr>
            <a:lvl7pPr marL="3527481" indent="0">
              <a:buNone/>
              <a:defRPr sz="1200"/>
            </a:lvl7pPr>
            <a:lvl8pPr marL="4115394" indent="0">
              <a:buNone/>
              <a:defRPr sz="1200"/>
            </a:lvl8pPr>
            <a:lvl9pPr marL="4703308" indent="0">
              <a:buNone/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438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757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4920259" y="274702"/>
            <a:ext cx="4629686" cy="585446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28819" y="274702"/>
            <a:ext cx="13662814" cy="585446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593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85880" y="274701"/>
            <a:ext cx="12345829" cy="1143265"/>
          </a:xfrm>
          <a:prstGeom prst="rect">
            <a:avLst/>
          </a:prstGeom>
        </p:spPr>
        <p:txBody>
          <a:bodyPr vert="horz" lIns="117583" tIns="58791" rIns="117583" bIns="58791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5880" y="1600571"/>
            <a:ext cx="12345829" cy="4527011"/>
          </a:xfrm>
          <a:prstGeom prst="rect">
            <a:avLst/>
          </a:prstGeom>
        </p:spPr>
        <p:txBody>
          <a:bodyPr vert="horz" lIns="117583" tIns="58791" rIns="117583" bIns="58791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85879" y="6357822"/>
            <a:ext cx="3200771" cy="365210"/>
          </a:xfrm>
          <a:prstGeom prst="rect">
            <a:avLst/>
          </a:prstGeom>
        </p:spPr>
        <p:txBody>
          <a:bodyPr vert="horz" lIns="117583" tIns="58791" rIns="117583" bIns="5879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C6BC2-84D6-4612-ACBB-713018FF00C1}" type="datetimeFigureOut">
              <a:rPr lang="ko-KR" altLang="en-US" smtClean="0"/>
              <a:t>2018-11-16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686843" y="6357822"/>
            <a:ext cx="4343903" cy="365210"/>
          </a:xfrm>
          <a:prstGeom prst="rect">
            <a:avLst/>
          </a:prstGeom>
        </p:spPr>
        <p:txBody>
          <a:bodyPr vert="horz" lIns="117583" tIns="58791" rIns="117583" bIns="5879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830938" y="6357822"/>
            <a:ext cx="3200771" cy="365210"/>
          </a:xfrm>
          <a:prstGeom prst="rect">
            <a:avLst/>
          </a:prstGeom>
        </p:spPr>
        <p:txBody>
          <a:bodyPr vert="horz" lIns="117583" tIns="58791" rIns="117583" bIns="5879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46E73-F9E6-4D09-AFA6-FF446168584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7494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75827" rtl="0" eaLnBrk="1" latinLnBrk="1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0935" indent="-440935" algn="l" defTabSz="1175827" rtl="0" eaLnBrk="1" latinLnBrk="1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5359" indent="-367446" algn="l" defTabSz="1175827" rtl="0" eaLnBrk="1" latinLnBrk="1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69784" indent="-293957" algn="l" defTabSz="1175827" rtl="0" eaLnBrk="1" latinLnBrk="1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697" indent="-293957" algn="l" defTabSz="1175827" rtl="0" eaLnBrk="1" latinLnBrk="1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5611" indent="-293957" algn="l" defTabSz="1175827" rtl="0" eaLnBrk="1" latinLnBrk="1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3524" indent="-293957" algn="l" defTabSz="1175827" rtl="0" eaLnBrk="1" latinLnBrk="1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1438" indent="-293957" algn="l" defTabSz="1175827" rtl="0" eaLnBrk="1" latinLnBrk="1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09351" indent="-293957" algn="l" defTabSz="1175827" rtl="0" eaLnBrk="1" latinLnBrk="1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4997265" indent="-293957" algn="l" defTabSz="1175827" rtl="0" eaLnBrk="1" latinLnBrk="1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7913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827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740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1654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9567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27481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5394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3308" algn="l" defTabSz="1175827" rtl="0" eaLnBrk="1" latinLnBrk="1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3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Relationship Id="rId6" Type="http://schemas.microsoft.com/office/2007/relationships/hdphoto" Target="../media/hdphoto4.wdp"/><Relationship Id="rId5" Type="http://schemas.openxmlformats.org/officeDocument/2006/relationships/image" Target="../media/image26.png"/><Relationship Id="rId4" Type="http://schemas.microsoft.com/office/2007/relationships/hdphoto" Target="../media/hdphoto3.wdp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4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3.jpe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10" Type="http://schemas.openxmlformats.org/officeDocument/2006/relationships/image" Target="../media/image72.gif"/><Relationship Id="rId4" Type="http://schemas.openxmlformats.org/officeDocument/2006/relationships/image" Target="../media/image66.jpg"/><Relationship Id="rId9" Type="http://schemas.openxmlformats.org/officeDocument/2006/relationships/image" Target="../media/image7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jpeg"/><Relationship Id="rId4" Type="http://schemas.openxmlformats.org/officeDocument/2006/relationships/image" Target="../media/image7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25" y="-26590"/>
            <a:ext cx="13772356" cy="688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94098" y="477466"/>
            <a:ext cx="12745416" cy="59377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6"/>
          <a:stretch/>
        </p:blipFill>
        <p:spPr>
          <a:xfrm>
            <a:off x="3618434" y="477466"/>
            <a:ext cx="9834458" cy="5937760"/>
          </a:xfrm>
          <a:prstGeom prst="rect">
            <a:avLst/>
          </a:prstGeom>
        </p:spPr>
      </p:pic>
      <p:sp>
        <p:nvSpPr>
          <p:cNvPr id="6" name="TextBox 2">
            <a:extLst>
              <a:ext uri="{FF2B5EF4-FFF2-40B4-BE49-F238E27FC236}">
                <a16:creationId xmlns:a16="http://schemas.microsoft.com/office/drawing/2014/main" id="{DC1B11C1-40C5-4CF1-BBAD-1ECB824F8AEE}"/>
              </a:ext>
            </a:extLst>
          </p:cNvPr>
          <p:cNvSpPr txBox="1"/>
          <p:nvPr/>
        </p:nvSpPr>
        <p:spPr>
          <a:xfrm>
            <a:off x="1487594" y="2853730"/>
            <a:ext cx="4261679" cy="2077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altLang="ko-KR" sz="2400" b="1" dirty="0">
                <a:latin typeface="나눔바른고딕" pitchFamily="50" charset="-127"/>
                <a:ea typeface="나눔바른고딕" pitchFamily="50" charset="-127"/>
              </a:rPr>
              <a:t>5 letnia podróż z Miechowa</a:t>
            </a:r>
          </a:p>
          <a:p>
            <a:r>
              <a:rPr lang="pl-PL" altLang="ko-KR" sz="2400" b="1" dirty="0">
                <a:latin typeface="나눔바른고딕" pitchFamily="50" charset="-127"/>
                <a:ea typeface="나눔바른고딕" pitchFamily="50" charset="-127"/>
              </a:rPr>
              <a:t> do Seulu i z powrotem</a:t>
            </a:r>
            <a:endParaRPr lang="en-US" altLang="ko-KR" sz="1800" b="1" dirty="0">
              <a:latin typeface="나눔바른고딕" pitchFamily="50" charset="-127"/>
              <a:ea typeface="나눔바른고딕" pitchFamily="50" charset="-127"/>
            </a:endParaRPr>
          </a:p>
          <a:p>
            <a:pPr algn="ctr"/>
            <a:endParaRPr lang="en-US" altLang="ko-KR" sz="2800" b="1" dirty="0">
              <a:latin typeface="나눔바른고딕" pitchFamily="50" charset="-127"/>
              <a:ea typeface="나눔바른고딕" pitchFamily="50" charset="-127"/>
            </a:endParaRPr>
          </a:p>
          <a:p>
            <a:pPr algn="ctr"/>
            <a:r>
              <a:rPr lang="pl-PL" altLang="ko-KR" sz="1800" b="1" dirty="0">
                <a:latin typeface="나눔바른고딕" pitchFamily="50" charset="-127"/>
                <a:ea typeface="나눔바른고딕" pitchFamily="50" charset="-127"/>
              </a:rPr>
              <a:t>Ł</a:t>
            </a:r>
            <a:r>
              <a:rPr lang="en-US" altLang="ko-KR" sz="1800" b="1" dirty="0" err="1">
                <a:latin typeface="나눔바른고딕" pitchFamily="50" charset="-127"/>
                <a:ea typeface="나눔바른고딕" pitchFamily="50" charset="-127"/>
              </a:rPr>
              <a:t>ukasz</a:t>
            </a:r>
            <a:r>
              <a:rPr lang="en-US" altLang="ko-KR" sz="1800" b="1" dirty="0">
                <a:latin typeface="나눔바른고딕" pitchFamily="50" charset="-127"/>
                <a:ea typeface="나눔바른고딕" pitchFamily="50" charset="-127"/>
              </a:rPr>
              <a:t> Jarno</a:t>
            </a:r>
            <a:r>
              <a:rPr lang="pl-PL" altLang="ko-KR" sz="1800" b="1" dirty="0">
                <a:latin typeface="나눔바른고딕" pitchFamily="50" charset="-127"/>
                <a:ea typeface="나눔바른고딕" pitchFamily="50" charset="-127"/>
              </a:rPr>
              <a:t> – JD ENGINEERING</a:t>
            </a:r>
            <a:r>
              <a:rPr lang="en-US" altLang="ko-KR" sz="1800" b="1" dirty="0">
                <a:latin typeface="나눔바른고딕" pitchFamily="50" charset="-127"/>
                <a:ea typeface="나눔바른고딕" pitchFamily="50" charset="-127"/>
              </a:rPr>
              <a:t> </a:t>
            </a:r>
            <a:endParaRPr lang="pl-PL" altLang="ko-KR" sz="1800" b="1" dirty="0">
              <a:latin typeface="나눔바른고딕" pitchFamily="50" charset="-127"/>
              <a:ea typeface="나눔바른고딕" pitchFamily="50" charset="-127"/>
            </a:endParaRPr>
          </a:p>
          <a:p>
            <a:endParaRPr lang="pl-PL" altLang="ko-KR" sz="35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5295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25" y="-26590"/>
            <a:ext cx="13772356" cy="688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94098" y="477466"/>
            <a:ext cx="12745416" cy="59377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6"/>
          <a:stretch/>
        </p:blipFill>
        <p:spPr>
          <a:xfrm>
            <a:off x="3618434" y="477466"/>
            <a:ext cx="9834458" cy="5937760"/>
          </a:xfrm>
          <a:prstGeom prst="rect">
            <a:avLst/>
          </a:prstGeom>
        </p:spPr>
      </p:pic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1602210" y="3069754"/>
            <a:ext cx="42377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6000" b="1" spc="-150" dirty="0">
                <a:latin typeface="나눔바른고딕" pitchFamily="50" charset="-127"/>
                <a:ea typeface="나눔바른고딕" pitchFamily="50" charset="-127"/>
              </a:rPr>
              <a:t>Co robimy ?</a:t>
            </a:r>
            <a:endParaRPr kumimoji="0" lang="ko-KR" altLang="en-US" sz="60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792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0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6"/>
          <a:stretch/>
        </p:blipFill>
        <p:spPr>
          <a:xfrm>
            <a:off x="3794828" y="497712"/>
            <a:ext cx="9715194" cy="5865752"/>
          </a:xfrm>
          <a:prstGeom prst="rect">
            <a:avLst/>
          </a:prstGeom>
        </p:spPr>
      </p:pic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2034258" y="981522"/>
            <a:ext cx="206466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7200" b="1" spc="-150" dirty="0">
                <a:latin typeface="나눔바른고딕" pitchFamily="50" charset="-127"/>
                <a:ea typeface="나눔바른고딕" pitchFamily="50" charset="-127"/>
              </a:rPr>
              <a:t>201</a:t>
            </a:r>
            <a:r>
              <a:rPr kumimoji="0" lang="pl-PL" altLang="ko-KR" sz="7200" b="1" spc="-150" dirty="0">
                <a:latin typeface="나눔바른고딕" pitchFamily="50" charset="-127"/>
                <a:ea typeface="나눔바른고딕" pitchFamily="50" charset="-127"/>
              </a:rPr>
              <a:t>3</a:t>
            </a:r>
            <a:endParaRPr kumimoji="0" lang="ko-KR" altLang="en-US" sz="72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2394298" y="2904001"/>
            <a:ext cx="122148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6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1</a:t>
            </a:r>
            <a:endParaRPr kumimoji="0" lang="ko-KR" altLang="en-US" sz="166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8586986" y="981522"/>
            <a:ext cx="206466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7200" b="1" spc="-150" dirty="0">
                <a:latin typeface="나눔바른고딕" pitchFamily="50" charset="-127"/>
                <a:ea typeface="나눔바른고딕" pitchFamily="50" charset="-127"/>
              </a:rPr>
              <a:t>201</a:t>
            </a:r>
            <a:r>
              <a:rPr kumimoji="0" lang="pl-PL" altLang="ko-KR" sz="7200" b="1" spc="-150" dirty="0">
                <a:latin typeface="나눔바른고딕" pitchFamily="50" charset="-127"/>
                <a:ea typeface="나눔바른고딕" pitchFamily="50" charset="-127"/>
              </a:rPr>
              <a:t>8</a:t>
            </a:r>
            <a:endParaRPr kumimoji="0" lang="ko-KR" altLang="en-US" sz="72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7793499" y="2904002"/>
            <a:ext cx="364522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16600" b="1" spc="-1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450</a:t>
            </a:r>
            <a:endParaRPr kumimoji="0" lang="ko-KR" altLang="en-US" sz="166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4049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0" y="-104532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64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047"/>
          <a:stretch/>
        </p:blipFill>
        <p:spPr>
          <a:xfrm>
            <a:off x="268259" y="549473"/>
            <a:ext cx="6624736" cy="6203995"/>
          </a:xfrm>
        </p:spPr>
      </p:pic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7565425" y="909514"/>
            <a:ext cx="25922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4400" b="1" spc="-150" dirty="0">
                <a:latin typeface="나눔바른고딕" pitchFamily="50" charset="-127"/>
                <a:ea typeface="나눔바른고딕" pitchFamily="50" charset="-127"/>
              </a:rPr>
              <a:t>2014</a:t>
            </a:r>
            <a:endParaRPr kumimoji="0" lang="ko-KR" altLang="en-US" sz="44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7565425" y="2824694"/>
            <a:ext cx="25922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>
              <a:defRPr kumimoji="0" sz="5400" b="1" spc="-150">
                <a:latin typeface="나눔바른고딕" pitchFamily="50" charset="-127"/>
                <a:ea typeface="나눔바른고딕" pitchFamily="50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z="4400" dirty="0"/>
              <a:t>2015</a:t>
            </a:r>
            <a:endParaRPr lang="ko-KR" altLang="en-US" sz="4400" dirty="0"/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7578874" y="4797946"/>
            <a:ext cx="25922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4400" b="1" spc="-150" dirty="0">
                <a:latin typeface="나눔바른고딕" pitchFamily="50" charset="-127"/>
                <a:ea typeface="나눔바른고딕" pitchFamily="50" charset="-127"/>
              </a:rPr>
              <a:t>2016</a:t>
            </a:r>
            <a:endParaRPr kumimoji="0" lang="ko-KR" altLang="en-US" sz="44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7565425" y="1471315"/>
            <a:ext cx="34798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800" spc="-150" dirty="0">
                <a:latin typeface="나눔바른고딕" pitchFamily="50" charset="-127"/>
                <a:ea typeface="나눔바른고딕" pitchFamily="50" charset="-127"/>
              </a:rPr>
              <a:t>Krakow  | Wroclaw  | Szczecin | Gdansk</a:t>
            </a:r>
            <a:endParaRPr kumimoji="0" lang="ko-KR" altLang="en-US" sz="1800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7565425" y="3404028"/>
            <a:ext cx="59856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800" spc="-150" dirty="0">
                <a:latin typeface="나눔바른고딕" pitchFamily="50" charset="-127"/>
                <a:ea typeface="나눔바른고딕" pitchFamily="50" charset="-127"/>
              </a:rPr>
              <a:t>Warsaw  | Wroclaw  | Szczecin | Gdansk | Poznan | Katowice   </a:t>
            </a:r>
            <a:endParaRPr kumimoji="0" lang="ko-KR" altLang="en-US" sz="1800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7578874" y="5374010"/>
            <a:ext cx="59856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800" spc="-150" dirty="0">
                <a:latin typeface="나눔바른고딕" pitchFamily="50" charset="-127"/>
                <a:ea typeface="나눔바른고딕" pitchFamily="50" charset="-127"/>
              </a:rPr>
              <a:t>Lodz | Warsaw  | Wroclaw  | Szczecin | Gdansk | Poznan | Katowice   </a:t>
            </a:r>
            <a:endParaRPr kumimoji="0" lang="ko-KR" altLang="en-US" sz="1800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294" y="1773610"/>
            <a:ext cx="2185639" cy="45534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31" r="38950"/>
          <a:stretch/>
        </p:blipFill>
        <p:spPr>
          <a:xfrm>
            <a:off x="9772933" y="1773610"/>
            <a:ext cx="1334333" cy="45684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21" y="3696280"/>
            <a:ext cx="2194000" cy="43390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921" y="3674840"/>
            <a:ext cx="2185639" cy="4553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101" y="5662042"/>
            <a:ext cx="2185639" cy="45534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921" y="5662042"/>
            <a:ext cx="2185639" cy="45534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8" r="49286"/>
          <a:stretch/>
        </p:blipFill>
        <p:spPr>
          <a:xfrm>
            <a:off x="11980560" y="5678931"/>
            <a:ext cx="1108409" cy="4454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967" b="89992" l="9988" r="94087">
                        <a14:foregroundMark x1="55239" y1="47141" x2="55239" y2="47141"/>
                        <a14:foregroundMark x1="55576" y1="47141" x2="55576" y2="47141"/>
                        <a14:backgroundMark x1="4718" y1="18056" x2="4718" y2="18056"/>
                        <a14:backgroundMark x1="95956" y1="24714" x2="95956" y2="24714"/>
                        <a14:backgroundMark x1="74663" y1="23775" x2="74663" y2="23775"/>
                        <a14:backgroundMark x1="14859" y1="74428" x2="14859" y2="74428"/>
                        <a14:backgroundMark x1="24663" y1="97345" x2="24663" y2="97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368" y="5109271"/>
            <a:ext cx="1440160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084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2 0.00185 L -0.0132 0.00185 C -0.01609 0.00139 -0.01887 0.00116 -0.02176 0.00046 C -0.02269 0.00023 -0.02361 -0.00046 -0.02454 -0.00093 C -0.02523 -0.00139 -0.02593 -0.00231 -0.02674 -0.00231 C -0.03044 -0.00324 -0.03426 -0.00324 -0.03808 -0.0037 C -0.04132 -0.00463 -0.04479 -0.0044 -0.04791 -0.00671 C -0.05312 -0.01018 -0.05081 -0.00879 -0.05509 -0.01088 C -0.06157 -0.01967 -0.05358 -0.00856 -0.05856 -0.01666 C -0.06284 -0.02337 -0.05856 -0.01597 -0.06284 -0.02083 C -0.06435 -0.02245 -0.0655 -0.02546 -0.06712 -0.02638 C -0.06782 -0.02685 -0.06851 -0.02731 -0.06921 -0.028 C -0.07002 -0.0287 -0.0706 -0.03009 -0.07141 -0.03078 C -0.07222 -0.03147 -0.07326 -0.03171 -0.07418 -0.03217 C -0.07847 -0.03171 -0.08275 -0.03078 -0.08691 -0.03078 C -0.08958 -0.03078 -0.08992 -0.03518 -0.09189 -0.03772 C -0.09397 -0.04073 -0.09444 -0.04073 -0.09617 -0.0449 C -0.09675 -0.04629 -0.09698 -0.04791 -0.09756 -0.04906 C -0.09988 -0.05462 -0.09999 -0.05439 -0.10254 -0.05763 C -0.103 -0.05901 -0.10346 -0.06063 -0.10393 -0.06202 C -0.10543 -0.06573 -0.10566 -0.06411 -0.10682 -0.06897 C -0.10832 -0.07591 -0.10798 -0.07683 -0.1089 -0.08331 C -0.10936 -0.08609 -0.10983 -0.08887 -0.11041 -0.09164 L -0.1111 -0.09604 C -0.11087 -0.10345 -0.11099 -0.11108 -0.11041 -0.11872 C -0.11017 -0.12034 -0.10936 -0.1215 -0.1089 -0.12289 C -0.10717 -0.13006 -0.10983 -0.12682 -0.10543 -0.13562 C -0.0986 -0.14927 -0.10543 -0.13492 -0.10115 -0.14557 C -0.09941 -0.14996 -0.09976 -0.14696 -0.09826 -0.15274 C -0.09791 -0.15413 -0.09791 -0.15575 -0.09756 -0.15691 C -0.09397 -0.16987 -0.09652 -0.16292 -0.09258 -0.16686 C -0.09189 -0.16778 -0.09131 -0.16917 -0.0905 -0.16964 C -0.08911 -0.17102 -0.08622 -0.17264 -0.08622 -0.17264 C -0.08379 -0.1775 -0.08541 -0.17496 -0.08055 -0.1782 L -0.08055 -0.1782 C -0.07985 -0.17912 -0.07928 -0.18051 -0.07847 -0.18121 C -0.07708 -0.18236 -0.07418 -0.18398 -0.07418 -0.18398 C -0.07141 -0.18954 -0.0743 -0.18445 -0.0706 -0.18815 C -0.06516 -0.1937 -0.07175 -0.18884 -0.06643 -0.19255 C -0.06574 -0.19347 -0.06481 -0.19417 -0.06423 -0.19532 C -0.06365 -0.19648 -0.06354 -0.19856 -0.06284 -0.19949 C -0.06226 -0.20042 -0.06145 -0.20042 -0.06076 -0.20088 L -0.05787 -0.20666 C -0.05717 -0.20805 -0.05659 -0.20967 -0.05578 -0.21083 L -0.0515 -0.21662 C -0.05104 -0.218 -0.05046 -0.21939 -0.05011 -0.22078 C -0.04977 -0.22217 -0.04977 -0.22379 -0.04942 -0.22518 C -0.04884 -0.2268 -0.04791 -0.22796 -0.04722 -0.22934 C -0.04629 -0.2393 -0.04687 -0.2342 -0.04514 -0.24485 L -0.04444 -0.24925 L -0.04375 -0.25341 C -0.04213 -0.27285 -0.04213 -0.26938 -0.04375 -0.30178 C -0.04375 -0.30294 -0.04467 -0.3034 -0.04514 -0.30456 C -0.0456 -0.30595 -0.04606 -0.30734 -0.04652 -0.30872 C -0.04872 -0.32168 -0.04537 -0.30132 -0.04791 -0.32006 C -0.04838 -0.32307 -0.04791 -0.3277 -0.04942 -0.32863 L -0.05358 -0.3314 C -0.05694 -0.33812 -0.0552 -0.33626 -0.05856 -0.33858 C -0.06111 -0.34344 -0.05937 -0.34089 -0.06423 -0.34413 L -0.06423 -0.34413 C -0.06701 -0.34784 -0.06562 -0.34645 -0.06851 -0.34853 C -0.06898 -0.34946 -0.06932 -0.35061 -0.0699 -0.35131 C -0.07129 -0.3527 -0.0728 -0.35316 -0.07418 -0.35408 C -0.07928 -0.35756 -0.07291 -0.35339 -0.07916 -0.35709 C -0.07985 -0.35732 -0.08055 -0.35802 -0.08124 -0.35848 C -0.08367 -0.35964 -0.08749 -0.3608 -0.08981 -0.36126 C -0.09212 -0.36172 -0.09455 -0.36195 -0.09687 -0.36265 C -0.09802 -0.36288 -0.09918 -0.3638 -0.10045 -0.36404 C -0.103 -0.36473 -0.10566 -0.36496 -0.10821 -0.36542 C -0.11041 -0.36589 -0.11249 -0.36681 -0.11457 -0.36681 C -0.12742 -0.36774 -0.14015 -0.36797 -0.15288 -0.36843 C -0.15531 -0.3689 -0.16272 -0.37075 -0.16491 -0.37121 C -0.1692 -0.3719 -0.17348 -0.37214 -0.17776 -0.3726 C -0.1795 -0.37376 -0.18077 -0.37468 -0.18262 -0.37538 C -0.18436 -0.37607 -0.18598 -0.3763 -0.1876 -0.37676 L -0.19188 -0.37977 C -0.19257 -0.38024 -0.19327 -0.3807 -0.19396 -0.38116 C -0.195 -0.38162 -0.19593 -0.38186 -0.19685 -0.38255 C -0.19824 -0.38348 -0.19975 -0.3844 -0.20114 -0.38533 L -0.20322 -0.38672 C -0.20866 -0.39759 -0.20241 -0.38625 -0.2075 -0.3925 C -0.21236 -0.39829 -0.20496 -0.39273 -0.21109 -0.39667 C -0.21178 -0.39759 -0.21259 -0.39829 -0.21317 -0.39944 C -0.21375 -0.40083 -0.21398 -0.40268 -0.21456 -0.40384 C -0.21583 -0.40616 -0.21745 -0.40754 -0.21884 -0.4094 L -0.22093 -0.4124 C -0.22162 -0.41333 -0.22231 -0.41472 -0.22312 -0.41518 C -0.22382 -0.41564 -0.22451 -0.41588 -0.22521 -0.41657 C -0.23076 -0.42212 -0.22417 -0.41726 -0.22949 -0.42074 C -0.23007 -0.42421 -0.23018 -0.42652 -0.23157 -0.4293 C -0.23215 -0.43046 -0.23296 -0.43115 -0.23377 -0.43208 L -0.23655 -0.44064 C -0.23701 -0.44203 -0.23771 -0.44342 -0.23794 -0.44504 C -0.23817 -0.44642 -0.2384 -0.44781 -0.23863 -0.4492 C -0.24072 -0.45753 -0.23967 -0.4492 -0.24153 -0.45915 C -0.24187 -0.461 -0.2428 -0.47026 -0.24291 -0.47188 C -0.24349 -0.47859 -0.2443 -0.49178 -0.2443 -0.49178 C -0.24384 -0.49873 -0.24384 -0.50127 -0.24291 -0.50729 C -0.24257 -0.5103 -0.24234 -0.51331 -0.24153 -0.51585 L -0.24014 -0.52002 C -0.23956 -0.52442 -0.23956 -0.52673 -0.23794 -0.52997 C -0.23736 -0.53136 -0.23655 -0.53205 -0.23585 -0.53298 C -0.23539 -0.53437 -0.23493 -0.53576 -0.23447 -0.53714 C -0.234 -0.5383 -0.23342 -0.539 -0.23296 -0.53992 C -0.23204 -0.5427 -0.23134 -0.54617 -0.23018 -0.54848 L -0.22729 -0.55427 C -0.2266 -0.55566 -0.22579 -0.55682 -0.22521 -0.55844 C -0.22185 -0.56723 -0.22393 -0.56237 -0.21884 -0.57255 C -0.21838 -0.57348 -0.21792 -0.57463 -0.21745 -0.57556 C -0.21676 -0.57649 -0.21595 -0.57718 -0.21526 -0.57834 L -0.21028 -0.58829 C -0.20958 -0.58968 -0.20877 -0.59083 -0.2082 -0.59245 C -0.20658 -0.59731 -0.20681 -0.59778 -0.20391 -0.60102 C -0.20334 -0.60171 -0.20253 -0.60171 -0.20183 -0.60241 C -0.20056 -0.60356 -0.1994 -0.60518 -0.19824 -0.60657 C -0.19755 -0.6075 -0.19685 -0.60865 -0.19616 -0.60958 C -0.19547 -0.61027 -0.19477 -0.61027 -0.19396 -0.61097 C -0.1928 -0.61189 -0.19165 -0.61282 -0.19049 -0.61375 C -0.1891 -0.61467 -0.1876 -0.6156 -0.18621 -0.61652 L -0.18412 -0.61791 C -0.18366 -0.61884 -0.18331 -0.62023 -0.18262 -0.62092 C -0.18158 -0.62185 -0.18031 -0.62185 -0.17915 -0.62231 C -0.17822 -0.62277 -0.17718 -0.623 -0.17626 -0.6237 C -0.17417 -0.62509 -0.17209 -0.62647 -0.16989 -0.62786 C -0.1692 -0.62833 -0.1685 -0.62902 -0.16781 -0.62925 C -0.16538 -0.63041 -0.16376 -0.63087 -0.16144 -0.63226 C -0.15728 -0.63457 -0.16133 -0.63226 -0.15716 -0.63643 C -0.15542 -0.63828 -0.15323 -0.63828 -0.15149 -0.6392 C -0.14999 -0.64013 -0.14871 -0.64129 -0.14721 -0.64221 L -0.14443 -0.6436 C -0.14339 -0.64453 -0.14258 -0.64568 -0.14154 -0.64638 C -0.14038 -0.64707 -0.13922 -0.6473 -0.13795 -0.64777 C -0.13413 -0.64962 -0.13459 -0.65008 -0.1295 -0.65054 C -0.12152 -0.65147 -0.11342 -0.65147 -0.10543 -0.65193 C -0.09802 -0.65147 -0.09073 -0.65147 -0.08344 -0.65054 C -0.08217 -0.65054 -0.08101 -0.64962 -0.07985 -0.64915 C -0.078 -0.64869 -0.07604 -0.64846 -0.07418 -0.64777 C -0.0721 -0.64707 -0.06898 -0.64476 -0.06712 -0.6436 C -0.06712 -0.6436 -0.06284 -0.64059 -0.06284 -0.64059 C -0.06215 -0.63967 -0.06145 -0.63874 -0.06076 -0.63781 C -0.06007 -0.63712 -0.05925 -0.63712 -0.05856 -0.63643 C -0.05787 -0.63573 -0.05717 -0.63434 -0.05648 -0.63365 C -0.05578 -0.63295 -0.05497 -0.63295 -0.05428 -0.63226 C -0.05289 -0.63064 -0.05011 -0.62647 -0.05011 -0.62647 C -0.04664 -0.59917 -0.05011 -0.62856 -0.05011 -0.55566 C -0.05011 -0.54848 -0.04977 -0.54131 -0.04942 -0.53437 C -0.0493 -0.53275 -0.04884 -0.53159 -0.04861 -0.52997 C -0.04838 -0.52789 -0.0478 -0.52233 -0.04722 -0.52002 C -0.04687 -0.51863 -0.04641 -0.51724 -0.04583 -0.51585 C -0.04514 -0.51423 -0.04444 -0.51284 -0.04375 -0.51169 C -0.04143 -0.50798 -0.04178 -0.51007 -0.04016 -0.5059 C -0.03958 -0.50451 -0.03923 -0.50312 -0.03877 -0.50174 C -0.03831 -0.50058 -0.03773 -0.49988 -0.03727 -0.49896 C -0.0368 -0.49757 -0.03657 -0.49572 -0.03588 -0.49456 C -0.0353 -0.49364 -0.03449 -0.49387 -0.03379 -0.49317 C -0.03275 -0.49225 -0.03183 -0.49132 -0.0309 -0.4904 C -0.03021 -0.48947 -0.02963 -0.48808 -0.02882 -0.48739 C -0.02789 -0.48669 -0.02697 -0.48646 -0.02593 -0.486 C -0.02465 -0.48345 -0.02419 -0.4823 -0.02245 -0.48044 C -0.02176 -0.47975 -0.02106 -0.47952 -0.02025 -0.47906 C -0.01782 -0.47396 -0.01956 -0.47651 -0.01458 -0.47327 L -0.01042 -0.47049 C -0.00544 -0.4691 -0.00498 -0.46887 0.00023 -0.46772 C 0.00243 -0.46725 0.00451 -0.46656 0.00659 -0.46633 C 0.01041 -0.46563 0.01423 -0.46517 0.01794 -0.46471 C 0.01967 -0.46424 0.02129 -0.46401 0.02291 -0.46332 C 0.02372 -0.46309 0.0243 -0.46216 0.02511 -0.46193 C 0.02673 -0.46124 0.02835 -0.46124 0.03009 -0.46054 C 0.03495 -0.45869 0.03726 -0.45661 0.04212 -0.45337 L 0.0464 -0.45059 C 0.0471 -0.45013 0.04791 -0.45013 0.04849 -0.4492 C 0.04918 -0.44828 0.04988 -0.44712 0.05057 -0.44642 C 0.05126 -0.44573 0.05207 -0.4455 0.05277 -0.44504 C 0.05694 -0.44064 0.05288 -0.44249 0.05844 -0.43508 L 0.06052 -0.43208 C 0.06249 -0.42004 0.05971 -0.43485 0.06261 -0.42513 C 0.06538 -0.41588 0.06122 -0.42513 0.0648 -0.41796 C 0.06712 -0.40361 0.06353 -0.42583 0.06619 -0.40801 C 0.06666 -0.40523 0.06712 -0.40245 0.06758 -0.39944 C 0.06781 -0.39806 0.06816 -0.39667 0.06828 -0.39528 C 0.0692 -0.3881 0.06874 -0.39158 0.06978 -0.38533 C 0.07059 -0.36658 0.07082 -0.36982 0.06978 -0.34853 C 0.06967 -0.34737 0.06874 -0.33997 0.06828 -0.33858 C 0.06619 -0.33002 0.06712 -0.33835 0.06342 -0.32724 C 0.05798 -0.31104 0.06295 -0.32377 0.05844 -0.3159 C 0.05532 -0.31058 0.0552 -0.30896 0.05277 -0.30178 C 0.05231 -0.30016 0.05173 -0.299 0.05126 -0.29738 C 0.0508 -0.29553 0.05034 -0.29368 0.04988 -0.29183 C 0.0493 -0.28905 0.04849 -0.28327 0.04849 -0.28327 C 0.0486 -0.28003 0.04826 -0.26568 0.04988 -0.2592 C 0.05022 -0.25758 0.05092 -0.25642 0.05126 -0.2548 C 0.05161 -0.25341 0.05161 -0.25179 0.05207 -0.25064 C 0.05277 -0.24832 0.05485 -0.24485 0.05485 -0.24485 C 0.05508 -0.24346 0.05508 -0.24184 0.05555 -0.24068 C 0.05682 -0.23837 0.05844 -0.23698 0.05983 -0.2349 C 0.06052 -0.23397 0.06133 -0.23328 0.06191 -0.23212 C 0.06261 -0.23073 0.0633 -0.22911 0.06411 -0.22796 C 0.06469 -0.22703 0.0655 -0.22726 0.06619 -0.22657 C 0.067 -0.22564 0.06758 -0.22448 0.06828 -0.22356 C 0.06897 -0.2231 0.06978 -0.22286 0.07048 -0.22217 C 0.07117 -0.22148 0.07186 -0.22009 0.07256 -0.21939 C 0.0736 -0.21847 0.07661 -0.21708 0.07753 -0.21662 C 0.07823 -0.21569 0.07892 -0.2143 0.07973 -0.21384 C 0.08054 -0.21291 0.08159 -0.21314 0.08251 -0.21222 C 0.08309 -0.21176 0.08332 -0.21014 0.0839 -0.20944 C 0.08459 -0.20875 0.0854 -0.20852 0.0861 -0.20805 C 0.08969 -0.20088 0.08506 -0.20921 0.08957 -0.20389 C 0.09443 -0.19787 0.08714 -0.20366 0.09316 -0.19949 C 0.09651 -0.19278 0.09466 -0.19463 0.09813 -0.19255 C 0.10218 -0.18422 0.1001 -0.1863 0.1038 -0.18398 L 0.11086 -0.16964 C 0.11272 -0.16616 0.11318 -0.16547 0.11445 -0.1613 C 0.11538 -0.1576 0.11653 -0.1539 0.11723 -0.14996 C 0.11746 -0.14858 0.11758 -0.14696 0.11792 -0.14557 C 0.11827 -0.14441 0.11897 -0.14372 0.11943 -0.14279 C 0.11989 -0.14001 0.12047 -0.13724 0.12082 -0.13423 C 0.12128 -0.13052 0.12197 -0.12543 0.12221 -0.1215 C 0.12255 -0.11687 0.12267 -0.11201 0.1229 -0.10738 C 0.12313 -0.10437 0.12348 -0.1016 0.12359 -0.09882 C 0.12394 -0.09373 0.12406 -0.0884 0.1244 -0.08331 C 0.12406 -0.06804 0.12406 -0.053 0.12359 -0.03772 C 0.12359 -0.03633 0.12313 -0.03495 0.1229 -0.03356 C 0.12267 -0.03078 0.12255 -0.02777 0.12221 -0.02499 C 0.12209 -0.02361 0.12174 -0.02222 0.12151 -0.02083 C 0.11931 -0.00579 0.12278 -0.02685 0.11943 -0.00671 L 0.11862 -0.00231 C 0.11839 -0.00093 0.11839 0.00069 0.11792 0.00185 C 0.11746 0.00324 0.11688 0.00463 0.11653 0.00625 C 0.11318 0.02129 0.11688 0.00926 0.11376 0.01898 L 0.11156 0.03171 C 0.11133 0.03309 0.11144 0.03495 0.11086 0.03587 L 0.10948 0.03888 C 0.10924 0.04027 0.10913 0.04166 0.10878 0.04305 C 0.10705 0.04929 0.10531 0.05485 0.10161 0.05716 C 0.10022 0.05809 0.0986 0.05832 0.09744 0.05994 C 0.09675 0.0611 0.09605 0.06225 0.09524 0.06295 C 0.09223 0.06549 0.08679 0.06781 0.0839 0.0685 C 0.07568 0.07059 0.0802 0.06966 0.07048 0.07151 C 0.06318 0.07082 0.05578 0.07082 0.04849 0.06989 C 0.04606 0.06966 0.04282 0.06711 0.04073 0.06573 L 0.03645 0.06295 C 0.03136 0.05948 0.03772 0.06364 0.03148 0.05994 C 0.03078 0.05971 0.03009 0.05901 0.02928 0.05855 C 0.02835 0.05809 0.02742 0.05786 0.0265 0.05716 C 0.02511 0.05624 0.02361 0.05531 0.02222 0.05439 L 0.02013 0.053 C 0.01898 0.05068 0.01817 0.0486 0.01655 0.04721 C 0.01516 0.04605 0.01377 0.04536 0.01226 0.04443 C 0.01157 0.04397 0.01076 0.04374 0.01018 0.04305 C 0.00613 0.03749 0.01007 0.04235 0.0059 0.03888 C 0.00497 0.03795 0.00405 0.0368 0.00312 0.03587 C 0.00023 0.03356 0.0015 0.03587 -0.00116 0.03171 C -0.00301 0.0287 -0.00232 0.0287 -0.00394 0.02453 C -0.0044 0.02361 -0.00498 0.02291 -0.00544 0.02175 C -0.00648 0.01898 -0.00706 0.01574 -0.00822 0.01319 C -0.00868 0.01227 -0.00915 0.01134 -0.00961 0.01041 C -0.0103 0.00926 -0.01262 0.00324 -0.0132 0.00185 Z " pathEditMode="relative" ptsTypes="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1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0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3770" y="938075"/>
            <a:ext cx="13541768" cy="5804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06" y="3687327"/>
            <a:ext cx="4100077" cy="30750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191" y="3694604"/>
            <a:ext cx="4063253" cy="30474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646" y="3694604"/>
            <a:ext cx="4063411" cy="30475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" b="1"/>
          <a:stretch/>
        </p:blipFill>
        <p:spPr>
          <a:xfrm>
            <a:off x="4658130" y="685156"/>
            <a:ext cx="4464496" cy="294940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661"/>
          <a:stretch/>
        </p:blipFill>
        <p:spPr>
          <a:xfrm>
            <a:off x="9187702" y="687106"/>
            <a:ext cx="3787393" cy="29587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06" y="685156"/>
            <a:ext cx="3956061" cy="2967046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666106" y="693490"/>
            <a:ext cx="12339951" cy="6059946"/>
          </a:xfrm>
          <a:prstGeom prst="rect">
            <a:avLst/>
          </a:prstGeom>
          <a:solidFill>
            <a:schemeClr val="tx2">
              <a:lumMod val="7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extBox 2"/>
          <p:cNvSpPr txBox="1">
            <a:spLocks noChangeArrowheads="1"/>
          </p:cNvSpPr>
          <p:nvPr/>
        </p:nvSpPr>
        <p:spPr bwMode="auto">
          <a:xfrm>
            <a:off x="4845338" y="2439275"/>
            <a:ext cx="366446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6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250</a:t>
            </a:r>
            <a:endParaRPr kumimoji="0" lang="ko-KR" altLang="en-US" sz="16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4814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0" y="1588"/>
            <a:ext cx="13703818" cy="685800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9599746" y="5755951"/>
            <a:ext cx="23042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Effective marketing event model</a:t>
            </a:r>
          </a:p>
        </p:txBody>
      </p:sp>
      <p:sp>
        <p:nvSpPr>
          <p:cNvPr id="9" name="Flowchart: Extract 8"/>
          <p:cNvSpPr/>
          <p:nvPr/>
        </p:nvSpPr>
        <p:spPr>
          <a:xfrm rot="10800000">
            <a:off x="8057331" y="874195"/>
            <a:ext cx="5210175" cy="4867274"/>
          </a:xfrm>
          <a:prstGeom prst="flowChartExtra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8898707" y="978970"/>
            <a:ext cx="3448050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MIDAS business + technology </a:t>
            </a:r>
          </a:p>
          <a:p>
            <a:pPr algn="ctr"/>
            <a:r>
              <a:rPr lang="en-US" altLang="ko-K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(30min)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98707" y="1788595"/>
            <a:ext cx="3448050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Civil Introduction (Why Civil) </a:t>
            </a:r>
          </a:p>
          <a:p>
            <a:pPr algn="ctr"/>
            <a:r>
              <a:rPr lang="en-US" altLang="ko-KR" sz="1200" dirty="0"/>
              <a:t>(50min)</a:t>
            </a:r>
            <a:endParaRPr lang="en-US" sz="1600" dirty="0"/>
          </a:p>
        </p:txBody>
      </p:sp>
      <p:sp>
        <p:nvSpPr>
          <p:cNvPr id="14" name="Rectangle 13"/>
          <p:cNvSpPr/>
          <p:nvPr/>
        </p:nvSpPr>
        <p:spPr>
          <a:xfrm>
            <a:off x="8917623" y="3368668"/>
            <a:ext cx="3429134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Power user application</a:t>
            </a:r>
          </a:p>
          <a:p>
            <a:pPr algn="ctr"/>
            <a:r>
              <a:rPr lang="en-US" altLang="ko-KR" sz="1200" dirty="0"/>
              <a:t>(50</a:t>
            </a:r>
            <a:r>
              <a:rPr lang="ko-KR" altLang="en-US" sz="1200" dirty="0"/>
              <a:t> </a:t>
            </a:r>
            <a:r>
              <a:rPr lang="en-US" altLang="ko-KR" sz="1200" dirty="0"/>
              <a:t>min)</a:t>
            </a:r>
            <a:endParaRPr lang="en-US" sz="1200" dirty="0"/>
          </a:p>
        </p:txBody>
      </p:sp>
      <p:sp>
        <p:nvSpPr>
          <p:cNvPr id="15" name="Rectangle 14"/>
          <p:cNvSpPr/>
          <p:nvPr/>
        </p:nvSpPr>
        <p:spPr>
          <a:xfrm>
            <a:off x="8936539" y="4879457"/>
            <a:ext cx="3429134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Hands-on </a:t>
            </a:r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training</a:t>
            </a:r>
            <a:r>
              <a: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200" dirty="0"/>
              <a:t>(2h 30 min)</a:t>
            </a:r>
            <a:endParaRPr lang="en-US" sz="1200" dirty="0"/>
          </a:p>
        </p:txBody>
      </p:sp>
      <p:sp>
        <p:nvSpPr>
          <p:cNvPr id="16" name="Rectangle 15"/>
          <p:cNvSpPr/>
          <p:nvPr/>
        </p:nvSpPr>
        <p:spPr>
          <a:xfrm>
            <a:off x="8917623" y="2559043"/>
            <a:ext cx="3448050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Coffee break = ‘Sales time’ </a:t>
            </a:r>
          </a:p>
          <a:p>
            <a:pPr algn="ctr"/>
            <a:r>
              <a:rPr lang="en-US" altLang="ko-KR" sz="1200" dirty="0"/>
              <a:t>(10min) </a:t>
            </a:r>
            <a:endParaRPr lang="en-US" sz="1200" dirty="0"/>
          </a:p>
        </p:txBody>
      </p:sp>
      <p:sp>
        <p:nvSpPr>
          <p:cNvPr id="17" name="Rectangle 16"/>
          <p:cNvSpPr/>
          <p:nvPr/>
        </p:nvSpPr>
        <p:spPr>
          <a:xfrm>
            <a:off x="8917623" y="4124062"/>
            <a:ext cx="3448050" cy="59055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Coffee break = ‘Sales time’ </a:t>
            </a:r>
          </a:p>
          <a:p>
            <a:pPr algn="ctr"/>
            <a:r>
              <a:rPr lang="en-US" altLang="ko-KR" sz="1200" dirty="0"/>
              <a:t>(20</a:t>
            </a:r>
            <a:r>
              <a:rPr lang="ko-KR" altLang="en-US" sz="1200" dirty="0"/>
              <a:t> </a:t>
            </a:r>
            <a:r>
              <a:rPr lang="en-US" altLang="ko-KR" sz="1200" dirty="0"/>
              <a:t>min) </a:t>
            </a:r>
            <a:endParaRPr lang="en-US" sz="1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083" y="649844"/>
            <a:ext cx="3955447" cy="5372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9715" y="647287"/>
            <a:ext cx="3791567" cy="53747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482" y="639969"/>
            <a:ext cx="3809222" cy="537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64" y="644075"/>
            <a:ext cx="3787456" cy="5372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683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7624E-6 -2.89979E-6 L -0.19951 0.004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7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217E-6 1.38857E-6 L -0.35517 0.00648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64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065E-6 -3.93427E-8 L -0.44902 0.00625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51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770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0042" y="981522"/>
            <a:ext cx="13465496" cy="5760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558" y="770552"/>
            <a:ext cx="4248471" cy="2832314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308" y="3684188"/>
            <a:ext cx="4257649" cy="28384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031" y="770552"/>
            <a:ext cx="4257650" cy="283843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49" y="3672796"/>
            <a:ext cx="4257649" cy="28384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255" y="3678390"/>
            <a:ext cx="4249259" cy="2832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06" y="783746"/>
            <a:ext cx="4230277" cy="282018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82349" y="770552"/>
            <a:ext cx="12957165" cy="5755586"/>
          </a:xfrm>
          <a:prstGeom prst="rect">
            <a:avLst/>
          </a:prstGeom>
          <a:solidFill>
            <a:schemeClr val="tx2">
              <a:lumMod val="75000"/>
              <a:alpha val="5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4236587" y="2190891"/>
            <a:ext cx="488595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en-US" altLang="ko-KR" sz="16600" b="1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1200</a:t>
            </a:r>
            <a:endParaRPr kumimoji="0" lang="ko-KR" altLang="en-US" sz="16600" b="1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401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2"/>
          <p:cNvSpPr txBox="1">
            <a:spLocks/>
          </p:cNvSpPr>
          <p:nvPr/>
        </p:nvSpPr>
        <p:spPr bwMode="gray">
          <a:xfrm>
            <a:off x="2596958" y="447412"/>
            <a:ext cx="8522085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MIDAS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Polish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Project Application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Catalogue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</a:t>
            </a:r>
            <a:endParaRPr lang="ko-KR" altLang="en-US" sz="28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ko-KR" altLang="en-US" sz="26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314251D0-5D7A-43A0-8B4B-A6A9918CD2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14" b="13376"/>
          <a:stretch/>
        </p:blipFill>
        <p:spPr>
          <a:xfrm>
            <a:off x="2504034" y="1231510"/>
            <a:ext cx="5435131" cy="2910661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3AB4A9BD-2E2D-407B-91B6-C9C337D18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2067" y1="89228" x2="12067" y2="89228"/>
                        <a14:foregroundMark x1="48363" y1="67864" x2="48363" y2="67864"/>
                        <a14:foregroundMark x1="81384" y1="39856" x2="81384" y2="39856"/>
                        <a14:foregroundMark x1="97568" y1="22980" x2="97568" y2="229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04033" y="3497953"/>
            <a:ext cx="4425062" cy="2305669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7BA621E1-725F-4C64-8FE0-D2DC9579524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8042" y1="92702" x2="18042" y2="92702"/>
                        <a14:foregroundMark x1="11967" y1="86025" x2="11967" y2="86025"/>
                        <a14:foregroundMark x1="26473" y1="88665" x2="26473" y2="88665"/>
                        <a14:foregroundMark x1="41251" y1="87733" x2="41251" y2="87733"/>
                        <a14:foregroundMark x1="51859" y1="89752" x2="51859" y2="89752"/>
                        <a14:foregroundMark x1="62557" y1="84006" x2="62557" y2="84006"/>
                        <a14:foregroundMark x1="64098" y1="81056" x2="64098" y2="81056"/>
                        <a14:foregroundMark x1="64461" y1="78882" x2="64461" y2="78882"/>
                        <a14:foregroundMark x1="65005" y1="72360" x2="65005" y2="72360"/>
                        <a14:foregroundMark x1="64733" y1="70031" x2="64733" y2="70031"/>
                        <a14:foregroundMark x1="60471" y1="77484" x2="60471" y2="77484"/>
                        <a14:foregroundMark x1="61559" y1="76708" x2="61559" y2="76708"/>
                        <a14:foregroundMark x1="61650" y1="70963" x2="61650" y2="70963"/>
                        <a14:foregroundMark x1="57208" y1="81056" x2="57208" y2="81056"/>
                        <a14:foregroundMark x1="55485" y1="82143" x2="55485" y2="82143"/>
                        <a14:foregroundMark x1="57208" y1="72360" x2="57208" y2="72360"/>
                        <a14:foregroundMark x1="56936" y1="32453" x2="56936" y2="32453"/>
                        <a14:foregroundMark x1="34723" y1="35248" x2="34723" y2="35248"/>
                        <a14:foregroundMark x1="51133" y1="36957" x2="51133" y2="36957"/>
                        <a14:foregroundMark x1="34451" y1="36491" x2="34451" y2="36491"/>
                        <a14:foregroundMark x1="37081" y1="36491" x2="37081" y2="36491"/>
                        <a14:foregroundMark x1="33454" y1="88043" x2="33454" y2="88043"/>
                        <a14:foregroundMark x1="35539" y1="55280" x2="35539" y2="55280"/>
                        <a14:foregroundMark x1="35449" y1="54969" x2="35449" y2="54969"/>
                        <a14:foregroundMark x1="35449" y1="54969" x2="35449" y2="54969"/>
                        <a14:foregroundMark x1="35811" y1="54969" x2="35811" y2="54969"/>
                        <a14:foregroundMark x1="35993" y1="54969" x2="35993" y2="54969"/>
                        <a14:foregroundMark x1="36446" y1="55280" x2="36446" y2="55280"/>
                        <a14:foregroundMark x1="50952" y1="47360" x2="50952" y2="47360"/>
                        <a14:foregroundMark x1="56210" y1="47981" x2="56210" y2="47981"/>
                        <a14:foregroundMark x1="68722" y1="90683" x2="68722" y2="90683"/>
                        <a14:foregroundMark x1="53490" y1="78261" x2="53490" y2="782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10" r="21306"/>
          <a:stretch/>
        </p:blipFill>
        <p:spPr>
          <a:xfrm>
            <a:off x="4685579" y="5147663"/>
            <a:ext cx="1963438" cy="1585931"/>
          </a:xfrm>
          <a:prstGeom prst="rect">
            <a:avLst/>
          </a:prstGeom>
        </p:spPr>
      </p:pic>
      <p:sp>
        <p:nvSpPr>
          <p:cNvPr id="13" name="제목 2">
            <a:extLst>
              <a:ext uri="{FF2B5EF4-FFF2-40B4-BE49-F238E27FC236}">
                <a16:creationId xmlns:a16="http://schemas.microsoft.com/office/drawing/2014/main" id="{A4351BAE-302C-4EA9-BFE3-461DD02C57EF}"/>
              </a:ext>
            </a:extLst>
          </p:cNvPr>
          <p:cNvSpPr txBox="1">
            <a:spLocks/>
          </p:cNvSpPr>
          <p:nvPr/>
        </p:nvSpPr>
        <p:spPr bwMode="gray">
          <a:xfrm>
            <a:off x="8079089" y="2686839"/>
            <a:ext cx="2791378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Szczecin, Poland </a:t>
            </a:r>
            <a:endParaRPr lang="ko-KR" altLang="en-US" sz="2000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184B9DD1-EF55-4C61-B41D-8A54C7A1F86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7744" r="44652"/>
          <a:stretch/>
        </p:blipFill>
        <p:spPr>
          <a:xfrm>
            <a:off x="8079090" y="1217541"/>
            <a:ext cx="3112757" cy="609644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BDDD08AC-EEA6-4DEE-8E34-6652587EB64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276" t="3786" r="4814" b="14186"/>
          <a:stretch/>
        </p:blipFill>
        <p:spPr>
          <a:xfrm>
            <a:off x="6618788" y="4264448"/>
            <a:ext cx="4573059" cy="2346867"/>
          </a:xfrm>
          <a:prstGeom prst="rect">
            <a:avLst/>
          </a:prstGeom>
        </p:spPr>
      </p:pic>
      <p:pic>
        <p:nvPicPr>
          <p:cNvPr id="17" name="Picture 2" descr="Znalezione obrazy dla zapytania sweco logo">
            <a:extLst>
              <a:ext uri="{FF2B5EF4-FFF2-40B4-BE49-F238E27FC236}">
                <a16:creationId xmlns:a16="http://schemas.microsoft.com/office/drawing/2014/main" id="{4D7868D4-0673-4AAF-94AE-B91CDAEF1D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1" t="19253" r="7272" b="38396"/>
          <a:stretch/>
        </p:blipFill>
        <p:spPr bwMode="auto">
          <a:xfrm>
            <a:off x="8079090" y="1853414"/>
            <a:ext cx="2151715" cy="705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710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2"/>
          <p:cNvSpPr txBox="1">
            <a:spLocks/>
          </p:cNvSpPr>
          <p:nvPr/>
        </p:nvSpPr>
        <p:spPr bwMode="gray">
          <a:xfrm>
            <a:off x="2596958" y="447412"/>
            <a:ext cx="8522085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MIDAS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Polish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Project Application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Catalogue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</a:t>
            </a:r>
            <a:endParaRPr lang="ko-KR" altLang="en-US" sz="28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ko-KR" altLang="en-US" sz="26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10" name="Obraz 9">
            <a:extLst>
              <a:ext uri="{FF2B5EF4-FFF2-40B4-BE49-F238E27FC236}">
                <a16:creationId xmlns:a16="http://schemas.microsoft.com/office/drawing/2014/main" id="{868CCD1C-1F18-4A34-B568-F86DF03F56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65" y="1095262"/>
            <a:ext cx="6196318" cy="3479769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350E9A45-1CE0-4A23-A838-4AB319809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076" y="5003832"/>
            <a:ext cx="8767847" cy="1171498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AF345D07-F1C8-448C-A9FF-4845E1CCA1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862" y="2762144"/>
            <a:ext cx="2675706" cy="1808255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5761561F-C943-4A2D-9C71-D0C46354B7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21" y="990988"/>
            <a:ext cx="1828750" cy="2027798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E96BDA57-655F-43CD-BAE8-5D576C5827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988" b="2107"/>
          <a:stretch/>
        </p:blipFill>
        <p:spPr>
          <a:xfrm>
            <a:off x="9176040" y="1487712"/>
            <a:ext cx="1743555" cy="511790"/>
          </a:xfrm>
          <a:prstGeom prst="rect">
            <a:avLst/>
          </a:prstGeom>
        </p:spPr>
      </p:pic>
      <p:sp>
        <p:nvSpPr>
          <p:cNvPr id="22" name="제목 2">
            <a:extLst>
              <a:ext uri="{FF2B5EF4-FFF2-40B4-BE49-F238E27FC236}">
                <a16:creationId xmlns:a16="http://schemas.microsoft.com/office/drawing/2014/main" id="{8FC62F08-51D7-43FB-9181-F66C0EBECE42}"/>
              </a:ext>
            </a:extLst>
          </p:cNvPr>
          <p:cNvSpPr txBox="1">
            <a:spLocks/>
          </p:cNvSpPr>
          <p:nvPr/>
        </p:nvSpPr>
        <p:spPr bwMode="gray">
          <a:xfrm>
            <a:off x="9223685" y="1916512"/>
            <a:ext cx="1743556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Warsaw, Poland </a:t>
            </a:r>
            <a:endParaRPr lang="ko-KR" altLang="en-US" sz="2000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1337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2"/>
          <p:cNvSpPr txBox="1">
            <a:spLocks/>
          </p:cNvSpPr>
          <p:nvPr/>
        </p:nvSpPr>
        <p:spPr bwMode="gray">
          <a:xfrm>
            <a:off x="2596958" y="447412"/>
            <a:ext cx="8522085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MIDAS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Polish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Project Application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Catalogue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</a:t>
            </a:r>
            <a:endParaRPr lang="ko-KR" altLang="en-US" sz="28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ko-KR" altLang="en-US" sz="26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17" name="Obraz 16" descr="P:\PROJ\902_PP_HOTEL ŚWINOUJŚCIE\ARCHITEKTURA\2018.10.10 wizualizacje, podszybia\wizualizacje\HOTEL_01_0C_logo.png">
            <a:extLst>
              <a:ext uri="{FF2B5EF4-FFF2-40B4-BE49-F238E27FC236}">
                <a16:creationId xmlns:a16="http://schemas.microsoft.com/office/drawing/2014/main" id="{4606A4E0-6E4E-4325-B237-23C3CE6130F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258" y="1093963"/>
            <a:ext cx="4238662" cy="34162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Obraz 17" descr="P:\PROJ\902_PP_HOTEL ŚWINOUJŚCIE\ARCHITEKTURA\2018.10.10 wizualizacje, podszybia\wizualizacje\HOTEL_02_0B_logo.png">
            <a:extLst>
              <a:ext uri="{FF2B5EF4-FFF2-40B4-BE49-F238E27FC236}">
                <a16:creationId xmlns:a16="http://schemas.microsoft.com/office/drawing/2014/main" id="{279E0B23-8293-44A7-AC31-EFB4838A706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487" y="1093962"/>
            <a:ext cx="4105406" cy="2216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B29B4583-D146-4B46-914D-8C545DA758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491" y="3429795"/>
            <a:ext cx="1271623" cy="1046857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EAE8129A-5740-4E72-999A-4BC9F69599D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211"/>
          <a:stretch/>
        </p:blipFill>
        <p:spPr>
          <a:xfrm>
            <a:off x="3885410" y="4579856"/>
            <a:ext cx="2964510" cy="2250471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FADC3BC8-19E5-4079-9003-D7C2301171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2914" y="4579856"/>
            <a:ext cx="3068823" cy="2250471"/>
          </a:xfrm>
          <a:prstGeom prst="rect">
            <a:avLst/>
          </a:prstGeom>
        </p:spPr>
      </p:pic>
      <p:sp>
        <p:nvSpPr>
          <p:cNvPr id="22" name="제목 2">
            <a:extLst>
              <a:ext uri="{FF2B5EF4-FFF2-40B4-BE49-F238E27FC236}">
                <a16:creationId xmlns:a16="http://schemas.microsoft.com/office/drawing/2014/main" id="{1B400A6A-9D79-42DB-B7FE-C375ED96FF24}"/>
              </a:ext>
            </a:extLst>
          </p:cNvPr>
          <p:cNvSpPr txBox="1">
            <a:spLocks/>
          </p:cNvSpPr>
          <p:nvPr/>
        </p:nvSpPr>
        <p:spPr bwMode="gray">
          <a:xfrm>
            <a:off x="9315312" y="3577428"/>
            <a:ext cx="1803731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Świnoujście, Poland </a:t>
            </a:r>
            <a:endParaRPr lang="ko-KR" altLang="en-US" sz="2000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sp>
        <p:nvSpPr>
          <p:cNvPr id="23" name="제목 2">
            <a:extLst>
              <a:ext uri="{FF2B5EF4-FFF2-40B4-BE49-F238E27FC236}">
                <a16:creationId xmlns:a16="http://schemas.microsoft.com/office/drawing/2014/main" id="{711B609E-9B8E-473E-8438-C8B07050D033}"/>
              </a:ext>
            </a:extLst>
          </p:cNvPr>
          <p:cNvSpPr txBox="1">
            <a:spLocks/>
          </p:cNvSpPr>
          <p:nvPr/>
        </p:nvSpPr>
        <p:spPr bwMode="gray">
          <a:xfrm>
            <a:off x="9297760" y="4168776"/>
            <a:ext cx="1803731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 err="1">
                <a:solidFill>
                  <a:srgbClr val="0086B6"/>
                </a:solidFill>
                <a:latin typeface="Calibri" panose="020F0502020204030204" pitchFamily="34" charset="0"/>
                <a:ea typeface="나눔고딕 ExtraBold" pitchFamily="50" charset="-127"/>
              </a:rPr>
              <a:t>midas</a:t>
            </a:r>
            <a:r>
              <a:rPr lang="pl-PL" altLang="ko-KR" sz="2000" b="1" dirty="0">
                <a:solidFill>
                  <a:srgbClr val="0086B6"/>
                </a:solidFill>
                <a:latin typeface="Calibri" panose="020F0502020204030204" pitchFamily="34" charset="0"/>
                <a:ea typeface="나눔고딕 ExtraBold" pitchFamily="50" charset="-127"/>
              </a:rPr>
              <a:t> </a:t>
            </a:r>
            <a:r>
              <a:rPr lang="pl-PL" altLang="ko-KR" sz="2000" b="1" dirty="0" err="1">
                <a:solidFill>
                  <a:srgbClr val="0086B6"/>
                </a:solidFill>
                <a:latin typeface="Calibri" panose="020F0502020204030204" pitchFamily="34" charset="0"/>
                <a:ea typeface="나눔고딕 ExtraBold" pitchFamily="50" charset="-127"/>
              </a:rPr>
              <a:t>nGen</a:t>
            </a:r>
            <a:endParaRPr lang="ko-KR" altLang="en-US" sz="2000" b="1" kern="0" dirty="0">
              <a:solidFill>
                <a:srgbClr val="0086B6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4013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2"/>
          <p:cNvSpPr txBox="1">
            <a:spLocks/>
          </p:cNvSpPr>
          <p:nvPr/>
        </p:nvSpPr>
        <p:spPr bwMode="gray">
          <a:xfrm>
            <a:off x="2596958" y="447412"/>
            <a:ext cx="8522085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MIDAS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Polish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Project Application </a:t>
            </a:r>
            <a:r>
              <a:rPr lang="pl-PL" altLang="ko-KR" sz="2801" b="1" dirty="0" err="1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Catalogue</a:t>
            </a:r>
            <a:r>
              <a:rPr lang="pl-PL" altLang="ko-KR" sz="2801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 </a:t>
            </a:r>
            <a:endParaRPr lang="ko-KR" altLang="en-US" sz="28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ko-KR" altLang="en-US" sz="2601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10" name="Picture 2" descr="D:\GTS NX\Katalog midas\dom\Olivia V\olivia star.jpg">
            <a:extLst>
              <a:ext uri="{FF2B5EF4-FFF2-40B4-BE49-F238E27FC236}">
                <a16:creationId xmlns:a16="http://schemas.microsoft.com/office/drawing/2014/main" id="{295D8B85-8727-44F1-B5C7-B791C7787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289" y="1197030"/>
            <a:ext cx="5984239" cy="336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id="{F6455526-E184-4320-A114-1EE63EE8E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534" y="1440529"/>
            <a:ext cx="1947781" cy="329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제목 2">
            <a:extLst>
              <a:ext uri="{FF2B5EF4-FFF2-40B4-BE49-F238E27FC236}">
                <a16:creationId xmlns:a16="http://schemas.microsoft.com/office/drawing/2014/main" id="{311C5E67-2E21-44A5-B5DC-18FF9B8D3358}"/>
              </a:ext>
            </a:extLst>
          </p:cNvPr>
          <p:cNvSpPr txBox="1">
            <a:spLocks/>
          </p:cNvSpPr>
          <p:nvPr/>
        </p:nvSpPr>
        <p:spPr bwMode="gray">
          <a:xfrm>
            <a:off x="9163585" y="1769723"/>
            <a:ext cx="1803731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>
                <a:solidFill>
                  <a:srgbClr val="000000"/>
                </a:solidFill>
                <a:latin typeface="Calibri" panose="020F0502020204030204" pitchFamily="34" charset="0"/>
                <a:ea typeface="나눔고딕 ExtraBold" pitchFamily="50" charset="-127"/>
              </a:rPr>
              <a:t>Gdańsk, Poland </a:t>
            </a:r>
            <a:endParaRPr lang="ko-KR" altLang="en-US" sz="2000" b="1" kern="0" dirty="0">
              <a:solidFill>
                <a:srgbClr val="000000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  <p:pic>
        <p:nvPicPr>
          <p:cNvPr id="13" name="Picture 2" descr="D:\GTS NX\Katalog midas\dom\Olivia V\model2.png">
            <a:extLst>
              <a:ext uri="{FF2B5EF4-FFF2-40B4-BE49-F238E27FC236}">
                <a16:creationId xmlns:a16="http://schemas.microsoft.com/office/drawing/2014/main" id="{C215258A-D087-4653-A3FD-12D0505A5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363" y="4912660"/>
            <a:ext cx="2858025" cy="116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D:\GTS NX\Katalog midas\dom\Olivia V\model1.png">
            <a:extLst>
              <a:ext uri="{FF2B5EF4-FFF2-40B4-BE49-F238E27FC236}">
                <a16:creationId xmlns:a16="http://schemas.microsoft.com/office/drawing/2014/main" id="{FA3C2258-5346-402E-A0E3-44915714F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905" y="4902680"/>
            <a:ext cx="2424543" cy="134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D:\GTS NX\Katalog midas\dom\Olivia V\wyniki1.png">
            <a:extLst>
              <a:ext uri="{FF2B5EF4-FFF2-40B4-BE49-F238E27FC236}">
                <a16:creationId xmlns:a16="http://schemas.microsoft.com/office/drawing/2014/main" id="{60CF289C-2E1B-46F4-B323-C2E68A062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62" y="4382055"/>
            <a:ext cx="2396345" cy="186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GTS NX\Katalog midas\dom\Olivia V\wyniki 2.png">
            <a:extLst>
              <a:ext uri="{FF2B5EF4-FFF2-40B4-BE49-F238E27FC236}">
                <a16:creationId xmlns:a16="http://schemas.microsoft.com/office/drawing/2014/main" id="{F3C85499-9DB0-477E-9DFD-BB3DA207B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627" y="2582597"/>
            <a:ext cx="2396345" cy="166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제목 2">
            <a:extLst>
              <a:ext uri="{FF2B5EF4-FFF2-40B4-BE49-F238E27FC236}">
                <a16:creationId xmlns:a16="http://schemas.microsoft.com/office/drawing/2014/main" id="{AB8F18FF-F616-4DFD-9EEF-5490933E57C2}"/>
              </a:ext>
            </a:extLst>
          </p:cNvPr>
          <p:cNvSpPr txBox="1">
            <a:spLocks/>
          </p:cNvSpPr>
          <p:nvPr/>
        </p:nvSpPr>
        <p:spPr bwMode="gray">
          <a:xfrm>
            <a:off x="9236042" y="2090808"/>
            <a:ext cx="1803731" cy="6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31" rIns="0" bIns="45731" numCol="1" anchor="t" anchorCtr="0" compatLnSpc="1">
            <a:prstTxWarp prst="textNoShape">
              <a:avLst/>
            </a:prstTxWarp>
          </a:bodyPr>
          <a:lstStyle/>
          <a:p>
            <a:pPr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altLang="ko-KR" sz="2000" b="1" dirty="0" err="1">
                <a:solidFill>
                  <a:srgbClr val="0086B6"/>
                </a:solidFill>
                <a:latin typeface="Calibri" panose="020F0502020204030204" pitchFamily="34" charset="0"/>
                <a:ea typeface="나눔고딕 ExtraBold" pitchFamily="50" charset="-127"/>
              </a:rPr>
              <a:t>midas</a:t>
            </a:r>
            <a:r>
              <a:rPr lang="pl-PL" altLang="ko-KR" sz="2000" b="1" dirty="0">
                <a:solidFill>
                  <a:srgbClr val="0086B6"/>
                </a:solidFill>
                <a:latin typeface="Calibri" panose="020F0502020204030204" pitchFamily="34" charset="0"/>
                <a:ea typeface="나눔고딕 ExtraBold" pitchFamily="50" charset="-127"/>
              </a:rPr>
              <a:t> GTS NX</a:t>
            </a:r>
            <a:endParaRPr lang="ko-KR" altLang="en-US" sz="2000" b="1" kern="0" dirty="0">
              <a:solidFill>
                <a:srgbClr val="0086B6"/>
              </a:solidFill>
              <a:latin typeface="Calibri" panose="020F0502020204030204" pitchFamily="34" charset="0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6333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42" y="28242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6684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Jak to się zaczęło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74" y="2512431"/>
            <a:ext cx="4824536" cy="361840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4978" y="2512431"/>
            <a:ext cx="4824536" cy="3618402"/>
          </a:xfrm>
          <a:prstGeom prst="rect">
            <a:avLst/>
          </a:prstGeom>
        </p:spPr>
      </p:pic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1746226" y="1943082"/>
            <a:ext cx="2357073" cy="482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400" b="1" dirty="0">
                <a:latin typeface="나눔바른고딕" pitchFamily="50" charset="-127"/>
                <a:ea typeface="나눔바른고딕" pitchFamily="50" charset="-127"/>
              </a:rPr>
              <a:t>2010 – Francja</a:t>
            </a:r>
            <a:endParaRPr kumimoji="0" lang="ko-KR" altLang="en-US" sz="24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9019034" y="1943082"/>
            <a:ext cx="3883635" cy="482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400" b="1" dirty="0">
                <a:latin typeface="나눔바른고딕" pitchFamily="50" charset="-127"/>
                <a:ea typeface="나눔바른고딕" pitchFamily="50" charset="-127"/>
              </a:rPr>
              <a:t>2013 – Korea Południowa</a:t>
            </a:r>
            <a:endParaRPr kumimoji="0" lang="ko-KR" altLang="en-US" sz="24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9" name="Strzałka w prawo 8"/>
          <p:cNvSpPr/>
          <p:nvPr/>
        </p:nvSpPr>
        <p:spPr>
          <a:xfrm>
            <a:off x="5886838" y="4064174"/>
            <a:ext cx="1872208" cy="504056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Tekstowe 11"/>
          <p:cNvSpPr txBox="1"/>
          <p:nvPr/>
        </p:nvSpPr>
        <p:spPr>
          <a:xfrm>
            <a:off x="6051229" y="2892883"/>
            <a:ext cx="156092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doktorat</a:t>
            </a:r>
          </a:p>
        </p:txBody>
      </p:sp>
      <p:sp>
        <p:nvSpPr>
          <p:cNvPr id="14" name="PoleTekstowe 13"/>
          <p:cNvSpPr txBox="1"/>
          <p:nvPr/>
        </p:nvSpPr>
        <p:spPr>
          <a:xfrm>
            <a:off x="6318734" y="3442920"/>
            <a:ext cx="108012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MBA</a:t>
            </a:r>
          </a:p>
        </p:txBody>
      </p:sp>
      <p:sp>
        <p:nvSpPr>
          <p:cNvPr id="15" name="PoleTekstowe 14"/>
          <p:cNvSpPr txBox="1"/>
          <p:nvPr/>
        </p:nvSpPr>
        <p:spPr>
          <a:xfrm>
            <a:off x="6046233" y="4755540"/>
            <a:ext cx="15958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BUSINESS</a:t>
            </a:r>
            <a:endParaRPr lang="pl-PL" b="1" dirty="0"/>
          </a:p>
        </p:txBody>
      </p:sp>
      <p:sp>
        <p:nvSpPr>
          <p:cNvPr id="17" name="PoleTekstowe 16"/>
          <p:cNvSpPr txBox="1"/>
          <p:nvPr/>
        </p:nvSpPr>
        <p:spPr>
          <a:xfrm>
            <a:off x="5974528" y="5144572"/>
            <a:ext cx="169682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PRAKTYKA</a:t>
            </a:r>
          </a:p>
        </p:txBody>
      </p:sp>
      <p:sp>
        <p:nvSpPr>
          <p:cNvPr id="18" name="PoleTekstowe 17"/>
          <p:cNvSpPr txBox="1"/>
          <p:nvPr/>
        </p:nvSpPr>
        <p:spPr>
          <a:xfrm>
            <a:off x="6198124" y="5533604"/>
            <a:ext cx="156092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</a:t>
            </a:r>
            <a:r>
              <a:rPr lang="pl-PL" b="1" dirty="0"/>
              <a:t>EORIA</a:t>
            </a:r>
          </a:p>
        </p:txBody>
      </p:sp>
    </p:spTree>
    <p:extLst>
      <p:ext uri="{BB962C8B-B14F-4D97-AF65-F5344CB8AC3E}">
        <p14:creationId xmlns:p14="http://schemas.microsoft.com/office/powerpoint/2010/main" val="962359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6684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Jak to się zaczęło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48" y="2009376"/>
            <a:ext cx="6033790" cy="401270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"/>
          <a:stretch/>
        </p:blipFill>
        <p:spPr>
          <a:xfrm>
            <a:off x="6426746" y="2009376"/>
            <a:ext cx="7056784" cy="4012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888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0020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Nasza strategia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93690"/>
            <a:ext cx="4231010" cy="282067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554" y="2493691"/>
            <a:ext cx="4212469" cy="2808312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4833" y="2473755"/>
            <a:ext cx="4318146" cy="2873353"/>
          </a:xfrm>
          <a:prstGeom prst="rect">
            <a:avLst/>
          </a:prstGeom>
        </p:spPr>
      </p:pic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450082" y="5446824"/>
            <a:ext cx="12992897" cy="57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Konferencje, warsztaty – współpraca ze światem nauki</a:t>
            </a: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5302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910800"/>
            <a:ext cx="12529392" cy="5616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0020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Nasza strategia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40" y="1848088"/>
            <a:ext cx="2100346" cy="4894074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56" y="1891331"/>
            <a:ext cx="4667032" cy="233055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938" y="1868000"/>
            <a:ext cx="3308683" cy="2353882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56" y="4311194"/>
            <a:ext cx="3614354" cy="2409569"/>
          </a:xfrm>
          <a:prstGeom prst="rect">
            <a:avLst/>
          </a:prstGeom>
        </p:spPr>
      </p:pic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7362850" y="4509914"/>
            <a:ext cx="4680520" cy="1855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Szkolenia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Kursy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Wymiana doświadczeń</a:t>
            </a: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77663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0020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Nasza strategia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87664"/>
            <a:ext cx="3630272" cy="303154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992" y="2087664"/>
            <a:ext cx="4881855" cy="303154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4047" y="2084332"/>
            <a:ext cx="4579483" cy="3034877"/>
          </a:xfrm>
          <a:prstGeom prst="rect">
            <a:avLst/>
          </a:prstGeom>
        </p:spPr>
      </p:pic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1818234" y="5374010"/>
            <a:ext cx="9865096" cy="576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Indywidualne podejście do klienta – relacja długotrwała</a:t>
            </a: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1980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2817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00204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Nasza strategia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1458194" y="5134935"/>
            <a:ext cx="11139719" cy="4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400" b="1" dirty="0">
                <a:latin typeface="나눔바른고딕" pitchFamily="50" charset="-127"/>
                <a:ea typeface="나눔바른고딕" pitchFamily="50" charset="-127"/>
              </a:rPr>
              <a:t>Jesteśmy obecni na najważniejszych w Polsce wydarzeniach branżowych</a:t>
            </a:r>
            <a:endParaRPr kumimoji="0" lang="ko-KR" altLang="en-US" sz="24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52" y="2313167"/>
            <a:ext cx="3212778" cy="2141329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9011" y="2287236"/>
            <a:ext cx="3241964" cy="213969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899" y="2299887"/>
            <a:ext cx="3232703" cy="2154609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854" y="2287237"/>
            <a:ext cx="3190559" cy="213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906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81033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Zawsze pomagamy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46" y="2614870"/>
            <a:ext cx="5256584" cy="350439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185" y="2593927"/>
            <a:ext cx="5258233" cy="3505488"/>
          </a:xfrm>
          <a:prstGeom prst="rect">
            <a:avLst/>
          </a:prstGeom>
        </p:spPr>
      </p:pic>
      <p:sp>
        <p:nvSpPr>
          <p:cNvPr id="10" name="PoleTekstowe 9"/>
          <p:cNvSpPr txBox="1"/>
          <p:nvPr/>
        </p:nvSpPr>
        <p:spPr>
          <a:xfrm>
            <a:off x="378074" y="2090029"/>
            <a:ext cx="1288943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Szwajcaria, Rumunia, Japonia, Korea, Malezja, Singapur, Indie, Czechy, Wielka Brytania ….</a:t>
            </a:r>
          </a:p>
        </p:txBody>
      </p:sp>
    </p:spTree>
    <p:extLst>
      <p:ext uri="{BB962C8B-B14F-4D97-AF65-F5344CB8AC3E}">
        <p14:creationId xmlns:p14="http://schemas.microsoft.com/office/powerpoint/2010/main" val="4144556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21482"/>
            <a:ext cx="552394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Co udało nam się osiągnąć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0" name="PoleTekstowe 9"/>
          <p:cNvSpPr txBox="1"/>
          <p:nvPr/>
        </p:nvSpPr>
        <p:spPr>
          <a:xfrm>
            <a:off x="2826346" y="2336331"/>
            <a:ext cx="2592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/>
              <a:t>Budimex</a:t>
            </a:r>
          </a:p>
          <a:p>
            <a:r>
              <a:rPr lang="pl-PL" sz="1400" dirty="0" err="1"/>
              <a:t>Intrako</a:t>
            </a:r>
            <a:endParaRPr lang="pl-PL" sz="1400" dirty="0"/>
          </a:p>
          <a:p>
            <a:r>
              <a:rPr lang="pl-PL" sz="1400" dirty="0"/>
              <a:t>Politechnika Białystok</a:t>
            </a:r>
          </a:p>
          <a:p>
            <a:r>
              <a:rPr lang="pl-PL" sz="1400" dirty="0" err="1"/>
              <a:t>Arup</a:t>
            </a:r>
            <a:endParaRPr lang="pl-PL" sz="1400" dirty="0"/>
          </a:p>
          <a:p>
            <a:r>
              <a:rPr lang="pl-PL" sz="1400" dirty="0"/>
              <a:t>Zbigniew </a:t>
            </a:r>
            <a:r>
              <a:rPr lang="pl-PL" sz="1400" dirty="0" err="1"/>
              <a:t>Ratajewicz</a:t>
            </a:r>
            <a:endParaRPr lang="pl-PL" sz="1400" dirty="0"/>
          </a:p>
          <a:p>
            <a:r>
              <a:rPr lang="pl-PL" sz="1400" dirty="0" err="1"/>
              <a:t>Puente</a:t>
            </a:r>
            <a:endParaRPr lang="pl-PL" sz="1400" dirty="0"/>
          </a:p>
          <a:p>
            <a:r>
              <a:rPr lang="pl-PL" sz="1400" dirty="0"/>
              <a:t>GT Projekt</a:t>
            </a:r>
          </a:p>
          <a:p>
            <a:r>
              <a:rPr lang="pl-PL" sz="1400" dirty="0"/>
              <a:t>SGGW</a:t>
            </a:r>
          </a:p>
          <a:p>
            <a:r>
              <a:rPr lang="pl-PL" sz="1400" dirty="0" err="1"/>
              <a:t>Uniplan</a:t>
            </a:r>
            <a:endParaRPr lang="pl-PL" sz="1400" dirty="0"/>
          </a:p>
          <a:p>
            <a:r>
              <a:rPr lang="pl-PL" sz="1400" dirty="0"/>
              <a:t>Maciej </a:t>
            </a:r>
            <a:r>
              <a:rPr lang="pl-PL" sz="1400" dirty="0" err="1"/>
              <a:t>Rabijasz</a:t>
            </a:r>
            <a:endParaRPr lang="pl-PL" sz="1400" dirty="0"/>
          </a:p>
          <a:p>
            <a:r>
              <a:rPr lang="pl-PL" sz="1400" dirty="0" err="1"/>
              <a:t>Krakmost</a:t>
            </a:r>
            <a:endParaRPr lang="pl-PL" sz="1400" dirty="0"/>
          </a:p>
          <a:p>
            <a:r>
              <a:rPr lang="pl-PL" sz="1400" dirty="0" err="1"/>
              <a:t>Hellmost</a:t>
            </a:r>
            <a:endParaRPr lang="pl-PL" sz="1400" dirty="0"/>
          </a:p>
          <a:p>
            <a:r>
              <a:rPr lang="pl-PL" sz="1400" dirty="0"/>
              <a:t>BPBK</a:t>
            </a:r>
          </a:p>
          <a:p>
            <a:r>
              <a:rPr lang="pl-PL" sz="1400" dirty="0" err="1"/>
              <a:t>Mostopol</a:t>
            </a:r>
            <a:endParaRPr lang="pl-PL" sz="1400" dirty="0"/>
          </a:p>
          <a:p>
            <a:r>
              <a:rPr lang="pl-PL" sz="1400" dirty="0"/>
              <a:t>Politechnika Warszawska</a:t>
            </a:r>
          </a:p>
          <a:p>
            <a:r>
              <a:rPr lang="pl-PL" sz="1400" dirty="0"/>
              <a:t>Politechnika Krakowska</a:t>
            </a:r>
          </a:p>
          <a:p>
            <a:r>
              <a:rPr lang="pl-PL" sz="1400" dirty="0"/>
              <a:t>PT Projekt</a:t>
            </a:r>
          </a:p>
          <a:p>
            <a:r>
              <a:rPr lang="pl-PL" sz="1400" dirty="0"/>
              <a:t>Andrzej Zbikowski</a:t>
            </a:r>
            <a:endParaRPr lang="pl-PL" sz="1600" dirty="0"/>
          </a:p>
        </p:txBody>
      </p:sp>
      <p:sp>
        <p:nvSpPr>
          <p:cNvPr id="12" name="PoleTekstowe 11"/>
          <p:cNvSpPr txBox="1"/>
          <p:nvPr/>
        </p:nvSpPr>
        <p:spPr>
          <a:xfrm>
            <a:off x="5635451" y="2336331"/>
            <a:ext cx="2448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err="1"/>
              <a:t>Transprojekt</a:t>
            </a:r>
            <a:r>
              <a:rPr lang="pl-PL" sz="1400" dirty="0"/>
              <a:t> Warszawa</a:t>
            </a:r>
          </a:p>
          <a:p>
            <a:r>
              <a:rPr lang="pl-PL" sz="1400" dirty="0" err="1"/>
              <a:t>Ivia</a:t>
            </a:r>
            <a:endParaRPr lang="pl-PL" sz="1400" dirty="0"/>
          </a:p>
          <a:p>
            <a:r>
              <a:rPr lang="pl-PL" sz="1400" dirty="0"/>
              <a:t>BBF Mosty</a:t>
            </a:r>
          </a:p>
          <a:p>
            <a:r>
              <a:rPr lang="pl-PL" sz="1400" dirty="0" err="1"/>
              <a:t>Euromost</a:t>
            </a:r>
            <a:endParaRPr lang="pl-PL" sz="1400" dirty="0"/>
          </a:p>
          <a:p>
            <a:r>
              <a:rPr lang="pl-PL" sz="1400" dirty="0"/>
              <a:t>Most Projekt</a:t>
            </a:r>
          </a:p>
          <a:p>
            <a:r>
              <a:rPr lang="pl-PL" sz="1400" dirty="0" err="1"/>
              <a:t>Zetmal</a:t>
            </a:r>
            <a:endParaRPr lang="pl-PL" sz="1400" dirty="0"/>
          </a:p>
          <a:p>
            <a:r>
              <a:rPr lang="pl-PL" sz="1400" dirty="0"/>
              <a:t>Pomost Warszawa</a:t>
            </a:r>
          </a:p>
          <a:p>
            <a:r>
              <a:rPr lang="pl-PL" sz="1400" dirty="0"/>
              <a:t>PS Projekt</a:t>
            </a:r>
          </a:p>
          <a:p>
            <a:r>
              <a:rPr lang="pl-PL" sz="1400" dirty="0"/>
              <a:t>KGHM</a:t>
            </a:r>
          </a:p>
          <a:p>
            <a:r>
              <a:rPr lang="pl-PL" sz="1400" dirty="0" err="1"/>
              <a:t>Cadmost</a:t>
            </a:r>
            <a:endParaRPr lang="pl-PL" sz="1400" dirty="0"/>
          </a:p>
          <a:p>
            <a:r>
              <a:rPr lang="pl-PL" sz="1400" dirty="0"/>
              <a:t>PPM Szczecin</a:t>
            </a:r>
          </a:p>
          <a:p>
            <a:r>
              <a:rPr lang="pl-PL" sz="1400" dirty="0" err="1"/>
              <a:t>Pontes</a:t>
            </a:r>
            <a:endParaRPr lang="pl-PL" sz="1400" dirty="0"/>
          </a:p>
          <a:p>
            <a:r>
              <a:rPr lang="pl-PL" sz="1400" dirty="0" err="1"/>
              <a:t>Polbud</a:t>
            </a:r>
            <a:r>
              <a:rPr lang="pl-PL" sz="1400" dirty="0"/>
              <a:t> Pomorze</a:t>
            </a:r>
          </a:p>
          <a:p>
            <a:r>
              <a:rPr lang="pl-PL" sz="1400" dirty="0" err="1"/>
              <a:t>Sweco</a:t>
            </a:r>
            <a:r>
              <a:rPr lang="pl-PL" sz="1400" dirty="0"/>
              <a:t> Poland</a:t>
            </a:r>
          </a:p>
          <a:p>
            <a:r>
              <a:rPr lang="pl-PL" sz="1400" dirty="0" err="1"/>
              <a:t>Fasys</a:t>
            </a:r>
            <a:r>
              <a:rPr lang="pl-PL" sz="1400" dirty="0"/>
              <a:t> Mosty</a:t>
            </a:r>
          </a:p>
          <a:p>
            <a:r>
              <a:rPr lang="pl-PL" sz="1400" dirty="0"/>
              <a:t>Mota </a:t>
            </a:r>
            <a:r>
              <a:rPr lang="pl-PL" sz="1400" dirty="0" err="1"/>
              <a:t>Engil</a:t>
            </a:r>
            <a:endParaRPr lang="pl-PL" sz="1400" dirty="0"/>
          </a:p>
          <a:p>
            <a:r>
              <a:rPr lang="pl-PL" sz="1400" dirty="0"/>
              <a:t>JPL Projekt</a:t>
            </a:r>
          </a:p>
          <a:p>
            <a:r>
              <a:rPr lang="pl-PL" sz="1400" dirty="0"/>
              <a:t>Mosty Warszawa</a:t>
            </a:r>
            <a:endParaRPr lang="pl-PL" sz="1600" dirty="0"/>
          </a:p>
        </p:txBody>
      </p:sp>
      <p:sp>
        <p:nvSpPr>
          <p:cNvPr id="13" name="PoleTekstowe 12"/>
          <p:cNvSpPr txBox="1"/>
          <p:nvPr/>
        </p:nvSpPr>
        <p:spPr>
          <a:xfrm>
            <a:off x="8449337" y="2337366"/>
            <a:ext cx="24482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err="1"/>
              <a:t>Tomex</a:t>
            </a:r>
            <a:endParaRPr lang="pl-PL" sz="1400" dirty="0"/>
          </a:p>
          <a:p>
            <a:r>
              <a:rPr lang="pl-PL" sz="1400" dirty="0" err="1"/>
              <a:t>Dedalus</a:t>
            </a:r>
            <a:endParaRPr lang="pl-PL" sz="1400" dirty="0"/>
          </a:p>
          <a:p>
            <a:r>
              <a:rPr lang="pl-PL" sz="1400" dirty="0" err="1"/>
              <a:t>Domiko</a:t>
            </a:r>
            <a:endParaRPr lang="pl-PL" sz="1400" dirty="0"/>
          </a:p>
          <a:p>
            <a:r>
              <a:rPr lang="pl-PL" sz="1400" dirty="0" err="1"/>
              <a:t>Aecom</a:t>
            </a:r>
            <a:r>
              <a:rPr lang="pl-PL" sz="1400" dirty="0"/>
              <a:t> Poland</a:t>
            </a:r>
          </a:p>
          <a:p>
            <a:r>
              <a:rPr lang="pl-PL" sz="1400" dirty="0"/>
              <a:t>IDH Poland</a:t>
            </a:r>
          </a:p>
          <a:p>
            <a:r>
              <a:rPr lang="pl-PL" sz="1400" dirty="0" err="1"/>
              <a:t>Optem</a:t>
            </a:r>
            <a:endParaRPr lang="pl-PL" sz="1400" dirty="0"/>
          </a:p>
          <a:p>
            <a:r>
              <a:rPr lang="pl-PL" sz="1400" dirty="0"/>
              <a:t>Mosty Łódź</a:t>
            </a:r>
          </a:p>
          <a:p>
            <a:r>
              <a:rPr lang="pl-PL" sz="1400" dirty="0" err="1"/>
              <a:t>Tergon</a:t>
            </a:r>
            <a:endParaRPr lang="pl-PL" sz="1400" dirty="0"/>
          </a:p>
          <a:p>
            <a:r>
              <a:rPr lang="pl-PL" sz="1400" dirty="0"/>
              <a:t>Wibroakustyka</a:t>
            </a:r>
          </a:p>
          <a:p>
            <a:r>
              <a:rPr lang="pl-PL" sz="1400" dirty="0" err="1"/>
              <a:t>Amis</a:t>
            </a:r>
            <a:endParaRPr lang="pl-PL" sz="1400" dirty="0"/>
          </a:p>
          <a:p>
            <a:r>
              <a:rPr lang="pl-PL" sz="1400" dirty="0"/>
              <a:t>Pekabex</a:t>
            </a:r>
          </a:p>
          <a:p>
            <a:r>
              <a:rPr lang="pl-PL" sz="1400" dirty="0" err="1"/>
              <a:t>Geoteko</a:t>
            </a:r>
            <a:endParaRPr lang="pl-PL" sz="1400" dirty="0"/>
          </a:p>
          <a:p>
            <a:r>
              <a:rPr lang="pl-PL" sz="1400" dirty="0"/>
              <a:t>Estakada</a:t>
            </a:r>
          </a:p>
          <a:p>
            <a:r>
              <a:rPr lang="pl-PL" sz="1400" dirty="0"/>
              <a:t>M-Mosty</a:t>
            </a:r>
          </a:p>
          <a:p>
            <a:r>
              <a:rPr lang="pl-PL" sz="1400" dirty="0"/>
              <a:t>Piotr Maziarz</a:t>
            </a:r>
          </a:p>
          <a:p>
            <a:r>
              <a:rPr lang="pl-PL" sz="1400" dirty="0"/>
              <a:t>X-most</a:t>
            </a:r>
          </a:p>
          <a:p>
            <a:r>
              <a:rPr lang="pl-PL" sz="1400" dirty="0"/>
              <a:t>MP Mosty</a:t>
            </a:r>
          </a:p>
          <a:p>
            <a:r>
              <a:rPr lang="pl-PL" sz="1400" dirty="0" err="1"/>
              <a:t>Asecon</a:t>
            </a:r>
            <a:endParaRPr lang="pl-PL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298" y="1264959"/>
            <a:ext cx="1955176" cy="543416"/>
          </a:xfrm>
          <a:prstGeom prst="rect">
            <a:avLst/>
          </a:prstGeom>
        </p:spPr>
      </p:pic>
      <p:sp>
        <p:nvSpPr>
          <p:cNvPr id="3" name="AutoShape 2" descr="Image result for Politechnika Białystok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49" y="1227221"/>
            <a:ext cx="1844682" cy="5370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98" t="32594" b="16445"/>
          <a:stretch/>
        </p:blipFill>
        <p:spPr>
          <a:xfrm>
            <a:off x="6296118" y="1160091"/>
            <a:ext cx="1941184" cy="7299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723" y="1227221"/>
            <a:ext cx="2396787" cy="8088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59"/>
          <a:stretch/>
        </p:blipFill>
        <p:spPr>
          <a:xfrm>
            <a:off x="10617203" y="1282727"/>
            <a:ext cx="1430017" cy="70054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7" y="3380220"/>
            <a:ext cx="1882540" cy="18825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377" y="3250868"/>
            <a:ext cx="1966017" cy="201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74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552394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Co udało nam się osiągnąć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14" y="2313167"/>
            <a:ext cx="5820706" cy="3880471"/>
          </a:xfrm>
          <a:prstGeom prst="rect">
            <a:avLst/>
          </a:prstGeom>
        </p:spPr>
      </p:pic>
      <p:sp>
        <p:nvSpPr>
          <p:cNvPr id="9" name="PoleTekstowe 8"/>
          <p:cNvSpPr txBox="1"/>
          <p:nvPr/>
        </p:nvSpPr>
        <p:spPr>
          <a:xfrm>
            <a:off x="3267125" y="1914357"/>
            <a:ext cx="91864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2013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98" y="2305206"/>
            <a:ext cx="4968552" cy="3888432"/>
          </a:xfrm>
          <a:prstGeom prst="rect">
            <a:avLst/>
          </a:prstGeom>
        </p:spPr>
      </p:pic>
      <p:sp>
        <p:nvSpPr>
          <p:cNvPr id="12" name="PoleTekstowe 11"/>
          <p:cNvSpPr txBox="1"/>
          <p:nvPr/>
        </p:nvSpPr>
        <p:spPr>
          <a:xfrm>
            <a:off x="9739114" y="1915971"/>
            <a:ext cx="91864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/>
              <a:t>2018</a:t>
            </a:r>
          </a:p>
        </p:txBody>
      </p:sp>
    </p:spTree>
    <p:extLst>
      <p:ext uri="{BB962C8B-B14F-4D97-AF65-F5344CB8AC3E}">
        <p14:creationId xmlns:p14="http://schemas.microsoft.com/office/powerpoint/2010/main" val="1783065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8678210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Ile obecnie znaczymy w Polsce i na świecie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2701521" y="1990001"/>
            <a:ext cx="8316131" cy="563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2013                        VS                        2018</a:t>
            </a: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7026" y="2642866"/>
            <a:ext cx="3157426" cy="3675568"/>
          </a:xfrm>
          <a:prstGeom prst="rect">
            <a:avLst/>
          </a:prstGeom>
        </p:spPr>
      </p:pic>
      <p:sp>
        <p:nvSpPr>
          <p:cNvPr id="10" name="PoleTekstowe 9"/>
          <p:cNvSpPr txBox="1"/>
          <p:nvPr/>
        </p:nvSpPr>
        <p:spPr>
          <a:xfrm>
            <a:off x="2548327" y="3003694"/>
            <a:ext cx="66726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38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393770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050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84784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Co jest przyczyną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3474418" y="2205658"/>
            <a:ext cx="7560046" cy="4441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Wartości wyniesione z domu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Pasja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Ambicja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Lojalność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Zwracanie uwagi na realne potrzeby ludzi</a:t>
            </a:r>
          </a:p>
          <a:p>
            <a:pPr eaLnBrk="1" hangingPunct="1">
              <a:lnSpc>
                <a:spcPct val="150000"/>
              </a:lnSpc>
            </a:pPr>
            <a:r>
              <a:rPr kumimoji="0" lang="pl-PL" altLang="ko-KR" sz="2800" b="1" dirty="0">
                <a:latin typeface="나눔바른고딕" pitchFamily="50" charset="-127"/>
                <a:ea typeface="나눔바른고딕" pitchFamily="50" charset="-127"/>
              </a:rPr>
              <a:t>Spojrzenie długofalowe</a:t>
            </a:r>
          </a:p>
          <a:p>
            <a:pPr marL="514350" indent="-514350" eaLnBrk="1" hangingPunct="1">
              <a:lnSpc>
                <a:spcPct val="150000"/>
              </a:lnSpc>
              <a:buAutoNum type="arabicPeriod"/>
            </a:pP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15734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42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384784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 Co jest przyczyną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3546426" y="3003694"/>
            <a:ext cx="7560046" cy="240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0" lang="pl-PL" altLang="ko-KR" sz="8000" b="1" dirty="0">
                <a:latin typeface="나눔바른고딕" pitchFamily="50" charset="-127"/>
                <a:ea typeface="나눔바른고딕" pitchFamily="50" charset="-127"/>
              </a:rPr>
              <a:t>INICJATYWA</a:t>
            </a:r>
          </a:p>
          <a:p>
            <a:pPr marL="514350" indent="-514350" eaLnBrk="1" hangingPunct="1">
              <a:lnSpc>
                <a:spcPct val="150000"/>
              </a:lnSpc>
              <a:buAutoNum type="arabicPeriod"/>
            </a:pPr>
            <a:endParaRPr kumimoji="0" lang="ko-KR" altLang="en-US" sz="28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41898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6331862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Czy mamy z czego być dumni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Obraz 7">
            <a:extLst>
              <a:ext uri="{FF2B5EF4-FFF2-40B4-BE49-F238E27FC236}">
                <a16:creationId xmlns:a16="http://schemas.microsoft.com/office/drawing/2014/main" id="{A19792C1-241C-45E6-A882-7F444F3127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282" y="1989634"/>
            <a:ext cx="9091042" cy="4419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811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78" y="1588"/>
            <a:ext cx="137038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8074" y="693857"/>
            <a:ext cx="1909177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/>
            <a:r>
              <a:rPr kumimoji="0" lang="pl-PL" altLang="ko-KR" sz="3500" b="1" spc="-150" dirty="0">
                <a:latin typeface="나눔바른고딕" pitchFamily="50" charset="-127"/>
                <a:ea typeface="나눔바른고딕" pitchFamily="50" charset="-127"/>
              </a:rPr>
              <a:t>Co dalej ?</a:t>
            </a:r>
            <a:endParaRPr kumimoji="0" lang="ko-KR" altLang="en-US" sz="35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251520" y="1772816"/>
            <a:ext cx="13232010" cy="0"/>
            <a:chOff x="251520" y="1772816"/>
            <a:chExt cx="13232010" cy="0"/>
          </a:xfrm>
        </p:grpSpPr>
        <p:cxnSp>
          <p:nvCxnSpPr>
            <p:cNvPr id="6" name="직선 연결선 5"/>
            <p:cNvCxnSpPr/>
            <p:nvPr/>
          </p:nvCxnSpPr>
          <p:spPr>
            <a:xfrm>
              <a:off x="251520" y="1772816"/>
              <a:ext cx="302433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/>
          </p:nvCxnSpPr>
          <p:spPr>
            <a:xfrm>
              <a:off x="3347864" y="1772816"/>
              <a:ext cx="10135666" cy="0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7D180A42-07B9-412E-99AB-2220AF7A1B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8" y="5302002"/>
            <a:ext cx="13717588" cy="1027811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94AFADA5-77F4-4FF0-89FB-E82AE99224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6975" y="1889702"/>
            <a:ext cx="8658994" cy="341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05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7" y="1588"/>
            <a:ext cx="1371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6015461" y="3198168"/>
            <a:ext cx="16850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b="1" spc="-150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감사합니다</a:t>
            </a:r>
            <a:r>
              <a:rPr lang="en-US" altLang="ko-KR" sz="2400" b="1" spc="-150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rPr>
              <a:t>.</a:t>
            </a:r>
            <a:endParaRPr lang="ko-KR" altLang="en-US" sz="2400" b="1" spc="-150" dirty="0">
              <a:solidFill>
                <a:schemeClr val="bg1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787442" y="3933850"/>
            <a:ext cx="83818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altLang="ko-KR" sz="3600" b="1" spc="-150" dirty="0">
                <a:latin typeface="나눔바른고딕" pitchFamily="50" charset="-127"/>
                <a:ea typeface="나눔바른고딕" pitchFamily="50" charset="-127"/>
              </a:rPr>
              <a:t>Niedaleko jest z Miechowa do Seulu</a:t>
            </a:r>
          </a:p>
          <a:p>
            <a:pPr algn="ctr"/>
            <a:endParaRPr lang="pl-PL" altLang="ko-KR" sz="3600" b="1" spc="-150" dirty="0">
              <a:latin typeface="나눔바른고딕" pitchFamily="50" charset="-127"/>
              <a:ea typeface="나눔바른고딕" pitchFamily="50" charset="-127"/>
            </a:endParaRPr>
          </a:p>
          <a:p>
            <a:pPr algn="ctr"/>
            <a:r>
              <a:rPr lang="ko-KR" altLang="en-US" sz="3600" b="1" spc="-150" dirty="0">
                <a:latin typeface="나눔바른고딕" pitchFamily="50" charset="-127"/>
                <a:ea typeface="나눔바른고딕" pitchFamily="50" charset="-127"/>
              </a:rPr>
              <a:t>감사합니다</a:t>
            </a:r>
            <a:r>
              <a:rPr lang="en-US" altLang="ko-KR" sz="3600" b="1" spc="-150" dirty="0">
                <a:latin typeface="나눔바른고딕" pitchFamily="50" charset="-127"/>
                <a:ea typeface="나눔바른고딕" pitchFamily="50" charset="-127"/>
              </a:rPr>
              <a:t>.</a:t>
            </a:r>
            <a:endParaRPr lang="ko-KR" altLang="en-US" sz="3600" b="1" spc="-150" dirty="0"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138" y="4293890"/>
            <a:ext cx="1586943" cy="126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96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2386</TotalTime>
  <Words>2622</Words>
  <Application>Microsoft Office PowerPoint</Application>
  <PresentationFormat>Niestandardowy</PresentationFormat>
  <Paragraphs>261</Paragraphs>
  <Slides>26</Slides>
  <Notes>22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32" baseType="lpstr">
      <vt:lpstr>맑은 고딕</vt:lpstr>
      <vt:lpstr>Arial</vt:lpstr>
      <vt:lpstr>Calibri</vt:lpstr>
      <vt:lpstr>나눔고딕 ExtraBold</vt:lpstr>
      <vt:lpstr>나눔바른고딕</vt:lpstr>
      <vt:lpstr>Office 테마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정빈</dc:creator>
  <cp:lastModifiedBy>Łukasz Jarno</cp:lastModifiedBy>
  <cp:revision>200</cp:revision>
  <cp:lastPrinted>2016-07-06T17:49:38Z</cp:lastPrinted>
  <dcterms:created xsi:type="dcterms:W3CDTF">2016-07-03T23:41:14Z</dcterms:created>
  <dcterms:modified xsi:type="dcterms:W3CDTF">2018-11-16T10:28:20Z</dcterms:modified>
</cp:coreProperties>
</file>