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2.xml" ContentType="application/vnd.openxmlformats-officedocument.presentationml.comment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comment3.xml" ContentType="application/vnd.openxmlformats-officedocument.presentationml.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93" r:id="rId2"/>
    <p:sldId id="508" r:id="rId3"/>
    <p:sldId id="616" r:id="rId4"/>
    <p:sldId id="445" r:id="rId5"/>
    <p:sldId id="557" r:id="rId6"/>
    <p:sldId id="381" r:id="rId7"/>
    <p:sldId id="506" r:id="rId8"/>
    <p:sldId id="564" r:id="rId9"/>
    <p:sldId id="547" r:id="rId10"/>
    <p:sldId id="567" r:id="rId11"/>
    <p:sldId id="554" r:id="rId12"/>
    <p:sldId id="563" r:id="rId13"/>
    <p:sldId id="565" r:id="rId14"/>
    <p:sldId id="534" r:id="rId15"/>
    <p:sldId id="558" r:id="rId16"/>
    <p:sldId id="549" r:id="rId17"/>
    <p:sldId id="553" r:id="rId18"/>
    <p:sldId id="578" r:id="rId19"/>
    <p:sldId id="580" r:id="rId20"/>
    <p:sldId id="581" r:id="rId21"/>
    <p:sldId id="568" r:id="rId22"/>
    <p:sldId id="369" r:id="rId23"/>
    <p:sldId id="377" r:id="rId24"/>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ojciech Przybylski" initials="WP" lastIdx="3" clrIdx="0">
    <p:extLst>
      <p:ext uri="{19B8F6BF-5375-455C-9EA6-DF929625EA0E}">
        <p15:presenceInfo xmlns:p15="http://schemas.microsoft.com/office/powerpoint/2012/main" userId="S-1-5-21-1457142849-1794878618-198586487-52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1F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pieChart>
        <c:varyColors val="1"/>
        <c:ser>
          <c:idx val="0"/>
          <c:order val="0"/>
          <c:tx>
            <c:strRef>
              <c:f>Arkusz1!$B$1</c:f>
              <c:strCache>
                <c:ptCount val="1"/>
                <c:pt idx="0">
                  <c:v>  </c:v>
                </c:pt>
              </c:strCache>
            </c:strRef>
          </c:tx>
          <c:spPr>
            <a:ln>
              <a:noFill/>
            </a:ln>
          </c:spPr>
          <c:explosion val="4"/>
          <c:dPt>
            <c:idx val="0"/>
            <c:bubble3D val="0"/>
            <c:spPr>
              <a:solidFill>
                <a:srgbClr val="BFA38A"/>
              </a:solidFill>
              <a:ln w="19050">
                <a:noFill/>
              </a:ln>
              <a:effectLst/>
            </c:spPr>
            <c:extLst>
              <c:ext xmlns:c16="http://schemas.microsoft.com/office/drawing/2014/chart" uri="{C3380CC4-5D6E-409C-BE32-E72D297353CC}">
                <c16:uniqueId val="{00000002-9161-4192-BE96-71A17D3BB62B}"/>
              </c:ext>
            </c:extLst>
          </c:dPt>
          <c:dPt>
            <c:idx val="1"/>
            <c:bubble3D val="0"/>
            <c:spPr>
              <a:solidFill>
                <a:srgbClr val="FF0000"/>
              </a:solidFill>
              <a:ln w="19050">
                <a:noFill/>
              </a:ln>
              <a:effectLst/>
            </c:spPr>
            <c:extLst>
              <c:ext xmlns:c16="http://schemas.microsoft.com/office/drawing/2014/chart" uri="{C3380CC4-5D6E-409C-BE32-E72D297353CC}">
                <c16:uniqueId val="{00000001-9161-4192-BE96-71A17D3BB62B}"/>
              </c:ext>
            </c:extLst>
          </c:dPt>
          <c:cat>
            <c:strRef>
              <c:f>Arkusz1!$A$2:$A$3</c:f>
              <c:strCache>
                <c:ptCount val="2"/>
                <c:pt idx="0">
                  <c:v>  </c:v>
                </c:pt>
                <c:pt idx="1">
                  <c:v>  </c:v>
                </c:pt>
              </c:strCache>
            </c:strRef>
          </c:cat>
          <c:val>
            <c:numRef>
              <c:f>Arkusz1!$B$2:$B$3</c:f>
              <c:numCache>
                <c:formatCode>General</c:formatCode>
                <c:ptCount val="2"/>
                <c:pt idx="0">
                  <c:v>50</c:v>
                </c:pt>
                <c:pt idx="1">
                  <c:v>50</c:v>
                </c:pt>
              </c:numCache>
            </c:numRef>
          </c:val>
          <c:extLst>
            <c:ext xmlns:c16="http://schemas.microsoft.com/office/drawing/2014/chart" uri="{C3380CC4-5D6E-409C-BE32-E72D297353CC}">
              <c16:uniqueId val="{00000000-9161-4192-BE96-71A17D3BB62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ofPieChart>
        <c:ofPieType val="bar"/>
        <c:varyColors val="1"/>
        <c:ser>
          <c:idx val="0"/>
          <c:order val="0"/>
          <c:tx>
            <c:strRef>
              <c:f>Arkusz1!$B$1</c:f>
              <c:strCache>
                <c:ptCount val="1"/>
                <c:pt idx="0">
                  <c:v>Sprzedaż</c:v>
                </c:pt>
              </c:strCache>
            </c:strRef>
          </c:tx>
          <c:dPt>
            <c:idx val="0"/>
            <c:bubble3D val="0"/>
            <c:spPr>
              <a:solidFill>
                <a:srgbClr val="FF0000"/>
              </a:solidFill>
              <a:ln w="19050">
                <a:solidFill>
                  <a:schemeClr val="lt1"/>
                </a:solidFill>
              </a:ln>
              <a:effectLst/>
            </c:spPr>
            <c:extLst>
              <c:ext xmlns:c16="http://schemas.microsoft.com/office/drawing/2014/chart" uri="{C3380CC4-5D6E-409C-BE32-E72D297353CC}">
                <c16:uniqueId val="{00000001-5154-44D4-A3AB-C03F8F0F2B2B}"/>
              </c:ext>
            </c:extLst>
          </c:dPt>
          <c:dPt>
            <c:idx val="1"/>
            <c:bubble3D val="0"/>
            <c:spPr>
              <a:solidFill>
                <a:srgbClr val="141F40"/>
              </a:solidFill>
              <a:ln w="19050">
                <a:solidFill>
                  <a:schemeClr val="lt1"/>
                </a:solidFill>
              </a:ln>
              <a:effectLst/>
            </c:spPr>
            <c:extLst>
              <c:ext xmlns:c16="http://schemas.microsoft.com/office/drawing/2014/chart" uri="{C3380CC4-5D6E-409C-BE32-E72D297353CC}">
                <c16:uniqueId val="{00000003-5154-44D4-A3AB-C03F8F0F2B2B}"/>
              </c:ext>
            </c:extLst>
          </c:dPt>
          <c:dPt>
            <c:idx val="2"/>
            <c:bubble3D val="0"/>
            <c:spPr>
              <a:solidFill>
                <a:srgbClr val="F2E6D8"/>
              </a:solidFill>
              <a:ln w="19050">
                <a:solidFill>
                  <a:schemeClr val="lt1"/>
                </a:solidFill>
              </a:ln>
              <a:effectLst/>
            </c:spPr>
            <c:extLst>
              <c:ext xmlns:c16="http://schemas.microsoft.com/office/drawing/2014/chart" uri="{C3380CC4-5D6E-409C-BE32-E72D297353CC}">
                <c16:uniqueId val="{00000005-5154-44D4-A3AB-C03F8F0F2B2B}"/>
              </c:ext>
            </c:extLst>
          </c:dPt>
          <c:dPt>
            <c:idx val="3"/>
            <c:bubble3D val="0"/>
            <c:spPr>
              <a:solidFill>
                <a:srgbClr val="BFA38A"/>
              </a:solidFill>
              <a:ln w="19050">
                <a:solidFill>
                  <a:schemeClr val="lt1"/>
                </a:solidFill>
              </a:ln>
              <a:effectLst/>
            </c:spPr>
            <c:extLst>
              <c:ext xmlns:c16="http://schemas.microsoft.com/office/drawing/2014/chart" uri="{C3380CC4-5D6E-409C-BE32-E72D297353CC}">
                <c16:uniqueId val="{00000007-5154-44D4-A3AB-C03F8F0F2B2B}"/>
              </c:ext>
            </c:extLst>
          </c:dPt>
          <c:dPt>
            <c:idx val="4"/>
            <c:bubble3D val="0"/>
            <c:spPr>
              <a:solidFill>
                <a:srgbClr val="BFA38A"/>
              </a:solidFill>
              <a:ln w="19050">
                <a:solidFill>
                  <a:schemeClr val="lt1"/>
                </a:solidFill>
              </a:ln>
              <a:effectLst/>
            </c:spPr>
            <c:extLst>
              <c:ext xmlns:c16="http://schemas.microsoft.com/office/drawing/2014/chart" uri="{C3380CC4-5D6E-409C-BE32-E72D297353CC}">
                <c16:uniqueId val="{00000009-5154-44D4-A3AB-C03F8F0F2B2B}"/>
              </c:ext>
            </c:extLst>
          </c:dPt>
          <c:dPt>
            <c:idx val="5"/>
            <c:bubble3D val="0"/>
            <c:spPr>
              <a:solidFill>
                <a:srgbClr val="BFA38A"/>
              </a:solidFill>
              <a:ln w="19050">
                <a:solidFill>
                  <a:schemeClr val="lt1"/>
                </a:solidFill>
              </a:ln>
              <a:effectLst/>
            </c:spPr>
            <c:extLst>
              <c:ext xmlns:c16="http://schemas.microsoft.com/office/drawing/2014/chart" uri="{C3380CC4-5D6E-409C-BE32-E72D297353CC}">
                <c16:uniqueId val="{0000000B-5154-44D4-A3AB-C03F8F0F2B2B}"/>
              </c:ext>
            </c:extLst>
          </c:dPt>
          <c:dPt>
            <c:idx val="6"/>
            <c:bubble3D val="0"/>
            <c:spPr>
              <a:solidFill>
                <a:srgbClr val="BFA38A"/>
              </a:solidFill>
              <a:ln w="19050">
                <a:solidFill>
                  <a:schemeClr val="lt1"/>
                </a:solidFill>
              </a:ln>
              <a:effectLst/>
            </c:spPr>
            <c:extLst>
              <c:ext xmlns:c16="http://schemas.microsoft.com/office/drawing/2014/chart" uri="{C3380CC4-5D6E-409C-BE32-E72D297353CC}">
                <c16:uniqueId val="{0000000D-5154-44D4-A3AB-C03F8F0F2B2B}"/>
              </c:ext>
            </c:extLst>
          </c:dPt>
          <c:dPt>
            <c:idx val="7"/>
            <c:bubble3D val="0"/>
            <c:spPr>
              <a:solidFill>
                <a:srgbClr val="BFA38A"/>
              </a:solidFill>
              <a:ln w="19050">
                <a:solidFill>
                  <a:schemeClr val="lt1"/>
                </a:solidFill>
              </a:ln>
              <a:effectLst/>
            </c:spPr>
            <c:extLst>
              <c:ext xmlns:c16="http://schemas.microsoft.com/office/drawing/2014/chart" uri="{C3380CC4-5D6E-409C-BE32-E72D297353CC}">
                <c16:uniqueId val="{0000000F-5154-44D4-A3AB-C03F8F0F2B2B}"/>
              </c:ext>
            </c:extLst>
          </c:dPt>
          <c:dLbls>
            <c:dLbl>
              <c:idx val="0"/>
              <c:tx>
                <c:rich>
                  <a:bodyPr rot="0" spcFirstLastPara="1" vertOverflow="clip" horzOverflow="clip" vert="horz" wrap="square" lIns="36576" tIns="18288" rIns="36576" bIns="18288" anchor="ctr" anchorCtr="1">
                    <a:spAutoFit/>
                  </a:bodyPr>
                  <a:lstStyle/>
                  <a:p>
                    <a:pPr>
                      <a:defRPr sz="1400" b="0" i="0" u="none" strike="noStrike" kern="1200" baseline="0">
                        <a:solidFill>
                          <a:schemeClr val="bg1"/>
                        </a:solidFill>
                        <a:latin typeface="Myriad Pro" charset="0"/>
                        <a:ea typeface="Myriad Pro" charset="0"/>
                        <a:cs typeface="Myriad Pro" charset="0"/>
                      </a:defRPr>
                    </a:pPr>
                    <a:fld id="{E15E4616-2986-A74E-8796-94173E76EBE7}" type="CATEGORYNAME">
                      <a:rPr lang="en-US" smtClean="0"/>
                      <a:pPr>
                        <a:defRPr sz="1400"/>
                      </a:pPr>
                      <a:t>[NAZWA KATEGORII]</a:t>
                    </a:fld>
                    <a:endParaRPr lang="en-US" baseline="0" dirty="0"/>
                  </a:p>
                  <a:p>
                    <a:pPr>
                      <a:defRPr sz="1400"/>
                    </a:pPr>
                    <a:fld id="{F6B1E066-7B09-1F4C-960A-93B0685A4D16}" type="VALUE">
                      <a:rPr lang="en-US" baseline="0" smtClean="0"/>
                      <a:pPr>
                        <a:defRPr sz="1400"/>
                      </a:pPr>
                      <a:t>[WARTOŚĆ]</a:t>
                    </a:fld>
                    <a:endParaRPr lang="pl-PL"/>
                  </a:p>
                </c:rich>
              </c:tx>
              <c:spPr>
                <a:noFill/>
                <a:ln>
                  <a:noFill/>
                </a:ln>
                <a:effectLst/>
              </c:spPr>
              <c:txPr>
                <a:bodyPr rot="0" spcFirstLastPara="1" vertOverflow="clip" horzOverflow="clip" vert="horz" wrap="square" lIns="36576" tIns="18288" rIns="36576" bIns="18288" anchor="ctr" anchorCtr="1">
                  <a:spAutoFit/>
                </a:bodyPr>
                <a:lstStyle/>
                <a:p>
                  <a:pPr>
                    <a:defRPr sz="1400" b="0" i="0" u="none" strike="noStrike" kern="1200" baseline="0">
                      <a:solidFill>
                        <a:schemeClr val="bg1"/>
                      </a:solidFill>
                      <a:latin typeface="Myriad Pro" charset="0"/>
                      <a:ea typeface="Myriad Pro" charset="0"/>
                      <a:cs typeface="Myriad Pro" charset="0"/>
                    </a:defRPr>
                  </a:pPr>
                  <a:endParaRPr lang="pl-PL"/>
                </a:p>
              </c:txPr>
              <c:dLblPos val="ctr"/>
              <c:showLegendKey val="0"/>
              <c:showVal val="1"/>
              <c:showCatName val="1"/>
              <c:showSerName val="0"/>
              <c:showPercent val="0"/>
              <c:showBubbleSize val="0"/>
              <c:separator>
</c:separator>
              <c:extLst>
                <c:ext xmlns:c15="http://schemas.microsoft.com/office/drawing/2012/chart" uri="{CE6537A1-D6FC-4f65-9D91-7224C49458BB}">
                  <c15:spPr xmlns:c15="http://schemas.microsoft.com/office/drawing/2012/chart">
                    <a:prstGeom prst="rect">
                      <a:avLst/>
                    </a:prstGeom>
                    <a:noFill/>
                    <a:ln>
                      <a:noFill/>
                    </a:ln>
                  </c15:spPr>
                  <c15:dlblFieldTable/>
                  <c15:showDataLabelsRange val="0"/>
                </c:ext>
                <c:ext xmlns:c16="http://schemas.microsoft.com/office/drawing/2014/chart" uri="{C3380CC4-5D6E-409C-BE32-E72D297353CC}">
                  <c16:uniqueId val="{00000001-5154-44D4-A3AB-C03F8F0F2B2B}"/>
                </c:ext>
              </c:extLst>
            </c:dLbl>
            <c:dLbl>
              <c:idx val="1"/>
              <c:layout>
                <c:manualLayout>
                  <c:x val="-7.9814542972189706E-2"/>
                  <c:y val="0.13245510769015301"/>
                </c:manualLayout>
              </c:layout>
              <c:spPr>
                <a:noFill/>
                <a:ln>
                  <a:noFill/>
                </a:ln>
                <a:effectLst/>
              </c:spPr>
              <c:txPr>
                <a:bodyPr rot="0" spcFirstLastPara="1" vertOverflow="overflow" horzOverflow="overflow" vert="horz" wrap="square" lIns="0" tIns="18288" rIns="36576" bIns="18288" anchor="ctr" anchorCtr="1">
                  <a:noAutofit/>
                </a:bodyPr>
                <a:lstStyle/>
                <a:p>
                  <a:pPr>
                    <a:defRPr sz="1200" b="0" i="0" u="none" strike="noStrike" kern="1200" baseline="0">
                      <a:solidFill>
                        <a:schemeClr val="bg1"/>
                      </a:solidFill>
                      <a:latin typeface="Myriad Pro" charset="0"/>
                      <a:ea typeface="Myriad Pro" charset="0"/>
                      <a:cs typeface="Myriad Pro" charset="0"/>
                    </a:defRPr>
                  </a:pPr>
                  <a:endParaRPr lang="pl-PL"/>
                </a:p>
              </c:txPr>
              <c:dLblPos val="bestFit"/>
              <c:showLegendKey val="0"/>
              <c:showVal val="1"/>
              <c:showCatName val="1"/>
              <c:showSerName val="0"/>
              <c:showPercent val="0"/>
              <c:showBubbleSize val="0"/>
              <c:separator>
</c:separator>
              <c:extLst>
                <c:ext xmlns:c15="http://schemas.microsoft.com/office/drawing/2012/chart" uri="{CE6537A1-D6FC-4f65-9D91-7224C49458BB}">
                  <c15:spPr xmlns:c15="http://schemas.microsoft.com/office/drawing/2012/chart">
                    <a:prstGeom prst="rect">
                      <a:avLst/>
                    </a:prstGeom>
                    <a:noFill/>
                    <a:ln>
                      <a:noFill/>
                    </a:ln>
                  </c15:spPr>
                  <c15:layout>
                    <c:manualLayout>
                      <c:w val="0.13976178560668501"/>
                      <c:h val="0.128576964524068"/>
                    </c:manualLayout>
                  </c15:layout>
                </c:ext>
                <c:ext xmlns:c16="http://schemas.microsoft.com/office/drawing/2014/chart" uri="{C3380CC4-5D6E-409C-BE32-E72D297353CC}">
                  <c16:uniqueId val="{00000003-5154-44D4-A3AB-C03F8F0F2B2B}"/>
                </c:ext>
              </c:extLst>
            </c:dLbl>
            <c:dLbl>
              <c:idx val="2"/>
              <c:layout>
                <c:manualLayout>
                  <c:x val="-0.13470878311634299"/>
                  <c:y val="0.14347224870594599"/>
                </c:manualLayout>
              </c:layout>
              <c:spPr>
                <a:noFill/>
                <a:ln>
                  <a:noFill/>
                </a:ln>
                <a:effectLst/>
              </c:spPr>
              <c:txPr>
                <a:bodyPr rot="0" spcFirstLastPara="1" vertOverflow="overflow" horzOverflow="overflow" vert="horz" wrap="square" lIns="36576" tIns="18288" rIns="36576" bIns="18288" anchor="ctr" anchorCtr="1">
                  <a:noAutofit/>
                </a:bodyPr>
                <a:lstStyle/>
                <a:p>
                  <a:pPr>
                    <a:defRPr sz="1200" b="0" i="0" u="none" strike="noStrike" kern="1200" baseline="0">
                      <a:solidFill>
                        <a:schemeClr val="tx1"/>
                      </a:solidFill>
                      <a:latin typeface="Myriad Pro" charset="0"/>
                      <a:ea typeface="Myriad Pro" charset="0"/>
                      <a:cs typeface="Myriad Pro" charset="0"/>
                    </a:defRPr>
                  </a:pPr>
                  <a:endParaRPr lang="pl-PL"/>
                </a:p>
              </c:txPr>
              <c:dLblPos val="bestFit"/>
              <c:showLegendKey val="0"/>
              <c:showVal val="1"/>
              <c:showCatName val="1"/>
              <c:showSerName val="0"/>
              <c:showPercent val="0"/>
              <c:showBubbleSize val="0"/>
              <c:separator>
</c:separator>
              <c:extLst>
                <c:ext xmlns:c15="http://schemas.microsoft.com/office/drawing/2012/chart" uri="{CE6537A1-D6FC-4f65-9D91-7224C49458BB}">
                  <c15:spPr xmlns:c15="http://schemas.microsoft.com/office/drawing/2012/chart">
                    <a:prstGeom prst="rect">
                      <a:avLst/>
                    </a:prstGeom>
                    <a:noFill/>
                    <a:ln>
                      <a:noFill/>
                    </a:ln>
                  </c15:spPr>
                  <c15:layout>
                    <c:manualLayout>
                      <c:w val="0.13326123743893201"/>
                      <c:h val="0.128576964524068"/>
                    </c:manualLayout>
                  </c15:layout>
                </c:ext>
                <c:ext xmlns:c16="http://schemas.microsoft.com/office/drawing/2014/chart" uri="{C3380CC4-5D6E-409C-BE32-E72D297353CC}">
                  <c16:uniqueId val="{00000005-5154-44D4-A3AB-C03F8F0F2B2B}"/>
                </c:ext>
              </c:extLst>
            </c:dLbl>
            <c:dLbl>
              <c:idx val="6"/>
              <c:dLblPos val="ctr"/>
              <c:showLegendKey val="0"/>
              <c:showVal val="1"/>
              <c:showCatName val="1"/>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D-5154-44D4-A3AB-C03F8F0F2B2B}"/>
                </c:ext>
              </c:extLst>
            </c:dLbl>
            <c:dLbl>
              <c:idx val="7"/>
              <c:layout>
                <c:manualLayout>
                  <c:x val="-7.2167912048305596E-2"/>
                  <c:y val="-9.2397090769134897E-17"/>
                </c:manualLayout>
              </c:layout>
              <c:tx>
                <c:rich>
                  <a:bodyPr/>
                  <a:lstStyle/>
                  <a:p>
                    <a:fld id="{E3C39AC1-F0AA-2B41-B4FD-7306325EA9D9}" type="VALUE">
                      <a:rPr lang="en-US" baseline="0" smtClean="0"/>
                      <a:pPr/>
                      <a:t>[WARTOŚĆ]</a:t>
                    </a:fld>
                    <a:endParaRPr lang="pl-PL"/>
                  </a:p>
                </c:rich>
              </c:tx>
              <c:dLblPos val="bestFit"/>
              <c:showLegendKey val="0"/>
              <c:showVal val="1"/>
              <c:showCatName val="1"/>
              <c:showSerName val="0"/>
              <c:showPercent val="0"/>
              <c:showBubbleSize val="0"/>
              <c:separator>
</c:separator>
              <c:extLst>
                <c:ext xmlns:c15="http://schemas.microsoft.com/office/drawing/2012/chart" uri="{CE6537A1-D6FC-4f65-9D91-7224C49458BB}">
                  <c15:dlblFieldTable/>
                  <c15:showDataLabelsRange val="0"/>
                </c:ext>
                <c:ext xmlns:c16="http://schemas.microsoft.com/office/drawing/2014/chart" uri="{C3380CC4-5D6E-409C-BE32-E72D297353CC}">
                  <c16:uniqueId val="{0000000F-5154-44D4-A3AB-C03F8F0F2B2B}"/>
                </c:ext>
              </c:extLst>
            </c:dLbl>
            <c:spPr>
              <a:noFill/>
              <a:ln>
                <a:noFill/>
              </a:ln>
              <a:effectLst/>
            </c:spPr>
            <c:txPr>
              <a:bodyPr rot="0" spcFirstLastPara="1" vertOverflow="clip" horzOverflow="clip" vert="horz" wrap="square" lIns="36576" tIns="18288" rIns="36576" bIns="18288" anchor="ctr" anchorCtr="1">
                <a:spAutoFit/>
              </a:bodyPr>
              <a:lstStyle/>
              <a:p>
                <a:pPr>
                  <a:defRPr sz="1100" b="0" i="0" u="none" strike="noStrike" kern="1200" baseline="0">
                    <a:solidFill>
                      <a:schemeClr val="bg1"/>
                    </a:solidFill>
                    <a:latin typeface="Myriad Pro" charset="0"/>
                    <a:ea typeface="Myriad Pro" charset="0"/>
                    <a:cs typeface="Myriad Pro" charset="0"/>
                  </a:defRPr>
                </a:pPr>
                <a:endParaRPr lang="pl-PL"/>
              </a:p>
            </c:txPr>
            <c:dLblPos val="ctr"/>
            <c:showLegendKey val="0"/>
            <c:showVal val="1"/>
            <c:showCatName val="1"/>
            <c:showSerName val="0"/>
            <c:showPercent val="0"/>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ect">
                    <a:avLst/>
                  </a:prstGeom>
                  <a:noFill/>
                  <a:ln>
                    <a:noFill/>
                  </a:ln>
                </c15:spPr>
              </c:ext>
            </c:extLst>
          </c:dLbls>
          <c:cat>
            <c:strRef>
              <c:f>Arkusz1!$A$2:$A$8</c:f>
              <c:strCache>
                <c:ptCount val="7"/>
                <c:pt idx="0">
                  <c:v>Skarb Państwa</c:v>
                </c:pt>
                <c:pt idx="1">
                  <c:v>Województwo Małopolskie</c:v>
                </c:pt>
                <c:pt idx="2">
                  <c:v>Akademia Górniczo-Hutnicza</c:v>
                </c:pt>
                <c:pt idx="3">
                  <c:v>Uniwersytet Jagielloński</c:v>
                </c:pt>
                <c:pt idx="4">
                  <c:v> Politechnika Krakowska</c:v>
                </c:pt>
                <c:pt idx="5">
                  <c:v>Gmina Kraków</c:v>
                </c:pt>
                <c:pt idx="6">
                  <c:v>Mittal Stell Poland S.A.</c:v>
                </c:pt>
              </c:strCache>
            </c:strRef>
          </c:cat>
          <c:val>
            <c:numRef>
              <c:f>Arkusz1!$B$2:$B$8</c:f>
              <c:numCache>
                <c:formatCode>0.00%</c:formatCode>
                <c:ptCount val="7"/>
                <c:pt idx="0">
                  <c:v>0.71299999999999997</c:v>
                </c:pt>
                <c:pt idx="1">
                  <c:v>0.127</c:v>
                </c:pt>
                <c:pt idx="2">
                  <c:v>0.127</c:v>
                </c:pt>
                <c:pt idx="3">
                  <c:v>1.2999999999999999E-2</c:v>
                </c:pt>
                <c:pt idx="4">
                  <c:v>1.2999999999999999E-2</c:v>
                </c:pt>
                <c:pt idx="5">
                  <c:v>5.0000000000000001E-3</c:v>
                </c:pt>
                <c:pt idx="6">
                  <c:v>2E-3</c:v>
                </c:pt>
              </c:numCache>
            </c:numRef>
          </c:val>
          <c:extLst>
            <c:ext xmlns:c16="http://schemas.microsoft.com/office/drawing/2014/chart" uri="{C3380CC4-5D6E-409C-BE32-E72D297353CC}">
              <c16:uniqueId val="{00000010-5154-44D4-A3AB-C03F8F0F2B2B}"/>
            </c:ext>
          </c:extLst>
        </c:ser>
        <c:dLbls>
          <c:showLegendKey val="0"/>
          <c:showVal val="0"/>
          <c:showCatName val="0"/>
          <c:showSerName val="0"/>
          <c:showPercent val="0"/>
          <c:showBubbleSize val="0"/>
          <c:showLeaderLines val="1"/>
        </c:dLbls>
        <c:gapWidth val="100"/>
        <c:splitType val="pos"/>
        <c:splitPos val="4"/>
        <c:secondPieSize val="75"/>
        <c:serLines>
          <c:spPr>
            <a:ln w="9525" cap="flat" cmpd="sng" algn="ctr">
              <a:solidFill>
                <a:schemeClr val="tx1">
                  <a:lumMod val="35000"/>
                  <a:lumOff val="65000"/>
                </a:schemeClr>
              </a:solidFill>
              <a:round/>
            </a:ln>
            <a:effectLst/>
          </c:spPr>
        </c:serLines>
      </c:ofPieChart>
      <c:spPr>
        <a:noFill/>
        <a:ln>
          <a:noFill/>
        </a:ln>
        <a:effectLst/>
      </c:spPr>
    </c:plotArea>
    <c:plotVisOnly val="1"/>
    <c:dispBlanksAs val="gap"/>
    <c:showDLblsOverMax val="0"/>
  </c:chart>
  <c:spPr>
    <a:noFill/>
    <a:ln>
      <a:noFill/>
    </a:ln>
    <a:effectLst/>
  </c:spPr>
  <c:txPr>
    <a:bodyPr/>
    <a:lstStyle/>
    <a:p>
      <a:pPr>
        <a:defRPr b="0" i="0">
          <a:solidFill>
            <a:schemeClr val="bg1"/>
          </a:solidFill>
          <a:latin typeface="Myriad Pro" charset="0"/>
          <a:ea typeface="Myriad Pro" charset="0"/>
          <a:cs typeface="Myriad Pro" charset="0"/>
        </a:defRPr>
      </a:pPr>
      <a:endParaRPr lang="pl-P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8-10-12T11:00:03.593" idx="1">
    <p:pos x="10" y="10"/>
    <p:text>slajd w całości do przeformatowania, sposób prezentacji informacji utrudnia ich przyswojenie (jest tego dużo!)</p:text>
    <p:extLst>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0-12T11:04:46.355" idx="2">
    <p:pos x="10" y="10"/>
    <p:text>ta informacja już była, slajd do usunięcia? (można to jedno zdanie przypomnieć na poprzednim slajdzie, slajdów mamy generalnie za dużo)</p:text>
    <p:extLst>
      <p:ext uri="{C676402C-5697-4E1C-873F-D02D1690AC5C}">
        <p15:threadingInfo xmlns:p15="http://schemas.microsoft.com/office/powerpoint/2012/main" timeZoneBias="-12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8-10-12T11:10:49.759" idx="3">
    <p:pos x="10" y="10"/>
    <p:text>Nie wiem co zrobić z tym slajdem bo ktoś się starsznie napracował, a on nie jest czytelny ani ani :).</p:text>
    <p:extLst>
      <p:ext uri="{C676402C-5697-4E1C-873F-D02D1690AC5C}">
        <p15:threadingInfo xmlns:p15="http://schemas.microsoft.com/office/powerpoint/2012/main" timeZoneBias="-1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264A43-ABBA-4A47-AA88-2D065FE93EA0}" type="doc">
      <dgm:prSet loTypeId="urn:microsoft.com/office/officeart/2005/8/layout/cycle4" loCatId="" qsTypeId="urn:microsoft.com/office/officeart/2005/8/quickstyle/simple4" qsCatId="simple" csTypeId="urn:microsoft.com/office/officeart/2005/8/colors/accent1_2" csCatId="accent1" phldr="1"/>
      <dgm:spPr/>
      <dgm:t>
        <a:bodyPr/>
        <a:lstStyle/>
        <a:p>
          <a:endParaRPr lang="pl-PL"/>
        </a:p>
      </dgm:t>
    </dgm:pt>
    <dgm:pt modelId="{4D50A144-603A-1C42-A9DF-09C4626A30F3}">
      <dgm:prSet phldrT="[Tekst]" custT="1"/>
      <dgm:spPr>
        <a:solidFill>
          <a:srgbClr val="141F40"/>
        </a:solidFill>
      </dgm:spPr>
      <dgm:t>
        <a:bodyPr lIns="0" tIns="0" rIns="0" bIns="0" anchor="ctr" anchorCtr="1"/>
        <a:lstStyle/>
        <a:p>
          <a:r>
            <a:rPr lang="pl-PL" sz="4800" b="0" i="0" dirty="0">
              <a:latin typeface="Bebas Neue" charset="0"/>
              <a:ea typeface="Bebas Neue" charset="0"/>
              <a:cs typeface="Bebas Neue" charset="0"/>
            </a:rPr>
            <a:t>150</a:t>
          </a:r>
        </a:p>
        <a:p>
          <a:endParaRPr lang="pl-PL" sz="2000" b="0" i="0" dirty="0">
            <a:latin typeface="Bebas Neue" charset="0"/>
            <a:ea typeface="Bebas Neue" charset="0"/>
            <a:cs typeface="Bebas Neue" charset="0"/>
          </a:endParaRPr>
        </a:p>
      </dgm:t>
    </dgm:pt>
    <dgm:pt modelId="{BC8E2EAF-6931-7F4A-89C2-269372900E14}" type="parTrans" cxnId="{E1C8BE9A-FF0D-6243-9B86-DD7EC0777700}">
      <dgm:prSet/>
      <dgm:spPr/>
      <dgm:t>
        <a:bodyPr/>
        <a:lstStyle/>
        <a:p>
          <a:endParaRPr lang="pl-PL" b="0" i="0">
            <a:latin typeface="Myriad Pro" charset="0"/>
            <a:ea typeface="Myriad Pro" charset="0"/>
            <a:cs typeface="Myriad Pro" charset="0"/>
          </a:endParaRPr>
        </a:p>
      </dgm:t>
    </dgm:pt>
    <dgm:pt modelId="{4D08F429-8427-AE42-962E-A0947A6283E2}" type="sibTrans" cxnId="{E1C8BE9A-FF0D-6243-9B86-DD7EC0777700}">
      <dgm:prSet/>
      <dgm:spPr/>
      <dgm:t>
        <a:bodyPr/>
        <a:lstStyle/>
        <a:p>
          <a:endParaRPr lang="pl-PL" b="0" i="0">
            <a:latin typeface="Myriad Pro" charset="0"/>
            <a:ea typeface="Myriad Pro" charset="0"/>
            <a:cs typeface="Myriad Pro" charset="0"/>
          </a:endParaRPr>
        </a:p>
      </dgm:t>
    </dgm:pt>
    <dgm:pt modelId="{C836253B-597C-C94D-8DE3-3D6B129AA81C}">
      <dgm:prSet phldrT="[Tekst]" custT="1"/>
      <dgm:spPr>
        <a:solidFill>
          <a:srgbClr val="FF0000"/>
        </a:solidFill>
      </dgm:spPr>
      <dgm:t>
        <a:bodyPr lIns="0" tIns="0" rIns="0" bIns="0" anchor="ctr" anchorCtr="1"/>
        <a:lstStyle/>
        <a:p>
          <a:r>
            <a:rPr lang="pl-PL" sz="4800" b="0" i="0" dirty="0">
              <a:solidFill>
                <a:srgbClr val="141F40"/>
              </a:solidFill>
              <a:latin typeface="Bebas Neue" charset="0"/>
              <a:ea typeface="Bebas Neue" charset="0"/>
              <a:cs typeface="Bebas Neue" charset="0"/>
            </a:rPr>
            <a:t>23</a:t>
          </a:r>
        </a:p>
        <a:p>
          <a:endParaRPr lang="pl-PL" sz="2000" b="0" i="0" dirty="0">
            <a:latin typeface="Bebas Neue" charset="0"/>
            <a:ea typeface="Bebas Neue" charset="0"/>
            <a:cs typeface="Bebas Neue" charset="0"/>
          </a:endParaRPr>
        </a:p>
      </dgm:t>
    </dgm:pt>
    <dgm:pt modelId="{A4EE2073-F4BC-A246-A21C-D57FA250844A}" type="parTrans" cxnId="{48368F77-2374-EA49-BB55-0101E01758F0}">
      <dgm:prSet/>
      <dgm:spPr/>
      <dgm:t>
        <a:bodyPr/>
        <a:lstStyle/>
        <a:p>
          <a:endParaRPr lang="pl-PL" b="0" i="0">
            <a:latin typeface="Myriad Pro" charset="0"/>
            <a:ea typeface="Myriad Pro" charset="0"/>
            <a:cs typeface="Myriad Pro" charset="0"/>
          </a:endParaRPr>
        </a:p>
      </dgm:t>
    </dgm:pt>
    <dgm:pt modelId="{B41B0C70-A827-AA45-BAB1-7A10E69C44B2}" type="sibTrans" cxnId="{48368F77-2374-EA49-BB55-0101E01758F0}">
      <dgm:prSet/>
      <dgm:spPr/>
      <dgm:t>
        <a:bodyPr/>
        <a:lstStyle/>
        <a:p>
          <a:endParaRPr lang="pl-PL" b="0" i="0">
            <a:latin typeface="Myriad Pro" charset="0"/>
            <a:ea typeface="Myriad Pro" charset="0"/>
            <a:cs typeface="Myriad Pro" charset="0"/>
          </a:endParaRPr>
        </a:p>
      </dgm:t>
    </dgm:pt>
    <dgm:pt modelId="{5DA9B4A7-1949-7446-9FD2-1676515EF744}">
      <dgm:prSet phldrT="[Tekst]" custT="1"/>
      <dgm:spPr>
        <a:solidFill>
          <a:srgbClr val="F2E6D8"/>
        </a:solidFill>
      </dgm:spPr>
      <dgm:t>
        <a:bodyPr vert="horz" lIns="0" tIns="0" rIns="0" bIns="0" anchor="ctr" anchorCtr="1"/>
        <a:lstStyle/>
        <a:p>
          <a:pPr algn="l"/>
          <a:r>
            <a:rPr lang="pl-PL" sz="4800" b="0" i="0" dirty="0">
              <a:solidFill>
                <a:srgbClr val="141F40"/>
              </a:solidFill>
              <a:latin typeface="Bebas Neue" charset="0"/>
              <a:ea typeface="Bebas Neue" charset="0"/>
              <a:cs typeface="Bebas Neue" charset="0"/>
            </a:rPr>
            <a:t>25</a:t>
          </a:r>
          <a:br>
            <a:rPr lang="pl-PL" sz="4800" b="0" i="0" dirty="0">
              <a:solidFill>
                <a:srgbClr val="141F40"/>
              </a:solidFill>
              <a:latin typeface="Bebas Neue" charset="0"/>
              <a:ea typeface="Bebas Neue" charset="0"/>
              <a:cs typeface="Bebas Neue" charset="0"/>
            </a:rPr>
          </a:br>
          <a:endParaRPr lang="pl-PL" sz="4800" b="0" i="0" dirty="0">
            <a:solidFill>
              <a:srgbClr val="141F40"/>
            </a:solidFill>
            <a:latin typeface="Bebas Neue" charset="0"/>
            <a:ea typeface="Bebas Neue" charset="0"/>
            <a:cs typeface="Bebas Neue" charset="0"/>
          </a:endParaRPr>
        </a:p>
      </dgm:t>
    </dgm:pt>
    <dgm:pt modelId="{7321630A-7382-0A40-B6B7-F5ECCF1DCA82}" type="parTrans" cxnId="{0CC19B64-0224-EC4E-96AA-05F34122E16B}">
      <dgm:prSet/>
      <dgm:spPr/>
      <dgm:t>
        <a:bodyPr/>
        <a:lstStyle/>
        <a:p>
          <a:endParaRPr lang="pl-PL" b="0" i="0">
            <a:latin typeface="Myriad Pro" charset="0"/>
            <a:ea typeface="Myriad Pro" charset="0"/>
            <a:cs typeface="Myriad Pro" charset="0"/>
          </a:endParaRPr>
        </a:p>
      </dgm:t>
    </dgm:pt>
    <dgm:pt modelId="{D88233DF-BA28-BB46-91F8-66FF662EEF4F}" type="sibTrans" cxnId="{0CC19B64-0224-EC4E-96AA-05F34122E16B}">
      <dgm:prSet/>
      <dgm:spPr/>
      <dgm:t>
        <a:bodyPr/>
        <a:lstStyle/>
        <a:p>
          <a:endParaRPr lang="pl-PL" b="0" i="0">
            <a:latin typeface="Myriad Pro" charset="0"/>
            <a:ea typeface="Myriad Pro" charset="0"/>
            <a:cs typeface="Myriad Pro" charset="0"/>
          </a:endParaRPr>
        </a:p>
      </dgm:t>
    </dgm:pt>
    <dgm:pt modelId="{1A6FFDA1-09B1-4A40-87E8-AC3491E26655}">
      <dgm:prSet phldrT="[Tekst]" custT="1"/>
      <dgm:spPr>
        <a:solidFill>
          <a:srgbClr val="BFA38A"/>
        </a:solidFill>
      </dgm:spPr>
      <dgm:t>
        <a:bodyPr vert="horz" lIns="0" tIns="0" rIns="0" bIns="0" anchor="ctr" anchorCtr="1"/>
        <a:lstStyle/>
        <a:p>
          <a:pPr algn="r"/>
          <a:br>
            <a:rPr lang="pl-PL" sz="4800" b="0" i="0" dirty="0">
              <a:solidFill>
                <a:srgbClr val="141F40"/>
              </a:solidFill>
              <a:latin typeface="Bebas Neue" charset="0"/>
              <a:ea typeface="Bebas Neue" charset="0"/>
              <a:cs typeface="Bebas Neue" charset="0"/>
            </a:rPr>
          </a:br>
          <a:endParaRPr lang="pl-PL" sz="3300" b="0" i="0" dirty="0">
            <a:solidFill>
              <a:srgbClr val="141F40"/>
            </a:solidFill>
            <a:latin typeface="Myriad Pro" charset="0"/>
            <a:ea typeface="Myriad Pro" charset="0"/>
            <a:cs typeface="Myriad Pro" charset="0"/>
          </a:endParaRPr>
        </a:p>
      </dgm:t>
    </dgm:pt>
    <dgm:pt modelId="{3349C3BD-C2A7-BF4D-A3D0-95E4F556D67E}" type="parTrans" cxnId="{AC9EA0EB-0F77-BA47-AB31-BCED6F832BFA}">
      <dgm:prSet/>
      <dgm:spPr/>
      <dgm:t>
        <a:bodyPr/>
        <a:lstStyle/>
        <a:p>
          <a:endParaRPr lang="pl-PL" b="0" i="0">
            <a:latin typeface="Myriad Pro" charset="0"/>
            <a:ea typeface="Myriad Pro" charset="0"/>
            <a:cs typeface="Myriad Pro" charset="0"/>
          </a:endParaRPr>
        </a:p>
      </dgm:t>
    </dgm:pt>
    <dgm:pt modelId="{D5F03283-5E7B-1B42-B186-C11F59354879}" type="sibTrans" cxnId="{AC9EA0EB-0F77-BA47-AB31-BCED6F832BFA}">
      <dgm:prSet/>
      <dgm:spPr/>
      <dgm:t>
        <a:bodyPr/>
        <a:lstStyle/>
        <a:p>
          <a:endParaRPr lang="pl-PL" b="0" i="0">
            <a:latin typeface="Myriad Pro" charset="0"/>
            <a:ea typeface="Myriad Pro" charset="0"/>
            <a:cs typeface="Myriad Pro" charset="0"/>
          </a:endParaRPr>
        </a:p>
      </dgm:t>
    </dgm:pt>
    <dgm:pt modelId="{4B91199E-EBC0-4948-A7CE-EE8B935CB8F4}" type="pres">
      <dgm:prSet presAssocID="{88264A43-ABBA-4A47-AA88-2D065FE93EA0}" presName="cycleMatrixDiagram" presStyleCnt="0">
        <dgm:presLayoutVars>
          <dgm:chMax val="1"/>
          <dgm:dir/>
          <dgm:animLvl val="lvl"/>
          <dgm:resizeHandles val="exact"/>
        </dgm:presLayoutVars>
      </dgm:prSet>
      <dgm:spPr/>
    </dgm:pt>
    <dgm:pt modelId="{6A730CA3-D33F-2146-ADEC-C0C6D9D58DD0}" type="pres">
      <dgm:prSet presAssocID="{88264A43-ABBA-4A47-AA88-2D065FE93EA0}" presName="children" presStyleCnt="0"/>
      <dgm:spPr/>
    </dgm:pt>
    <dgm:pt modelId="{196989B2-963A-584E-AC4F-C673417680DD}" type="pres">
      <dgm:prSet presAssocID="{88264A43-ABBA-4A47-AA88-2D065FE93EA0}" presName="childPlaceholder" presStyleCnt="0"/>
      <dgm:spPr/>
    </dgm:pt>
    <dgm:pt modelId="{E3B62571-F6E5-CE49-8BA8-D578B330FBF3}" type="pres">
      <dgm:prSet presAssocID="{88264A43-ABBA-4A47-AA88-2D065FE93EA0}" presName="circle" presStyleCnt="0"/>
      <dgm:spPr/>
    </dgm:pt>
    <dgm:pt modelId="{96EB402C-16BE-B24F-8FF1-5B2ED045A089}" type="pres">
      <dgm:prSet presAssocID="{88264A43-ABBA-4A47-AA88-2D065FE93EA0}" presName="quadrant1" presStyleLbl="node1" presStyleIdx="0" presStyleCnt="4" custLinFactNeighborX="1210">
        <dgm:presLayoutVars>
          <dgm:chMax val="1"/>
          <dgm:bulletEnabled val="1"/>
        </dgm:presLayoutVars>
      </dgm:prSet>
      <dgm:spPr/>
    </dgm:pt>
    <dgm:pt modelId="{22DDDBF4-F90F-484A-8EE9-E5E36E443797}" type="pres">
      <dgm:prSet presAssocID="{88264A43-ABBA-4A47-AA88-2D065FE93EA0}" presName="quadrant2" presStyleLbl="node1" presStyleIdx="1" presStyleCnt="4" custLinFactNeighborX="4458">
        <dgm:presLayoutVars>
          <dgm:chMax val="1"/>
          <dgm:bulletEnabled val="1"/>
        </dgm:presLayoutVars>
      </dgm:prSet>
      <dgm:spPr/>
    </dgm:pt>
    <dgm:pt modelId="{561DC41B-82F2-FE4E-A0D6-CD6B5B70F9BD}" type="pres">
      <dgm:prSet presAssocID="{88264A43-ABBA-4A47-AA88-2D065FE93EA0}" presName="quadrant3" presStyleLbl="node1" presStyleIdx="2" presStyleCnt="4" custLinFactNeighborX="4457" custLinFactNeighborY="3337">
        <dgm:presLayoutVars>
          <dgm:chMax val="1"/>
          <dgm:bulletEnabled val="1"/>
        </dgm:presLayoutVars>
      </dgm:prSet>
      <dgm:spPr/>
    </dgm:pt>
    <dgm:pt modelId="{F8564F6F-4304-B940-8CAA-DB7CD8F318D9}" type="pres">
      <dgm:prSet presAssocID="{88264A43-ABBA-4A47-AA88-2D065FE93EA0}" presName="quadrant4" presStyleLbl="node1" presStyleIdx="3" presStyleCnt="4" custLinFactNeighborX="1029" custLinFactNeighborY="3337">
        <dgm:presLayoutVars>
          <dgm:chMax val="1"/>
          <dgm:bulletEnabled val="1"/>
        </dgm:presLayoutVars>
      </dgm:prSet>
      <dgm:spPr/>
    </dgm:pt>
    <dgm:pt modelId="{E62CB5E1-5AF9-AE4A-918E-0A3AC49BB351}" type="pres">
      <dgm:prSet presAssocID="{88264A43-ABBA-4A47-AA88-2D065FE93EA0}" presName="quadrantPlaceholder" presStyleCnt="0"/>
      <dgm:spPr/>
    </dgm:pt>
    <dgm:pt modelId="{ED5B154E-38A4-D84F-84EF-6E9FDAE1400A}" type="pres">
      <dgm:prSet presAssocID="{88264A43-ABBA-4A47-AA88-2D065FE93EA0}" presName="center1" presStyleLbl="fgShp" presStyleIdx="0" presStyleCnt="2"/>
      <dgm:spPr>
        <a:noFill/>
      </dgm:spPr>
    </dgm:pt>
    <dgm:pt modelId="{AD4C0FD5-C05F-ED41-8994-8DCB842D14CB}" type="pres">
      <dgm:prSet presAssocID="{88264A43-ABBA-4A47-AA88-2D065FE93EA0}" presName="center2" presStyleLbl="fgShp" presStyleIdx="1" presStyleCnt="2"/>
      <dgm:spPr>
        <a:noFill/>
      </dgm:spPr>
    </dgm:pt>
  </dgm:ptLst>
  <dgm:cxnLst>
    <dgm:cxn modelId="{01E11C0A-87BF-494D-BB27-3C9091F64F2E}" type="presOf" srcId="{C836253B-597C-C94D-8DE3-3D6B129AA81C}" destId="{22DDDBF4-F90F-484A-8EE9-E5E36E443797}" srcOrd="0" destOrd="0" presId="urn:microsoft.com/office/officeart/2005/8/layout/cycle4"/>
    <dgm:cxn modelId="{A4389D31-C75F-5941-A4C6-5D1252778B9F}" type="presOf" srcId="{88264A43-ABBA-4A47-AA88-2D065FE93EA0}" destId="{4B91199E-EBC0-4948-A7CE-EE8B935CB8F4}" srcOrd="0" destOrd="0" presId="urn:microsoft.com/office/officeart/2005/8/layout/cycle4"/>
    <dgm:cxn modelId="{0CC19B64-0224-EC4E-96AA-05F34122E16B}" srcId="{88264A43-ABBA-4A47-AA88-2D065FE93EA0}" destId="{5DA9B4A7-1949-7446-9FD2-1676515EF744}" srcOrd="2" destOrd="0" parTransId="{7321630A-7382-0A40-B6B7-F5ECCF1DCA82}" sibTransId="{D88233DF-BA28-BB46-91F8-66FF662EEF4F}"/>
    <dgm:cxn modelId="{48368F77-2374-EA49-BB55-0101E01758F0}" srcId="{88264A43-ABBA-4A47-AA88-2D065FE93EA0}" destId="{C836253B-597C-C94D-8DE3-3D6B129AA81C}" srcOrd="1" destOrd="0" parTransId="{A4EE2073-F4BC-A246-A21C-D57FA250844A}" sibTransId="{B41B0C70-A827-AA45-BAB1-7A10E69C44B2}"/>
    <dgm:cxn modelId="{EF62F182-6839-A24A-AD00-954C0B04438D}" type="presOf" srcId="{4D50A144-603A-1C42-A9DF-09C4626A30F3}" destId="{96EB402C-16BE-B24F-8FF1-5B2ED045A089}" srcOrd="0" destOrd="0" presId="urn:microsoft.com/office/officeart/2005/8/layout/cycle4"/>
    <dgm:cxn modelId="{E1C8BE9A-FF0D-6243-9B86-DD7EC0777700}" srcId="{88264A43-ABBA-4A47-AA88-2D065FE93EA0}" destId="{4D50A144-603A-1C42-A9DF-09C4626A30F3}" srcOrd="0" destOrd="0" parTransId="{BC8E2EAF-6931-7F4A-89C2-269372900E14}" sibTransId="{4D08F429-8427-AE42-962E-A0947A6283E2}"/>
    <dgm:cxn modelId="{13A0EFDF-E22C-CD41-A113-E16AE20199E6}" type="presOf" srcId="{1A6FFDA1-09B1-4A40-87E8-AC3491E26655}" destId="{F8564F6F-4304-B940-8CAA-DB7CD8F318D9}" srcOrd="0" destOrd="0" presId="urn:microsoft.com/office/officeart/2005/8/layout/cycle4"/>
    <dgm:cxn modelId="{AC9EA0EB-0F77-BA47-AB31-BCED6F832BFA}" srcId="{88264A43-ABBA-4A47-AA88-2D065FE93EA0}" destId="{1A6FFDA1-09B1-4A40-87E8-AC3491E26655}" srcOrd="3" destOrd="0" parTransId="{3349C3BD-C2A7-BF4D-A3D0-95E4F556D67E}" sibTransId="{D5F03283-5E7B-1B42-B186-C11F59354879}"/>
    <dgm:cxn modelId="{CA8037F9-139E-2F49-B0E7-7F0750428629}" type="presOf" srcId="{5DA9B4A7-1949-7446-9FD2-1676515EF744}" destId="{561DC41B-82F2-FE4E-A0D6-CD6B5B70F9BD}" srcOrd="0" destOrd="0" presId="urn:microsoft.com/office/officeart/2005/8/layout/cycle4"/>
    <dgm:cxn modelId="{D6A97EAB-2E50-6E45-887F-C3797DF1001B}" type="presParOf" srcId="{4B91199E-EBC0-4948-A7CE-EE8B935CB8F4}" destId="{6A730CA3-D33F-2146-ADEC-C0C6D9D58DD0}" srcOrd="0" destOrd="0" presId="urn:microsoft.com/office/officeart/2005/8/layout/cycle4"/>
    <dgm:cxn modelId="{7B32DDC1-A4F5-1041-9CF9-5BE53337E856}" type="presParOf" srcId="{6A730CA3-D33F-2146-ADEC-C0C6D9D58DD0}" destId="{196989B2-963A-584E-AC4F-C673417680DD}" srcOrd="0" destOrd="0" presId="urn:microsoft.com/office/officeart/2005/8/layout/cycle4"/>
    <dgm:cxn modelId="{415A080E-6F26-4D42-996D-CF2D27BAB994}" type="presParOf" srcId="{4B91199E-EBC0-4948-A7CE-EE8B935CB8F4}" destId="{E3B62571-F6E5-CE49-8BA8-D578B330FBF3}" srcOrd="1" destOrd="0" presId="urn:microsoft.com/office/officeart/2005/8/layout/cycle4"/>
    <dgm:cxn modelId="{9574048C-124D-AC40-92D2-50EBFA517018}" type="presParOf" srcId="{E3B62571-F6E5-CE49-8BA8-D578B330FBF3}" destId="{96EB402C-16BE-B24F-8FF1-5B2ED045A089}" srcOrd="0" destOrd="0" presId="urn:microsoft.com/office/officeart/2005/8/layout/cycle4"/>
    <dgm:cxn modelId="{A8492B5D-8C0F-CB4E-9910-4711D2576919}" type="presParOf" srcId="{E3B62571-F6E5-CE49-8BA8-D578B330FBF3}" destId="{22DDDBF4-F90F-484A-8EE9-E5E36E443797}" srcOrd="1" destOrd="0" presId="urn:microsoft.com/office/officeart/2005/8/layout/cycle4"/>
    <dgm:cxn modelId="{35BFCC64-482A-C247-B7B5-563518C9231B}" type="presParOf" srcId="{E3B62571-F6E5-CE49-8BA8-D578B330FBF3}" destId="{561DC41B-82F2-FE4E-A0D6-CD6B5B70F9BD}" srcOrd="2" destOrd="0" presId="urn:microsoft.com/office/officeart/2005/8/layout/cycle4"/>
    <dgm:cxn modelId="{3320859F-2543-2646-BB57-B847AC682D5C}" type="presParOf" srcId="{E3B62571-F6E5-CE49-8BA8-D578B330FBF3}" destId="{F8564F6F-4304-B940-8CAA-DB7CD8F318D9}" srcOrd="3" destOrd="0" presId="urn:microsoft.com/office/officeart/2005/8/layout/cycle4"/>
    <dgm:cxn modelId="{3AC71416-7F28-E544-8F63-E1805135E8DE}" type="presParOf" srcId="{E3B62571-F6E5-CE49-8BA8-D578B330FBF3}" destId="{E62CB5E1-5AF9-AE4A-918E-0A3AC49BB351}" srcOrd="4" destOrd="0" presId="urn:microsoft.com/office/officeart/2005/8/layout/cycle4"/>
    <dgm:cxn modelId="{F8162CF0-2B73-A74F-9B8D-ED3ADE770BFC}" type="presParOf" srcId="{4B91199E-EBC0-4948-A7CE-EE8B935CB8F4}" destId="{ED5B154E-38A4-D84F-84EF-6E9FDAE1400A}" srcOrd="2" destOrd="0" presId="urn:microsoft.com/office/officeart/2005/8/layout/cycle4"/>
    <dgm:cxn modelId="{B7392356-5521-D94F-B82E-2CE203C2AD79}" type="presParOf" srcId="{4B91199E-EBC0-4948-A7CE-EE8B935CB8F4}" destId="{AD4C0FD5-C05F-ED41-8994-8DCB842D14CB}" srcOrd="3" destOrd="0" presId="urn:microsoft.com/office/officeart/2005/8/layout/cycle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C3C7A1-1F12-4A26-96B3-7A1477CA0AE8}"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pl-PL"/>
        </a:p>
      </dgm:t>
    </dgm:pt>
    <dgm:pt modelId="{3CF1AC2A-6186-4B2E-A6C1-B880017848C1}">
      <dgm:prSet/>
      <dgm:spPr>
        <a:solidFill>
          <a:srgbClr val="141F40"/>
        </a:solidFill>
      </dgm:spPr>
      <dgm:t>
        <a:bodyPr/>
        <a:lstStyle/>
        <a:p>
          <a:r>
            <a:rPr lang="pl-PL" dirty="0">
              <a:latin typeface="Myriad Pro" panose="020B0503030403020204" pitchFamily="34" charset="0"/>
            </a:rPr>
            <a:t>Pomoc udzielana na podstawie </a:t>
          </a:r>
          <a:r>
            <a:rPr lang="pl-PL" b="1" dirty="0">
              <a:latin typeface="Myriad Pro" panose="020B0503030403020204" pitchFamily="34" charset="0"/>
            </a:rPr>
            <a:t>Ustawy o wspieraniu nowych inwestycji </a:t>
          </a:r>
          <a:r>
            <a:rPr lang="pl-PL" dirty="0">
              <a:latin typeface="Myriad Pro" panose="020B0503030403020204" pitchFamily="34" charset="0"/>
            </a:rPr>
            <a:t>stanowi pomoc regionalną</a:t>
          </a:r>
        </a:p>
      </dgm:t>
    </dgm:pt>
    <dgm:pt modelId="{974A9AC4-53BE-4FE0-B6B1-91F5BE9D374C}" type="parTrans" cxnId="{F6F0E99C-19F7-49E8-8251-A495651D2F08}">
      <dgm:prSet/>
      <dgm:spPr/>
      <dgm:t>
        <a:bodyPr/>
        <a:lstStyle/>
        <a:p>
          <a:endParaRPr lang="pl-PL">
            <a:latin typeface="Myriad Pro" panose="020B0503030403020204" pitchFamily="34" charset="0"/>
          </a:endParaRPr>
        </a:p>
      </dgm:t>
    </dgm:pt>
    <dgm:pt modelId="{153BFFC6-15B9-4BD9-AD0A-C36F9D1060B8}" type="sibTrans" cxnId="{F6F0E99C-19F7-49E8-8251-A495651D2F08}">
      <dgm:prSet/>
      <dgm:spPr/>
      <dgm:t>
        <a:bodyPr/>
        <a:lstStyle/>
        <a:p>
          <a:endParaRPr lang="pl-PL">
            <a:latin typeface="Myriad Pro" panose="020B0503030403020204" pitchFamily="34" charset="0"/>
          </a:endParaRPr>
        </a:p>
      </dgm:t>
    </dgm:pt>
    <dgm:pt modelId="{335D4D14-D8F9-407A-B364-61366FF3C88E}">
      <dgm:prSet/>
      <dgm:spPr>
        <a:solidFill>
          <a:srgbClr val="141F40"/>
        </a:solidFill>
      </dgm:spPr>
      <dgm:t>
        <a:bodyPr/>
        <a:lstStyle/>
        <a:p>
          <a:r>
            <a:rPr lang="pl-PL" dirty="0">
              <a:latin typeface="Myriad Pro" panose="020B0503030403020204" pitchFamily="34" charset="0"/>
            </a:rPr>
            <a:t>Jeden przedsiębiorca może realizować </a:t>
          </a:r>
          <a:r>
            <a:rPr lang="pl-PL" b="1" dirty="0">
              <a:latin typeface="Myriad Pro" panose="020B0503030403020204" pitchFamily="34" charset="0"/>
            </a:rPr>
            <a:t>kilka inwestycji </a:t>
          </a:r>
          <a:r>
            <a:rPr lang="pl-PL" dirty="0">
              <a:latin typeface="Myriad Pro" panose="020B0503030403020204" pitchFamily="34" charset="0"/>
            </a:rPr>
            <a:t>w oparciu o kolejne Decyzje o wsparciu</a:t>
          </a:r>
        </a:p>
      </dgm:t>
    </dgm:pt>
    <dgm:pt modelId="{9A966056-E516-4B87-9774-305C476D9DB7}" type="parTrans" cxnId="{163D3C89-86FD-4ACA-8510-34BDA6170A92}">
      <dgm:prSet/>
      <dgm:spPr/>
      <dgm:t>
        <a:bodyPr/>
        <a:lstStyle/>
        <a:p>
          <a:endParaRPr lang="pl-PL">
            <a:latin typeface="Myriad Pro" panose="020B0503030403020204" pitchFamily="34" charset="0"/>
          </a:endParaRPr>
        </a:p>
      </dgm:t>
    </dgm:pt>
    <dgm:pt modelId="{EB2C7086-8B5C-4226-B9BF-1CA46FCB5CBB}" type="sibTrans" cxnId="{163D3C89-86FD-4ACA-8510-34BDA6170A92}">
      <dgm:prSet/>
      <dgm:spPr/>
      <dgm:t>
        <a:bodyPr/>
        <a:lstStyle/>
        <a:p>
          <a:endParaRPr lang="pl-PL">
            <a:latin typeface="Myriad Pro" panose="020B0503030403020204" pitchFamily="34" charset="0"/>
          </a:endParaRPr>
        </a:p>
      </dgm:t>
    </dgm:pt>
    <dgm:pt modelId="{C673CD4F-214D-4CEA-B7C8-363570920AA4}">
      <dgm:prSet/>
      <dgm:spPr>
        <a:solidFill>
          <a:srgbClr val="141F40"/>
        </a:solidFill>
      </dgm:spPr>
      <dgm:t>
        <a:bodyPr/>
        <a:lstStyle/>
        <a:p>
          <a:r>
            <a:rPr lang="pl-PL" dirty="0">
              <a:latin typeface="Myriad Pro" panose="020B0503030403020204" pitchFamily="34" charset="0"/>
            </a:rPr>
            <a:t>Utrzymanie warunków na jakich przedsiębiorca otrzymał Decyzję o wsparciu trwa </a:t>
          </a:r>
          <a:r>
            <a:rPr lang="pl-PL" b="1" dirty="0">
              <a:latin typeface="Myriad Pro" panose="020B0503030403020204" pitchFamily="34" charset="0"/>
            </a:rPr>
            <a:t>5 lat </a:t>
          </a:r>
          <a:r>
            <a:rPr lang="pl-PL" dirty="0">
              <a:latin typeface="Myriad Pro" panose="020B0503030403020204" pitchFamily="34" charset="0"/>
            </a:rPr>
            <a:t>dla dużych firm lub </a:t>
          </a:r>
          <a:r>
            <a:rPr lang="pl-PL" b="1" dirty="0">
              <a:latin typeface="Myriad Pro" panose="020B0503030403020204" pitchFamily="34" charset="0"/>
            </a:rPr>
            <a:t>3 lata</a:t>
          </a:r>
          <a:r>
            <a:rPr lang="pl-PL" dirty="0">
              <a:latin typeface="Myriad Pro" panose="020B0503030403020204" pitchFamily="34" charset="0"/>
            </a:rPr>
            <a:t> dla MŚP</a:t>
          </a:r>
        </a:p>
      </dgm:t>
    </dgm:pt>
    <dgm:pt modelId="{8CAC44DE-954A-45E5-98AE-15C8ED82C189}" type="parTrans" cxnId="{F84D057C-26CF-4959-ADA4-D60BCA2A2FD2}">
      <dgm:prSet/>
      <dgm:spPr/>
      <dgm:t>
        <a:bodyPr/>
        <a:lstStyle/>
        <a:p>
          <a:endParaRPr lang="pl-PL">
            <a:latin typeface="Myriad Pro" panose="020B0503030403020204" pitchFamily="34" charset="0"/>
          </a:endParaRPr>
        </a:p>
      </dgm:t>
    </dgm:pt>
    <dgm:pt modelId="{7B1677AC-D0C3-4818-9CEB-812B4EFB9482}" type="sibTrans" cxnId="{F84D057C-26CF-4959-ADA4-D60BCA2A2FD2}">
      <dgm:prSet/>
      <dgm:spPr/>
      <dgm:t>
        <a:bodyPr/>
        <a:lstStyle/>
        <a:p>
          <a:endParaRPr lang="pl-PL">
            <a:latin typeface="Myriad Pro" panose="020B0503030403020204" pitchFamily="34" charset="0"/>
          </a:endParaRPr>
        </a:p>
      </dgm:t>
    </dgm:pt>
    <dgm:pt modelId="{43D4C24B-711A-41E3-A8AC-B8204294905C}">
      <dgm:prSet/>
      <dgm:spPr>
        <a:solidFill>
          <a:srgbClr val="141F40"/>
        </a:solidFill>
      </dgm:spPr>
      <dgm:t>
        <a:bodyPr/>
        <a:lstStyle/>
        <a:p>
          <a:r>
            <a:rPr lang="pl-PL" dirty="0">
              <a:latin typeface="Myriad Pro" panose="020B0503030403020204" pitchFamily="34" charset="0"/>
            </a:rPr>
            <a:t>Krakowski Park Technologiczny obejmuje </a:t>
          </a:r>
          <a:r>
            <a:rPr lang="pl-PL" b="1" dirty="0">
              <a:latin typeface="Myriad Pro" panose="020B0503030403020204" pitchFamily="34" charset="0"/>
            </a:rPr>
            <a:t>opieką </a:t>
          </a:r>
          <a:r>
            <a:rPr lang="pl-PL" b="1" dirty="0" err="1">
              <a:latin typeface="Myriad Pro" panose="020B0503030403020204" pitchFamily="34" charset="0"/>
            </a:rPr>
            <a:t>poinwestycyjną</a:t>
          </a:r>
          <a:r>
            <a:rPr lang="pl-PL" b="1" dirty="0">
              <a:latin typeface="Myriad Pro" panose="020B0503030403020204" pitchFamily="34" charset="0"/>
            </a:rPr>
            <a:t> </a:t>
          </a:r>
          <a:r>
            <a:rPr lang="pl-PL" dirty="0">
              <a:latin typeface="Myriad Pro" panose="020B0503030403020204" pitchFamily="34" charset="0"/>
            </a:rPr>
            <a:t>wszystkie firmy, którym wydaje decyzję o wsparciu</a:t>
          </a:r>
        </a:p>
      </dgm:t>
    </dgm:pt>
    <dgm:pt modelId="{60A577C9-97E4-4EF0-95DE-168CFA1E9ED4}" type="parTrans" cxnId="{7744F536-E3D8-4763-8C90-C6220BBAEB0E}">
      <dgm:prSet/>
      <dgm:spPr/>
      <dgm:t>
        <a:bodyPr/>
        <a:lstStyle/>
        <a:p>
          <a:endParaRPr lang="pl-PL">
            <a:latin typeface="Myriad Pro" panose="020B0503030403020204" pitchFamily="34" charset="0"/>
          </a:endParaRPr>
        </a:p>
      </dgm:t>
    </dgm:pt>
    <dgm:pt modelId="{9D9C35CA-D9EB-4EA1-914E-7E018CF7825C}" type="sibTrans" cxnId="{7744F536-E3D8-4763-8C90-C6220BBAEB0E}">
      <dgm:prSet/>
      <dgm:spPr/>
      <dgm:t>
        <a:bodyPr/>
        <a:lstStyle/>
        <a:p>
          <a:endParaRPr lang="pl-PL">
            <a:latin typeface="Myriad Pro" panose="020B0503030403020204" pitchFamily="34" charset="0"/>
          </a:endParaRPr>
        </a:p>
      </dgm:t>
    </dgm:pt>
    <dgm:pt modelId="{EB5CF722-9FFE-43E7-83D0-3D1800E5DF04}" type="pres">
      <dgm:prSet presAssocID="{75C3C7A1-1F12-4A26-96B3-7A1477CA0AE8}" presName="linear" presStyleCnt="0">
        <dgm:presLayoutVars>
          <dgm:animLvl val="lvl"/>
          <dgm:resizeHandles val="exact"/>
        </dgm:presLayoutVars>
      </dgm:prSet>
      <dgm:spPr/>
    </dgm:pt>
    <dgm:pt modelId="{CBF762E1-CB33-4DD9-BF61-FE9700DC0E9F}" type="pres">
      <dgm:prSet presAssocID="{3CF1AC2A-6186-4B2E-A6C1-B880017848C1}" presName="parentText" presStyleLbl="node1" presStyleIdx="0" presStyleCnt="4">
        <dgm:presLayoutVars>
          <dgm:chMax val="0"/>
          <dgm:bulletEnabled val="1"/>
        </dgm:presLayoutVars>
      </dgm:prSet>
      <dgm:spPr>
        <a:prstGeom prst="rect">
          <a:avLst/>
        </a:prstGeom>
      </dgm:spPr>
    </dgm:pt>
    <dgm:pt modelId="{406AA6D3-EE9C-470F-8BD6-4A496D96DB73}" type="pres">
      <dgm:prSet presAssocID="{153BFFC6-15B9-4BD9-AD0A-C36F9D1060B8}" presName="spacer" presStyleCnt="0"/>
      <dgm:spPr/>
    </dgm:pt>
    <dgm:pt modelId="{5E1E620A-DBF1-441E-9E54-FE0FF49DBC22}" type="pres">
      <dgm:prSet presAssocID="{335D4D14-D8F9-407A-B364-61366FF3C88E}" presName="parentText" presStyleLbl="node1" presStyleIdx="1" presStyleCnt="4">
        <dgm:presLayoutVars>
          <dgm:chMax val="0"/>
          <dgm:bulletEnabled val="1"/>
        </dgm:presLayoutVars>
      </dgm:prSet>
      <dgm:spPr>
        <a:prstGeom prst="rect">
          <a:avLst/>
        </a:prstGeom>
      </dgm:spPr>
    </dgm:pt>
    <dgm:pt modelId="{810CE15E-A378-4762-8ECE-64608BC4CD36}" type="pres">
      <dgm:prSet presAssocID="{EB2C7086-8B5C-4226-B9BF-1CA46FCB5CBB}" presName="spacer" presStyleCnt="0"/>
      <dgm:spPr/>
    </dgm:pt>
    <dgm:pt modelId="{00F7559A-DDDB-4826-96AD-E5FEA2F71957}" type="pres">
      <dgm:prSet presAssocID="{C673CD4F-214D-4CEA-B7C8-363570920AA4}" presName="parentText" presStyleLbl="node1" presStyleIdx="2" presStyleCnt="4">
        <dgm:presLayoutVars>
          <dgm:chMax val="0"/>
          <dgm:bulletEnabled val="1"/>
        </dgm:presLayoutVars>
      </dgm:prSet>
      <dgm:spPr>
        <a:prstGeom prst="rect">
          <a:avLst/>
        </a:prstGeom>
      </dgm:spPr>
    </dgm:pt>
    <dgm:pt modelId="{31E82AA8-DC06-45FA-A562-FE7A463D4ADE}" type="pres">
      <dgm:prSet presAssocID="{7B1677AC-D0C3-4818-9CEB-812B4EFB9482}" presName="spacer" presStyleCnt="0"/>
      <dgm:spPr/>
    </dgm:pt>
    <dgm:pt modelId="{6A207791-7736-4879-84D3-2FF1EE069ED2}" type="pres">
      <dgm:prSet presAssocID="{43D4C24B-711A-41E3-A8AC-B8204294905C}" presName="parentText" presStyleLbl="node1" presStyleIdx="3" presStyleCnt="4">
        <dgm:presLayoutVars>
          <dgm:chMax val="0"/>
          <dgm:bulletEnabled val="1"/>
        </dgm:presLayoutVars>
      </dgm:prSet>
      <dgm:spPr>
        <a:prstGeom prst="rect">
          <a:avLst/>
        </a:prstGeom>
      </dgm:spPr>
    </dgm:pt>
  </dgm:ptLst>
  <dgm:cxnLst>
    <dgm:cxn modelId="{B2A6DF12-0AFB-41B3-BAF3-D2781CBBE515}" type="presOf" srcId="{3CF1AC2A-6186-4B2E-A6C1-B880017848C1}" destId="{CBF762E1-CB33-4DD9-BF61-FE9700DC0E9F}" srcOrd="0" destOrd="0" presId="urn:microsoft.com/office/officeart/2005/8/layout/vList2"/>
    <dgm:cxn modelId="{7744F536-E3D8-4763-8C90-C6220BBAEB0E}" srcId="{75C3C7A1-1F12-4A26-96B3-7A1477CA0AE8}" destId="{43D4C24B-711A-41E3-A8AC-B8204294905C}" srcOrd="3" destOrd="0" parTransId="{60A577C9-97E4-4EF0-95DE-168CFA1E9ED4}" sibTransId="{9D9C35CA-D9EB-4EA1-914E-7E018CF7825C}"/>
    <dgm:cxn modelId="{E9A6ED5B-0E4A-49A7-AC40-77FECB7DE8E1}" type="presOf" srcId="{335D4D14-D8F9-407A-B364-61366FF3C88E}" destId="{5E1E620A-DBF1-441E-9E54-FE0FF49DBC22}" srcOrd="0" destOrd="0" presId="urn:microsoft.com/office/officeart/2005/8/layout/vList2"/>
    <dgm:cxn modelId="{33411273-96A3-4C06-866F-F98906948CAE}" type="presOf" srcId="{43D4C24B-711A-41E3-A8AC-B8204294905C}" destId="{6A207791-7736-4879-84D3-2FF1EE069ED2}" srcOrd="0" destOrd="0" presId="urn:microsoft.com/office/officeart/2005/8/layout/vList2"/>
    <dgm:cxn modelId="{F84D057C-26CF-4959-ADA4-D60BCA2A2FD2}" srcId="{75C3C7A1-1F12-4A26-96B3-7A1477CA0AE8}" destId="{C673CD4F-214D-4CEA-B7C8-363570920AA4}" srcOrd="2" destOrd="0" parTransId="{8CAC44DE-954A-45E5-98AE-15C8ED82C189}" sibTransId="{7B1677AC-D0C3-4818-9CEB-812B4EFB9482}"/>
    <dgm:cxn modelId="{163D3C89-86FD-4ACA-8510-34BDA6170A92}" srcId="{75C3C7A1-1F12-4A26-96B3-7A1477CA0AE8}" destId="{335D4D14-D8F9-407A-B364-61366FF3C88E}" srcOrd="1" destOrd="0" parTransId="{9A966056-E516-4B87-9774-305C476D9DB7}" sibTransId="{EB2C7086-8B5C-4226-B9BF-1CA46FCB5CBB}"/>
    <dgm:cxn modelId="{F6F0E99C-19F7-49E8-8251-A495651D2F08}" srcId="{75C3C7A1-1F12-4A26-96B3-7A1477CA0AE8}" destId="{3CF1AC2A-6186-4B2E-A6C1-B880017848C1}" srcOrd="0" destOrd="0" parTransId="{974A9AC4-53BE-4FE0-B6B1-91F5BE9D374C}" sibTransId="{153BFFC6-15B9-4BD9-AD0A-C36F9D1060B8}"/>
    <dgm:cxn modelId="{46E566A0-F0B0-4776-BCB4-9EBF28E39F12}" type="presOf" srcId="{C673CD4F-214D-4CEA-B7C8-363570920AA4}" destId="{00F7559A-DDDB-4826-96AD-E5FEA2F71957}" srcOrd="0" destOrd="0" presId="urn:microsoft.com/office/officeart/2005/8/layout/vList2"/>
    <dgm:cxn modelId="{61A342C5-1CC9-4E5B-B73B-A3EA767F4B02}" type="presOf" srcId="{75C3C7A1-1F12-4A26-96B3-7A1477CA0AE8}" destId="{EB5CF722-9FFE-43E7-83D0-3D1800E5DF04}" srcOrd="0" destOrd="0" presId="urn:microsoft.com/office/officeart/2005/8/layout/vList2"/>
    <dgm:cxn modelId="{FD2F9FEC-DF6B-4EA1-B4E6-FBC424462A6F}" type="presParOf" srcId="{EB5CF722-9FFE-43E7-83D0-3D1800E5DF04}" destId="{CBF762E1-CB33-4DD9-BF61-FE9700DC0E9F}" srcOrd="0" destOrd="0" presId="urn:microsoft.com/office/officeart/2005/8/layout/vList2"/>
    <dgm:cxn modelId="{BBEEFBFF-6A0A-4CEB-8833-BA8933EE0A8C}" type="presParOf" srcId="{EB5CF722-9FFE-43E7-83D0-3D1800E5DF04}" destId="{406AA6D3-EE9C-470F-8BD6-4A496D96DB73}" srcOrd="1" destOrd="0" presId="urn:microsoft.com/office/officeart/2005/8/layout/vList2"/>
    <dgm:cxn modelId="{64785EAA-BA1A-404C-AC73-F4D557BE6D36}" type="presParOf" srcId="{EB5CF722-9FFE-43E7-83D0-3D1800E5DF04}" destId="{5E1E620A-DBF1-441E-9E54-FE0FF49DBC22}" srcOrd="2" destOrd="0" presId="urn:microsoft.com/office/officeart/2005/8/layout/vList2"/>
    <dgm:cxn modelId="{6848B25B-D59C-4752-A8DB-6BE7369B746C}" type="presParOf" srcId="{EB5CF722-9FFE-43E7-83D0-3D1800E5DF04}" destId="{810CE15E-A378-4762-8ECE-64608BC4CD36}" srcOrd="3" destOrd="0" presId="urn:microsoft.com/office/officeart/2005/8/layout/vList2"/>
    <dgm:cxn modelId="{861303ED-5EBA-49EF-B1C9-AB238FCB5073}" type="presParOf" srcId="{EB5CF722-9FFE-43E7-83D0-3D1800E5DF04}" destId="{00F7559A-DDDB-4826-96AD-E5FEA2F71957}" srcOrd="4" destOrd="0" presId="urn:microsoft.com/office/officeart/2005/8/layout/vList2"/>
    <dgm:cxn modelId="{4DBE95FC-3ABE-4544-838B-710DD786CD15}" type="presParOf" srcId="{EB5CF722-9FFE-43E7-83D0-3D1800E5DF04}" destId="{31E82AA8-DC06-45FA-A562-FE7A463D4ADE}" srcOrd="5" destOrd="0" presId="urn:microsoft.com/office/officeart/2005/8/layout/vList2"/>
    <dgm:cxn modelId="{8662C6F9-DAB1-411A-9C36-6832E0E1D54A}" type="presParOf" srcId="{EB5CF722-9FFE-43E7-83D0-3D1800E5DF04}" destId="{6A207791-7736-4879-84D3-2FF1EE069ED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EB402C-16BE-B24F-8FF1-5B2ED045A089}">
      <dsp:nvSpPr>
        <dsp:cNvPr id="0" name=""/>
        <dsp:cNvSpPr/>
      </dsp:nvSpPr>
      <dsp:spPr>
        <a:xfrm>
          <a:off x="1645944" y="300470"/>
          <a:ext cx="2282525" cy="2282525"/>
        </a:xfrm>
        <a:prstGeom prst="pieWedge">
          <a:avLst/>
        </a:prstGeom>
        <a:solidFill>
          <a:srgbClr val="141F4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1">
          <a:noAutofit/>
        </a:bodyPr>
        <a:lstStyle/>
        <a:p>
          <a:pPr marL="0" lvl="0" indent="0" algn="ctr" defTabSz="2133600">
            <a:lnSpc>
              <a:spcPct val="90000"/>
            </a:lnSpc>
            <a:spcBef>
              <a:spcPct val="0"/>
            </a:spcBef>
            <a:spcAft>
              <a:spcPct val="35000"/>
            </a:spcAft>
            <a:buNone/>
          </a:pPr>
          <a:r>
            <a:rPr lang="pl-PL" sz="4800" b="0" i="0" kern="1200" dirty="0">
              <a:latin typeface="Bebas Neue" charset="0"/>
              <a:ea typeface="Bebas Neue" charset="0"/>
              <a:cs typeface="Bebas Neue" charset="0"/>
            </a:rPr>
            <a:t>150</a:t>
          </a:r>
        </a:p>
        <a:p>
          <a:pPr marL="0" lvl="0" indent="0" algn="ctr" defTabSz="2133600">
            <a:lnSpc>
              <a:spcPct val="90000"/>
            </a:lnSpc>
            <a:spcBef>
              <a:spcPct val="0"/>
            </a:spcBef>
            <a:spcAft>
              <a:spcPct val="35000"/>
            </a:spcAft>
            <a:buNone/>
          </a:pPr>
          <a:endParaRPr lang="pl-PL" sz="2000" b="0" i="0" kern="1200" dirty="0">
            <a:latin typeface="Bebas Neue" charset="0"/>
            <a:ea typeface="Bebas Neue" charset="0"/>
            <a:cs typeface="Bebas Neue" charset="0"/>
          </a:endParaRPr>
        </a:p>
      </dsp:txBody>
      <dsp:txXfrm>
        <a:off x="2314480" y="969006"/>
        <a:ext cx="1613989" cy="1613989"/>
      </dsp:txXfrm>
    </dsp:sp>
    <dsp:sp modelId="{22DDDBF4-F90F-484A-8EE9-E5E36E443797}">
      <dsp:nvSpPr>
        <dsp:cNvPr id="0" name=""/>
        <dsp:cNvSpPr/>
      </dsp:nvSpPr>
      <dsp:spPr>
        <a:xfrm rot="5400000">
          <a:off x="4108034" y="300470"/>
          <a:ext cx="2282525" cy="2282525"/>
        </a:xfrm>
        <a:prstGeom prst="pieWedge">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1">
          <a:noAutofit/>
        </a:bodyPr>
        <a:lstStyle/>
        <a:p>
          <a:pPr marL="0" lvl="0" indent="0" algn="ctr" defTabSz="2133600">
            <a:lnSpc>
              <a:spcPct val="90000"/>
            </a:lnSpc>
            <a:spcBef>
              <a:spcPct val="0"/>
            </a:spcBef>
            <a:spcAft>
              <a:spcPct val="35000"/>
            </a:spcAft>
            <a:buNone/>
          </a:pPr>
          <a:r>
            <a:rPr lang="pl-PL" sz="4800" b="0" i="0" kern="1200" dirty="0">
              <a:solidFill>
                <a:srgbClr val="141F40"/>
              </a:solidFill>
              <a:latin typeface="Bebas Neue" charset="0"/>
              <a:ea typeface="Bebas Neue" charset="0"/>
              <a:cs typeface="Bebas Neue" charset="0"/>
            </a:rPr>
            <a:t>23</a:t>
          </a:r>
        </a:p>
        <a:p>
          <a:pPr marL="0" lvl="0" indent="0" algn="ctr" defTabSz="2133600">
            <a:lnSpc>
              <a:spcPct val="90000"/>
            </a:lnSpc>
            <a:spcBef>
              <a:spcPct val="0"/>
            </a:spcBef>
            <a:spcAft>
              <a:spcPct val="35000"/>
            </a:spcAft>
            <a:buNone/>
          </a:pPr>
          <a:endParaRPr lang="pl-PL" sz="2000" b="0" i="0" kern="1200" dirty="0">
            <a:latin typeface="Bebas Neue" charset="0"/>
            <a:ea typeface="Bebas Neue" charset="0"/>
            <a:cs typeface="Bebas Neue" charset="0"/>
          </a:endParaRPr>
        </a:p>
      </dsp:txBody>
      <dsp:txXfrm rot="-5400000">
        <a:off x="4108034" y="969006"/>
        <a:ext cx="1613989" cy="1613989"/>
      </dsp:txXfrm>
    </dsp:sp>
    <dsp:sp modelId="{561DC41B-82F2-FE4E-A0D6-CD6B5B70F9BD}">
      <dsp:nvSpPr>
        <dsp:cNvPr id="0" name=""/>
        <dsp:cNvSpPr/>
      </dsp:nvSpPr>
      <dsp:spPr>
        <a:xfrm rot="10800000">
          <a:off x="4108011" y="2764592"/>
          <a:ext cx="2282525" cy="2282525"/>
        </a:xfrm>
        <a:prstGeom prst="pieWedge">
          <a:avLst/>
        </a:prstGeom>
        <a:solidFill>
          <a:srgbClr val="F2E6D8"/>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1">
          <a:noAutofit/>
        </a:bodyPr>
        <a:lstStyle/>
        <a:p>
          <a:pPr marL="0" lvl="0" indent="0" algn="l" defTabSz="2133600">
            <a:lnSpc>
              <a:spcPct val="90000"/>
            </a:lnSpc>
            <a:spcBef>
              <a:spcPct val="0"/>
            </a:spcBef>
            <a:spcAft>
              <a:spcPct val="35000"/>
            </a:spcAft>
            <a:buNone/>
          </a:pPr>
          <a:r>
            <a:rPr lang="pl-PL" sz="4800" b="0" i="0" kern="1200" dirty="0">
              <a:solidFill>
                <a:srgbClr val="141F40"/>
              </a:solidFill>
              <a:latin typeface="Bebas Neue" charset="0"/>
              <a:ea typeface="Bebas Neue" charset="0"/>
              <a:cs typeface="Bebas Neue" charset="0"/>
            </a:rPr>
            <a:t>25</a:t>
          </a:r>
          <a:br>
            <a:rPr lang="pl-PL" sz="4800" b="0" i="0" kern="1200" dirty="0">
              <a:solidFill>
                <a:srgbClr val="141F40"/>
              </a:solidFill>
              <a:latin typeface="Bebas Neue" charset="0"/>
              <a:ea typeface="Bebas Neue" charset="0"/>
              <a:cs typeface="Bebas Neue" charset="0"/>
            </a:rPr>
          </a:br>
          <a:endParaRPr lang="pl-PL" sz="4800" b="0" i="0" kern="1200" dirty="0">
            <a:solidFill>
              <a:srgbClr val="141F40"/>
            </a:solidFill>
            <a:latin typeface="Bebas Neue" charset="0"/>
            <a:ea typeface="Bebas Neue" charset="0"/>
            <a:cs typeface="Bebas Neue" charset="0"/>
          </a:endParaRPr>
        </a:p>
      </dsp:txBody>
      <dsp:txXfrm rot="10800000">
        <a:off x="4108011" y="2764592"/>
        <a:ext cx="1613989" cy="1613989"/>
      </dsp:txXfrm>
    </dsp:sp>
    <dsp:sp modelId="{F8564F6F-4304-B940-8CAA-DB7CD8F318D9}">
      <dsp:nvSpPr>
        <dsp:cNvPr id="0" name=""/>
        <dsp:cNvSpPr/>
      </dsp:nvSpPr>
      <dsp:spPr>
        <a:xfrm rot="16200000">
          <a:off x="1641813" y="2764592"/>
          <a:ext cx="2282525" cy="2282525"/>
        </a:xfrm>
        <a:prstGeom prst="pieWedge">
          <a:avLst/>
        </a:prstGeom>
        <a:solidFill>
          <a:srgbClr val="BFA38A"/>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1">
          <a:noAutofit/>
        </a:bodyPr>
        <a:lstStyle/>
        <a:p>
          <a:pPr marL="0" lvl="0" indent="0" algn="r" defTabSz="2133600">
            <a:lnSpc>
              <a:spcPct val="90000"/>
            </a:lnSpc>
            <a:spcBef>
              <a:spcPct val="0"/>
            </a:spcBef>
            <a:spcAft>
              <a:spcPct val="35000"/>
            </a:spcAft>
            <a:buNone/>
          </a:pPr>
          <a:br>
            <a:rPr lang="pl-PL" sz="4800" b="0" i="0" kern="1200" dirty="0">
              <a:solidFill>
                <a:srgbClr val="141F40"/>
              </a:solidFill>
              <a:latin typeface="Bebas Neue" charset="0"/>
              <a:ea typeface="Bebas Neue" charset="0"/>
              <a:cs typeface="Bebas Neue" charset="0"/>
            </a:rPr>
          </a:br>
          <a:endParaRPr lang="pl-PL" sz="3300" b="0" i="0" kern="1200" dirty="0">
            <a:solidFill>
              <a:srgbClr val="141F40"/>
            </a:solidFill>
            <a:latin typeface="Myriad Pro" charset="0"/>
            <a:ea typeface="Myriad Pro" charset="0"/>
            <a:cs typeface="Myriad Pro" charset="0"/>
          </a:endParaRPr>
        </a:p>
      </dsp:txBody>
      <dsp:txXfrm rot="5400000">
        <a:off x="2310349" y="2764592"/>
        <a:ext cx="1613989" cy="1613989"/>
      </dsp:txXfrm>
    </dsp:sp>
    <dsp:sp modelId="{ED5B154E-38A4-D84F-84EF-6E9FDAE1400A}">
      <dsp:nvSpPr>
        <dsp:cNvPr id="0" name=""/>
        <dsp:cNvSpPr/>
      </dsp:nvSpPr>
      <dsp:spPr>
        <a:xfrm>
          <a:off x="3559526" y="2161282"/>
          <a:ext cx="788077" cy="685284"/>
        </a:xfrm>
        <a:prstGeom prst="circularArrow">
          <a:avLst/>
        </a:prstGeom>
        <a:noFill/>
        <a:ln>
          <a:noFill/>
        </a:ln>
        <a:effectLst/>
      </dsp:spPr>
      <dsp:style>
        <a:lnRef idx="0">
          <a:scrgbClr r="0" g="0" b="0"/>
        </a:lnRef>
        <a:fillRef idx="3">
          <a:scrgbClr r="0" g="0" b="0"/>
        </a:fillRef>
        <a:effectRef idx="2">
          <a:scrgbClr r="0" g="0" b="0"/>
        </a:effectRef>
        <a:fontRef idx="minor"/>
      </dsp:style>
    </dsp:sp>
    <dsp:sp modelId="{AD4C0FD5-C05F-ED41-8994-8DCB842D14CB}">
      <dsp:nvSpPr>
        <dsp:cNvPr id="0" name=""/>
        <dsp:cNvSpPr/>
      </dsp:nvSpPr>
      <dsp:spPr>
        <a:xfrm rot="10800000">
          <a:off x="3559526" y="2424853"/>
          <a:ext cx="788077" cy="685284"/>
        </a:xfrm>
        <a:prstGeom prst="circularArrow">
          <a:avLst/>
        </a:prstGeom>
        <a:noFill/>
        <a:ln>
          <a:noFill/>
        </a:ln>
        <a:effectLst/>
      </dsp:spPr>
      <dsp:style>
        <a:lnRef idx="0">
          <a:scrgbClr r="0" g="0" b="0"/>
        </a:lnRef>
        <a:fillRef idx="3">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762E1-CB33-4DD9-BF61-FE9700DC0E9F}">
      <dsp:nvSpPr>
        <dsp:cNvPr id="0" name=""/>
        <dsp:cNvSpPr/>
      </dsp:nvSpPr>
      <dsp:spPr>
        <a:xfrm>
          <a:off x="0" y="146257"/>
          <a:ext cx="10280333" cy="982800"/>
        </a:xfrm>
        <a:prstGeom prst="rect">
          <a:avLst/>
        </a:prstGeom>
        <a:solidFill>
          <a:srgbClr val="141F4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Myriad Pro" panose="020B0503030403020204" pitchFamily="34" charset="0"/>
            </a:rPr>
            <a:t>Pomoc udzielana na podstawie </a:t>
          </a:r>
          <a:r>
            <a:rPr lang="pl-PL" sz="2800" b="1" kern="1200" dirty="0">
              <a:latin typeface="Myriad Pro" panose="020B0503030403020204" pitchFamily="34" charset="0"/>
            </a:rPr>
            <a:t>Ustawy o wspieraniu nowych inwestycji </a:t>
          </a:r>
          <a:r>
            <a:rPr lang="pl-PL" sz="2800" kern="1200" dirty="0">
              <a:latin typeface="Myriad Pro" panose="020B0503030403020204" pitchFamily="34" charset="0"/>
            </a:rPr>
            <a:t>stanowi pomoc regionalną</a:t>
          </a:r>
        </a:p>
      </dsp:txBody>
      <dsp:txXfrm>
        <a:off x="0" y="146257"/>
        <a:ext cx="10280333" cy="982800"/>
      </dsp:txXfrm>
    </dsp:sp>
    <dsp:sp modelId="{5E1E620A-DBF1-441E-9E54-FE0FF49DBC22}">
      <dsp:nvSpPr>
        <dsp:cNvPr id="0" name=""/>
        <dsp:cNvSpPr/>
      </dsp:nvSpPr>
      <dsp:spPr>
        <a:xfrm>
          <a:off x="0" y="1209697"/>
          <a:ext cx="10280333" cy="982800"/>
        </a:xfrm>
        <a:prstGeom prst="rect">
          <a:avLst/>
        </a:prstGeom>
        <a:solidFill>
          <a:srgbClr val="141F4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Myriad Pro" panose="020B0503030403020204" pitchFamily="34" charset="0"/>
            </a:rPr>
            <a:t>Jeden przedsiębiorca może realizować </a:t>
          </a:r>
          <a:r>
            <a:rPr lang="pl-PL" sz="2800" b="1" kern="1200" dirty="0">
              <a:latin typeface="Myriad Pro" panose="020B0503030403020204" pitchFamily="34" charset="0"/>
            </a:rPr>
            <a:t>kilka inwestycji </a:t>
          </a:r>
          <a:r>
            <a:rPr lang="pl-PL" sz="2800" kern="1200" dirty="0">
              <a:latin typeface="Myriad Pro" panose="020B0503030403020204" pitchFamily="34" charset="0"/>
            </a:rPr>
            <a:t>w oparciu o kolejne Decyzje o wsparciu</a:t>
          </a:r>
        </a:p>
      </dsp:txBody>
      <dsp:txXfrm>
        <a:off x="0" y="1209697"/>
        <a:ext cx="10280333" cy="982800"/>
      </dsp:txXfrm>
    </dsp:sp>
    <dsp:sp modelId="{00F7559A-DDDB-4826-96AD-E5FEA2F71957}">
      <dsp:nvSpPr>
        <dsp:cNvPr id="0" name=""/>
        <dsp:cNvSpPr/>
      </dsp:nvSpPr>
      <dsp:spPr>
        <a:xfrm>
          <a:off x="0" y="2273138"/>
          <a:ext cx="10280333" cy="982800"/>
        </a:xfrm>
        <a:prstGeom prst="rect">
          <a:avLst/>
        </a:prstGeom>
        <a:solidFill>
          <a:srgbClr val="141F4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Myriad Pro" panose="020B0503030403020204" pitchFamily="34" charset="0"/>
            </a:rPr>
            <a:t>Utrzymanie warunków na jakich przedsiębiorca otrzymał Decyzję o wsparciu trwa </a:t>
          </a:r>
          <a:r>
            <a:rPr lang="pl-PL" sz="2800" b="1" kern="1200" dirty="0">
              <a:latin typeface="Myriad Pro" panose="020B0503030403020204" pitchFamily="34" charset="0"/>
            </a:rPr>
            <a:t>5 lat </a:t>
          </a:r>
          <a:r>
            <a:rPr lang="pl-PL" sz="2800" kern="1200" dirty="0">
              <a:latin typeface="Myriad Pro" panose="020B0503030403020204" pitchFamily="34" charset="0"/>
            </a:rPr>
            <a:t>dla dużych firm lub </a:t>
          </a:r>
          <a:r>
            <a:rPr lang="pl-PL" sz="2800" b="1" kern="1200" dirty="0">
              <a:latin typeface="Myriad Pro" panose="020B0503030403020204" pitchFamily="34" charset="0"/>
            </a:rPr>
            <a:t>3 lata</a:t>
          </a:r>
          <a:r>
            <a:rPr lang="pl-PL" sz="2800" kern="1200" dirty="0">
              <a:latin typeface="Myriad Pro" panose="020B0503030403020204" pitchFamily="34" charset="0"/>
            </a:rPr>
            <a:t> dla MŚP</a:t>
          </a:r>
        </a:p>
      </dsp:txBody>
      <dsp:txXfrm>
        <a:off x="0" y="2273138"/>
        <a:ext cx="10280333" cy="982800"/>
      </dsp:txXfrm>
    </dsp:sp>
    <dsp:sp modelId="{6A207791-7736-4879-84D3-2FF1EE069ED2}">
      <dsp:nvSpPr>
        <dsp:cNvPr id="0" name=""/>
        <dsp:cNvSpPr/>
      </dsp:nvSpPr>
      <dsp:spPr>
        <a:xfrm>
          <a:off x="0" y="3336578"/>
          <a:ext cx="10280333" cy="982800"/>
        </a:xfrm>
        <a:prstGeom prst="rect">
          <a:avLst/>
        </a:prstGeom>
        <a:solidFill>
          <a:srgbClr val="141F4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Myriad Pro" panose="020B0503030403020204" pitchFamily="34" charset="0"/>
            </a:rPr>
            <a:t>Krakowski Park Technologiczny obejmuje </a:t>
          </a:r>
          <a:r>
            <a:rPr lang="pl-PL" sz="2800" b="1" kern="1200" dirty="0">
              <a:latin typeface="Myriad Pro" panose="020B0503030403020204" pitchFamily="34" charset="0"/>
            </a:rPr>
            <a:t>opieką </a:t>
          </a:r>
          <a:r>
            <a:rPr lang="pl-PL" sz="2800" b="1" kern="1200" dirty="0" err="1">
              <a:latin typeface="Myriad Pro" panose="020B0503030403020204" pitchFamily="34" charset="0"/>
            </a:rPr>
            <a:t>poinwestycyjną</a:t>
          </a:r>
          <a:r>
            <a:rPr lang="pl-PL" sz="2800" b="1" kern="1200" dirty="0">
              <a:latin typeface="Myriad Pro" panose="020B0503030403020204" pitchFamily="34" charset="0"/>
            </a:rPr>
            <a:t> </a:t>
          </a:r>
          <a:r>
            <a:rPr lang="pl-PL" sz="2800" kern="1200" dirty="0">
              <a:latin typeface="Myriad Pro" panose="020B0503030403020204" pitchFamily="34" charset="0"/>
            </a:rPr>
            <a:t>wszystkie firmy, którym wydaje decyzję o wsparciu</a:t>
          </a:r>
        </a:p>
      </dsp:txBody>
      <dsp:txXfrm>
        <a:off x="0" y="3336578"/>
        <a:ext cx="10280333" cy="982800"/>
      </dsp:txXfrm>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4584F2-9E0D-4D49-954F-F2E3A0B94848}" type="datetimeFigureOut">
              <a:rPr lang="pl-PL" smtClean="0"/>
              <a:t>14.11.2018</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BF06E-2AD2-4643-AFE9-0E1C0E010EA1}" type="slidenum">
              <a:rPr lang="pl-PL" smtClean="0"/>
              <a:t>‹#›</a:t>
            </a:fld>
            <a:endParaRPr lang="pl-PL"/>
          </a:p>
        </p:txBody>
      </p:sp>
    </p:spTree>
    <p:extLst>
      <p:ext uri="{BB962C8B-B14F-4D97-AF65-F5344CB8AC3E}">
        <p14:creationId xmlns:p14="http://schemas.microsoft.com/office/powerpoint/2010/main" val="927958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l.wikipedia.org/wiki/Sektor_ma%C5%82ych_i_%C5%9Brednich_przedsi%C4%99biorstw#cite_note-1"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pl.wikipedia.org/wiki/Mikroprzedsi%C4%99biorca" TargetMode="External"/><Relationship Id="rId5" Type="http://schemas.openxmlformats.org/officeDocument/2006/relationships/hyperlink" Target="https://pl.wikipedia.org/wiki/Ma%C5%82y_przedsi%C4%99biorca" TargetMode="External"/><Relationship Id="rId4" Type="http://schemas.openxmlformats.org/officeDocument/2006/relationships/hyperlink" Target="https://pl.wikipedia.org/wiki/%C5%9Aredni_przedsi%C4%99biorca"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agłówka 3"/>
          <p:cNvSpPr>
            <a:spLocks noGrp="1"/>
          </p:cNvSpPr>
          <p:nvPr>
            <p:ph type="hdr" sz="quarter" idx="10"/>
          </p:nvPr>
        </p:nvSpPr>
        <p:spPr/>
        <p:txBody>
          <a:bodyPr/>
          <a:lstStyle/>
          <a:p>
            <a:endParaRPr lang="pl-PL"/>
          </a:p>
        </p:txBody>
      </p:sp>
      <p:sp>
        <p:nvSpPr>
          <p:cNvPr id="5" name="Symbol zastępczy numeru slajdu 4"/>
          <p:cNvSpPr>
            <a:spLocks noGrp="1"/>
          </p:cNvSpPr>
          <p:nvPr>
            <p:ph type="sldNum" sz="quarter" idx="11"/>
          </p:nvPr>
        </p:nvSpPr>
        <p:spPr/>
        <p:txBody>
          <a:bodyPr/>
          <a:lstStyle/>
          <a:p>
            <a:fld id="{2D10C341-C329-1C4F-A264-4CE725B66661}" type="slidenum">
              <a:rPr lang="pl-PL" smtClean="0"/>
              <a:t>2</a:t>
            </a:fld>
            <a:endParaRPr lang="pl-PL"/>
          </a:p>
        </p:txBody>
      </p:sp>
    </p:spTree>
    <p:extLst>
      <p:ext uri="{BB962C8B-B14F-4D97-AF65-F5344CB8AC3E}">
        <p14:creationId xmlns:p14="http://schemas.microsoft.com/office/powerpoint/2010/main" val="142298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Traktowałam to nie jak podział, ale jak cały ekosystem KPT – może trzeba sięgnąć</a:t>
            </a:r>
            <a:r>
              <a:rPr lang="pl-PL" baseline="0" dirty="0"/>
              <a:t> do naszej prezentacji strategicznej i to jakoś przeformułować – pokazać branże, które wspieramy poprzez jakie narzędzia? W ten sposób to  </a:t>
            </a:r>
            <a:r>
              <a:rPr lang="pl-PL" baseline="0" dirty="0" err="1"/>
              <a:t>bedzi</a:t>
            </a:r>
            <a:r>
              <a:rPr lang="pl-PL" baseline="0" dirty="0"/>
              <a:t> bardziej spójne – w stylu: przemysł, produkcja, IT – polska strefa ekonomiczna; ICT – inkubator, akcelerator, fundusze – do porządnego przemyślenia </a:t>
            </a:r>
            <a:r>
              <a:rPr lang="pl-PL" baseline="0" dirty="0">
                <a:sym typeface="Wingdings" panose="05000000000000000000" pitchFamily="2" charset="2"/>
              </a:rPr>
              <a:t></a:t>
            </a:r>
            <a:endParaRPr lang="pl-PL" dirty="0"/>
          </a:p>
        </p:txBody>
      </p:sp>
      <p:sp>
        <p:nvSpPr>
          <p:cNvPr id="4" name="Symbol zastępczy nagłówka 3"/>
          <p:cNvSpPr>
            <a:spLocks noGrp="1"/>
          </p:cNvSpPr>
          <p:nvPr>
            <p:ph type="hdr" sz="quarter" idx="10"/>
          </p:nvPr>
        </p:nvSpPr>
        <p:spPr/>
        <p:txBody>
          <a:bodyPr/>
          <a:lstStyle/>
          <a:p>
            <a:endParaRPr lang="pl-PL"/>
          </a:p>
        </p:txBody>
      </p:sp>
      <p:sp>
        <p:nvSpPr>
          <p:cNvPr id="5" name="Symbol zastępczy numeru slajdu 4"/>
          <p:cNvSpPr>
            <a:spLocks noGrp="1"/>
          </p:cNvSpPr>
          <p:nvPr>
            <p:ph type="sldNum" sz="quarter" idx="11"/>
          </p:nvPr>
        </p:nvSpPr>
        <p:spPr/>
        <p:txBody>
          <a:bodyPr/>
          <a:lstStyle/>
          <a:p>
            <a:fld id="{2D10C341-C329-1C4F-A264-4CE725B66661}" type="slidenum">
              <a:rPr lang="pl-PL" smtClean="0"/>
              <a:t>3</a:t>
            </a:fld>
            <a:endParaRPr lang="pl-PL"/>
          </a:p>
        </p:txBody>
      </p:sp>
    </p:spTree>
    <p:extLst>
      <p:ext uri="{BB962C8B-B14F-4D97-AF65-F5344CB8AC3E}">
        <p14:creationId xmlns:p14="http://schemas.microsoft.com/office/powerpoint/2010/main" val="124616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agłówka 3"/>
          <p:cNvSpPr>
            <a:spLocks noGrp="1"/>
          </p:cNvSpPr>
          <p:nvPr>
            <p:ph type="hdr" sz="quarter" idx="10"/>
          </p:nvPr>
        </p:nvSpPr>
        <p:spPr/>
        <p:txBody>
          <a:bodyPr/>
          <a:lstStyle/>
          <a:p>
            <a:endParaRPr lang="pl-PL"/>
          </a:p>
        </p:txBody>
      </p:sp>
      <p:sp>
        <p:nvSpPr>
          <p:cNvPr id="5" name="Symbol zastępczy numeru slajdu 4"/>
          <p:cNvSpPr>
            <a:spLocks noGrp="1"/>
          </p:cNvSpPr>
          <p:nvPr>
            <p:ph type="sldNum" sz="quarter" idx="11"/>
          </p:nvPr>
        </p:nvSpPr>
        <p:spPr/>
        <p:txBody>
          <a:bodyPr/>
          <a:lstStyle/>
          <a:p>
            <a:fld id="{2D10C341-C329-1C4F-A264-4CE725B66661}" type="slidenum">
              <a:rPr lang="pl-PL" smtClean="0"/>
              <a:t>4</a:t>
            </a:fld>
            <a:endParaRPr lang="pl-PL"/>
          </a:p>
        </p:txBody>
      </p:sp>
    </p:spTree>
    <p:extLst>
      <p:ext uri="{BB962C8B-B14F-4D97-AF65-F5344CB8AC3E}">
        <p14:creationId xmlns:p14="http://schemas.microsoft.com/office/powerpoint/2010/main" val="1653281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agłówka 3"/>
          <p:cNvSpPr>
            <a:spLocks noGrp="1"/>
          </p:cNvSpPr>
          <p:nvPr>
            <p:ph type="hdr" sz="quarter" idx="10"/>
          </p:nvPr>
        </p:nvSpPr>
        <p:spPr/>
        <p:txBody>
          <a:bodyPr/>
          <a:lstStyle/>
          <a:p>
            <a:endParaRPr lang="pl-PL"/>
          </a:p>
        </p:txBody>
      </p:sp>
      <p:sp>
        <p:nvSpPr>
          <p:cNvPr id="5" name="Symbol zastępczy numeru slajdu 4"/>
          <p:cNvSpPr>
            <a:spLocks noGrp="1"/>
          </p:cNvSpPr>
          <p:nvPr>
            <p:ph type="sldNum" sz="quarter" idx="11"/>
          </p:nvPr>
        </p:nvSpPr>
        <p:spPr/>
        <p:txBody>
          <a:bodyPr/>
          <a:lstStyle/>
          <a:p>
            <a:fld id="{2D10C341-C329-1C4F-A264-4CE725B66661}" type="slidenum">
              <a:rPr lang="pl-PL" smtClean="0"/>
              <a:t>5</a:t>
            </a:fld>
            <a:endParaRPr lang="pl-PL"/>
          </a:p>
        </p:txBody>
      </p:sp>
    </p:spTree>
    <p:extLst>
      <p:ext uri="{BB962C8B-B14F-4D97-AF65-F5344CB8AC3E}">
        <p14:creationId xmlns:p14="http://schemas.microsoft.com/office/powerpoint/2010/main" val="207597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228600" indent="-228600">
              <a:buAutoNum type="arabicPeriod"/>
            </a:pPr>
            <a:endParaRPr lang="pl-PL" dirty="0"/>
          </a:p>
          <a:p>
            <a:pPr marL="228600" indent="-228600">
              <a:buAutoNum type="arabicPeriod"/>
            </a:pPr>
            <a:r>
              <a:rPr lang="pl-PL" dirty="0"/>
              <a:t>Zaczynamy umówienie regulacji PSI od poglądowego </a:t>
            </a:r>
            <a:r>
              <a:rPr lang="pl-PL" u="sng" dirty="0"/>
              <a:t>przedstawienia nowych instytucji i pojęć </a:t>
            </a:r>
            <a:r>
              <a:rPr lang="pl-PL" dirty="0"/>
              <a:t>wprowadzonych 2 aktami prawnymi</a:t>
            </a:r>
          </a:p>
          <a:p>
            <a:pPr marL="228600" indent="-228600">
              <a:buAutoNum type="arabicPeriod"/>
            </a:pPr>
            <a:r>
              <a:rPr lang="pl-PL" dirty="0"/>
              <a:t>ustawa o zasadach wspierania nowych inwestycji z 10 maja 2018 r. + Rozporządzenie RM z 28.08.2018 r. w sprawie pomocy publicznej udzielanej niektórym przedsiębiorcom na realizację nowych inwestycji –na stronie KPT</a:t>
            </a:r>
          </a:p>
          <a:p>
            <a:pPr marL="228600" indent="-228600">
              <a:buAutoNum type="arabicPeriod"/>
            </a:pPr>
            <a:r>
              <a:rPr lang="pl-PL" dirty="0"/>
              <a:t>Pojęcia do których będziemy się ciągle odwoływać </a:t>
            </a:r>
          </a:p>
          <a:p>
            <a:pPr marL="228600" indent="-228600">
              <a:buAutoNum type="arabicPeriod"/>
            </a:pPr>
            <a:r>
              <a:rPr lang="pl-PL" dirty="0"/>
              <a:t>KPT –pozostaje zarządzającym </a:t>
            </a:r>
            <a:r>
              <a:rPr lang="pl-PL" dirty="0" err="1"/>
              <a:t>sse</a:t>
            </a:r>
            <a:r>
              <a:rPr lang="pl-PL" dirty="0"/>
              <a:t> do 2026r. + staje się zarządzającym Obszarem – woj. małopolskiego i powiatu jędrzejowskiego</a:t>
            </a:r>
          </a:p>
          <a:p>
            <a:pPr marL="228600" indent="-228600">
              <a:buAutoNum type="arabicPeriod"/>
            </a:pPr>
            <a:r>
              <a:rPr lang="pl-PL" dirty="0"/>
              <a:t>Zezwolenie zastąpione Decyzja o wsparciu</a:t>
            </a:r>
          </a:p>
          <a:p>
            <a:pPr marL="228600" indent="-228600">
              <a:buAutoNum type="arabicPeriod"/>
            </a:pPr>
            <a:r>
              <a:rPr lang="pl-PL" dirty="0"/>
              <a:t>Ocena wniosków oparta o spełnienie kryteriów jakościowych i ilościowych</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7</a:t>
            </a:fld>
            <a:endParaRPr lang="pl-PL"/>
          </a:p>
        </p:txBody>
      </p:sp>
    </p:spTree>
    <p:extLst>
      <p:ext uri="{BB962C8B-B14F-4D97-AF65-F5344CB8AC3E}">
        <p14:creationId xmlns:p14="http://schemas.microsoft.com/office/powerpoint/2010/main" val="1277352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Dlaczego warto w ogóle o tych regulacjach z Państwa perspektywy wiedzieć?</a:t>
            </a:r>
          </a:p>
          <a:p>
            <a:r>
              <a:rPr lang="pl-PL" dirty="0"/>
              <a:t>Co daje przedsiębiorcy Decyzja o wsparciu?</a:t>
            </a:r>
          </a:p>
          <a:p>
            <a:r>
              <a:rPr lang="pl-PL" dirty="0"/>
              <a:t>To podstawowe pytania, które warto sobie zadać na samym początku.</a:t>
            </a:r>
          </a:p>
          <a:p>
            <a:endParaRPr lang="pl-PL" dirty="0"/>
          </a:p>
          <a:p>
            <a:r>
              <a:rPr lang="pl-PL" dirty="0"/>
              <a:t>Decyzja o wsparciu jest zachętą inwestycyjną w postaci zwolnienia w podatku dochodowym dla przedsiębiorcy.</a:t>
            </a:r>
          </a:p>
          <a:p>
            <a:r>
              <a:rPr lang="pl-PL" dirty="0"/>
              <a:t>Jeśli chcecie Państwo:</a:t>
            </a:r>
          </a:p>
          <a:p>
            <a:pPr marL="171450" indent="-171450">
              <a:buFontTx/>
              <a:buChar char="-"/>
            </a:pPr>
            <a:r>
              <a:rPr lang="pl-PL" dirty="0"/>
              <a:t>przyciągać nowe inwestycje do swoich gmin</a:t>
            </a:r>
          </a:p>
          <a:p>
            <a:pPr marL="171450" indent="-171450">
              <a:buFontTx/>
              <a:buChar char="-"/>
            </a:pPr>
            <a:r>
              <a:rPr lang="pl-PL" dirty="0"/>
              <a:t>pomagać w rozwoju istniejących u Państwa przedsiębiorstw </a:t>
            </a:r>
          </a:p>
          <a:p>
            <a:pPr marL="0" indent="0">
              <a:buFontTx/>
              <a:buNone/>
            </a:pPr>
            <a:r>
              <a:rPr lang="pl-PL" dirty="0"/>
              <a:t>Warto o tych regulacjach wiedzieć i informować o nich przedsiębiorców.</a:t>
            </a:r>
          </a:p>
          <a:p>
            <a:pPr marL="0" indent="0">
              <a:buFontTx/>
              <a:buNone/>
            </a:pPr>
            <a:endParaRPr lang="pl-PL" dirty="0"/>
          </a:p>
          <a:p>
            <a:pPr marL="0" indent="0">
              <a:buFontTx/>
              <a:buNone/>
            </a:pPr>
            <a:r>
              <a:rPr lang="pl-PL" dirty="0"/>
              <a:t>Wysokość zwolnienia podatkowego jest uzależniona od wielkości przedsiębiorcy.</a:t>
            </a:r>
          </a:p>
          <a:p>
            <a:r>
              <a:rPr lang="pl-PL" sz="1200" b="0" i="0" u="none" strike="noStrike" kern="1200" dirty="0">
                <a:solidFill>
                  <a:schemeClr val="tx1"/>
                </a:solidFill>
                <a:effectLst/>
                <a:latin typeface="+mn-lt"/>
                <a:ea typeface="+mn-ea"/>
                <a:cs typeface="+mn-cs"/>
              </a:rPr>
              <a:t>Obecnie obowiązującą definicję prawną MŚP zawiera Załącznik I do Rozporządzenia Komisji (WE) 800/2008</a:t>
            </a:r>
            <a:r>
              <a:rPr lang="pl-PL" sz="1200" b="0" i="0" u="none" strike="noStrike" kern="1200" baseline="30000" dirty="0">
                <a:solidFill>
                  <a:schemeClr val="tx1"/>
                </a:solidFill>
                <a:effectLst/>
                <a:latin typeface="+mn-lt"/>
                <a:ea typeface="+mn-ea"/>
                <a:cs typeface="+mn-cs"/>
                <a:hlinkClick r:id="rId3"/>
              </a:rPr>
              <a:t>[1]</a:t>
            </a:r>
            <a:r>
              <a:rPr lang="pl-PL" sz="1200" b="0" i="0" u="none" strike="noStrike" kern="1200" dirty="0">
                <a:solidFill>
                  <a:schemeClr val="tx1"/>
                </a:solidFill>
                <a:effectLst/>
                <a:latin typeface="+mn-lt"/>
                <a:ea typeface="+mn-ea"/>
                <a:cs typeface="+mn-cs"/>
              </a:rPr>
              <a:t>. </a:t>
            </a:r>
          </a:p>
          <a:p>
            <a:r>
              <a:rPr lang="pl-PL" sz="1200" b="1" i="0" u="none" strike="noStrike" kern="1200" dirty="0">
                <a:solidFill>
                  <a:schemeClr val="tx1"/>
                </a:solidFill>
                <a:effectLst/>
                <a:latin typeface="+mn-lt"/>
                <a:ea typeface="+mn-ea"/>
                <a:cs typeface="+mn-cs"/>
                <a:hlinkClick r:id="rId4" tooltip="Średni przedsiębiorca"/>
              </a:rPr>
              <a:t>przedsiębiorstwo średnie</a:t>
            </a:r>
            <a:r>
              <a:rPr lang="pl-PL" sz="1200" b="0" i="0" u="none" strike="noStrike" kern="1200" dirty="0">
                <a:solidFill>
                  <a:schemeClr val="tx1"/>
                </a:solidFill>
                <a:effectLst/>
                <a:latin typeface="+mn-lt"/>
                <a:ea typeface="+mn-ea"/>
                <a:cs typeface="+mn-cs"/>
              </a:rPr>
              <a:t> mniej niż 250 pracowników oraz, roczny obrót nie przekracza 50 mln EUR lub całkowity bilans roczny nie przekraczający 43 mln EUR</a:t>
            </a:r>
          </a:p>
          <a:p>
            <a:r>
              <a:rPr lang="pl-PL" sz="1200" b="1" i="0" u="none" strike="noStrike" kern="1200" dirty="0">
                <a:solidFill>
                  <a:schemeClr val="tx1"/>
                </a:solidFill>
                <a:effectLst/>
                <a:latin typeface="+mn-lt"/>
                <a:ea typeface="+mn-ea"/>
                <a:cs typeface="+mn-cs"/>
                <a:hlinkClick r:id="rId5" tooltip="Mały przedsiębiorca"/>
              </a:rPr>
              <a:t>przedsiębiorstwo małe</a:t>
            </a:r>
            <a:r>
              <a:rPr lang="pl-PL" sz="1200" b="0" i="0" u="none" strike="noStrike" kern="1200" dirty="0">
                <a:solidFill>
                  <a:schemeClr val="tx1"/>
                </a:solidFill>
                <a:effectLst/>
                <a:latin typeface="+mn-lt"/>
                <a:ea typeface="+mn-ea"/>
                <a:cs typeface="+mn-cs"/>
              </a:rPr>
              <a:t> mniej niż 50 pracowników oraz roczny obrót 10 mln euro lub całkowity bilans roczny nie przekracza 10 mln EUR</a:t>
            </a:r>
          </a:p>
          <a:p>
            <a:r>
              <a:rPr lang="pl-PL" sz="1200" b="1" i="0" u="none" strike="noStrike" kern="1200" dirty="0">
                <a:solidFill>
                  <a:schemeClr val="tx1"/>
                </a:solidFill>
                <a:effectLst/>
                <a:latin typeface="+mn-lt"/>
                <a:ea typeface="+mn-ea"/>
                <a:cs typeface="+mn-cs"/>
                <a:hlinkClick r:id="rId6" tooltip="Mikroprzedsiębiorca"/>
              </a:rPr>
              <a:t>mikroprzedsiębiorstwo</a:t>
            </a:r>
            <a:r>
              <a:rPr lang="pl-PL" sz="1200" b="0" i="0" u="none" strike="noStrike" kern="1200" dirty="0">
                <a:solidFill>
                  <a:schemeClr val="tx1"/>
                </a:solidFill>
                <a:effectLst/>
                <a:latin typeface="+mn-lt"/>
                <a:ea typeface="+mn-ea"/>
                <a:cs typeface="+mn-cs"/>
              </a:rPr>
              <a:t> mniej niż 10 pracowników oraz roczny obrót lub całkowity bilans nie przekracza 2 mln EUR.</a:t>
            </a:r>
          </a:p>
          <a:p>
            <a:pPr marL="0" indent="0">
              <a:buFontTx/>
              <a:buNone/>
            </a:pPr>
            <a:endParaRPr lang="pl-PL" dirty="0"/>
          </a:p>
        </p:txBody>
      </p:sp>
      <p:sp>
        <p:nvSpPr>
          <p:cNvPr id="4" name="Symbol zastępczy numeru slajdu 3"/>
          <p:cNvSpPr>
            <a:spLocks noGrp="1"/>
          </p:cNvSpPr>
          <p:nvPr>
            <p:ph type="sldNum" sz="quarter" idx="5"/>
          </p:nvPr>
        </p:nvSpPr>
        <p:spPr/>
        <p:txBody>
          <a:bodyPr/>
          <a:lstStyle/>
          <a:p>
            <a:fld id="{755FCBB2-73AB-4260-8EAF-11E42A9ECFD0}" type="slidenum">
              <a:rPr lang="pl-PL" smtClean="0"/>
              <a:t>8</a:t>
            </a:fld>
            <a:endParaRPr lang="pl-PL"/>
          </a:p>
        </p:txBody>
      </p:sp>
    </p:spTree>
    <p:extLst>
      <p:ext uri="{BB962C8B-B14F-4D97-AF65-F5344CB8AC3E}">
        <p14:creationId xmlns:p14="http://schemas.microsoft.com/office/powerpoint/2010/main" val="2856253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Kwotę pomocy publiczną czyli pulę zwolnienia podatkowego, z którego przedsiębiorca może skorzystać oblicza się biorąc pod uwagę:</a:t>
            </a:r>
          </a:p>
          <a:p>
            <a:pPr marL="228600" indent="-228600">
              <a:buAutoNum type="arabicParenR"/>
            </a:pPr>
            <a:r>
              <a:rPr lang="pl-PL" dirty="0"/>
              <a:t>Intensywność pomocy publicznej dla danego przedsiębiorcy (35 %, 45%, 55%) – która jest omawiana na poprzednim slajdzie wartość uzależniona od wielkości przedsiębiorcy</a:t>
            </a:r>
          </a:p>
          <a:p>
            <a:pPr marL="228600" indent="-228600">
              <a:buAutoNum type="arabicParenR"/>
            </a:pPr>
            <a:r>
              <a:rPr lang="pl-PL" dirty="0"/>
              <a:t>Koszty jakie przedsiębiorca poniósł na nową inwestycję (na tę kwotę mogą składać się:</a:t>
            </a:r>
          </a:p>
          <a:p>
            <a:pPr marL="171450" indent="-171450">
              <a:buFontTx/>
              <a:buChar char="-"/>
            </a:pPr>
            <a:r>
              <a:rPr lang="pl-PL" dirty="0"/>
              <a:t>albo Nakłady inwestycyjne takie jak koszty zakupu nieruchomości, koszty budowy hali, koszty zakupu parku maszynowego</a:t>
            </a:r>
          </a:p>
          <a:p>
            <a:pPr marL="171450" indent="-171450">
              <a:buFontTx/>
              <a:buChar char="-"/>
            </a:pPr>
            <a:r>
              <a:rPr lang="pl-PL" dirty="0"/>
              <a:t>albo 2-letnie koszty pracy nowozatrudnionych pracowników)</a:t>
            </a:r>
          </a:p>
          <a:p>
            <a:pPr marL="171450" indent="-171450">
              <a:buFontTx/>
              <a:buChar char="-"/>
            </a:pPr>
            <a:endParaRPr lang="pl-PL" dirty="0"/>
          </a:p>
          <a:p>
            <a:pPr marL="0" indent="0">
              <a:buFontTx/>
              <a:buNone/>
            </a:pPr>
            <a:r>
              <a:rPr lang="pl-PL" dirty="0"/>
              <a:t>Przykład: </a:t>
            </a:r>
          </a:p>
          <a:p>
            <a:pPr marL="0" indent="0">
              <a:buFontTx/>
              <a:buNone/>
            </a:pPr>
            <a:r>
              <a:rPr lang="pl-PL" dirty="0"/>
              <a:t>Średni przedsiębiorca inwestuje 10 000 000 zł</a:t>
            </a:r>
          </a:p>
          <a:p>
            <a:pPr marL="0" indent="0">
              <a:buFontTx/>
              <a:buNone/>
            </a:pPr>
            <a:r>
              <a:rPr lang="pl-PL" dirty="0"/>
              <a:t>45% X 10 000 000 = 4 500 000 </a:t>
            </a:r>
          </a:p>
          <a:p>
            <a:pPr marL="0" indent="0">
              <a:buFontTx/>
              <a:buNone/>
            </a:pPr>
            <a:endParaRPr lang="pl-PL" dirty="0"/>
          </a:p>
          <a:p>
            <a:pPr marL="0" indent="0">
              <a:buFontTx/>
              <a:buNone/>
            </a:pPr>
            <a:r>
              <a:rPr lang="pl-PL" dirty="0"/>
              <a:t>Pula 4 500 000 zł zwolnienia od podatku dochodowego może być konsumowana przez przedsiębiorcę od momentu uzyskania pierwszych dochodów (czyli wystawianie pierwszych faktur sprzedażowych) przez okres obowiązywania decyzji o wsparciu – czyli 12 lub 15 lat. </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9</a:t>
            </a:fld>
            <a:endParaRPr lang="pl-PL"/>
          </a:p>
        </p:txBody>
      </p:sp>
    </p:spTree>
    <p:extLst>
      <p:ext uri="{BB962C8B-B14F-4D97-AF65-F5344CB8AC3E}">
        <p14:creationId xmlns:p14="http://schemas.microsoft.com/office/powerpoint/2010/main" val="1846496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Czy nie usunąć????</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10</a:t>
            </a:fld>
            <a:endParaRPr lang="pl-PL"/>
          </a:p>
        </p:txBody>
      </p:sp>
    </p:spTree>
    <p:extLst>
      <p:ext uri="{BB962C8B-B14F-4D97-AF65-F5344CB8AC3E}">
        <p14:creationId xmlns:p14="http://schemas.microsoft.com/office/powerpoint/2010/main" val="1458258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Przedsiębiorca może ulgę podatkową uzyskać na:</a:t>
            </a:r>
          </a:p>
          <a:p>
            <a:endParaRPr lang="pl-PL" dirty="0"/>
          </a:p>
          <a:p>
            <a:r>
              <a:rPr lang="pl-PL" dirty="0"/>
              <a:t>???? Coś więcej ??? Gdzie znaleźć?</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11</a:t>
            </a:fld>
            <a:endParaRPr lang="pl-PL"/>
          </a:p>
        </p:txBody>
      </p:sp>
    </p:spTree>
    <p:extLst>
      <p:ext uri="{BB962C8B-B14F-4D97-AF65-F5344CB8AC3E}">
        <p14:creationId xmlns:p14="http://schemas.microsoft.com/office/powerpoint/2010/main" val="188347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Decyzję o wsparciu na podstawie której przedsiębiorca może korzystać ze zwolnienia podatkowego otrzymuje się na 12 lub 15 lat. </a:t>
            </a:r>
          </a:p>
          <a:p>
            <a:r>
              <a:rPr lang="pl-PL" dirty="0"/>
              <a:t>Różnica ta wynika z uprzywilejowania terenów objętych już granicami </a:t>
            </a:r>
            <a:r>
              <a:rPr lang="pl-PL" dirty="0" err="1"/>
              <a:t>sse</a:t>
            </a:r>
            <a:r>
              <a:rPr lang="pl-PL" dirty="0"/>
              <a:t>. Grunty uzyskały bonus w postaci obowiązywania </a:t>
            </a:r>
            <a:r>
              <a:rPr lang="pl-PL" dirty="0" err="1"/>
              <a:t>DoW</a:t>
            </a:r>
            <a:r>
              <a:rPr lang="pl-PL" dirty="0"/>
              <a:t> przy inwestycji na tych terenach o dodatkowe 3 lata.</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13</a:t>
            </a:fld>
            <a:endParaRPr lang="pl-PL"/>
          </a:p>
        </p:txBody>
      </p:sp>
    </p:spTree>
    <p:extLst>
      <p:ext uri="{BB962C8B-B14F-4D97-AF65-F5344CB8AC3E}">
        <p14:creationId xmlns:p14="http://schemas.microsoft.com/office/powerpoint/2010/main" val="3391201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Pomoc publiczną mogą otrzymać projekty inwestycyjne z:</a:t>
            </a:r>
          </a:p>
          <a:p>
            <a:pPr marL="228600" indent="-228600">
              <a:buAutoNum type="arabicParenR"/>
            </a:pPr>
            <a:r>
              <a:rPr lang="pl-PL" dirty="0"/>
              <a:t>Sektora tradycyjnego przemysłu</a:t>
            </a:r>
          </a:p>
          <a:p>
            <a:pPr marL="0" indent="0">
              <a:buNone/>
            </a:pPr>
            <a:r>
              <a:rPr lang="pl-PL" dirty="0"/>
              <a:t>oraz </a:t>
            </a:r>
          </a:p>
          <a:p>
            <a:pPr marL="228600" indent="-228600">
              <a:buAutoNum type="arabicParenR"/>
            </a:pPr>
            <a:r>
              <a:rPr lang="pl-PL" dirty="0"/>
              <a:t>Niektóre projekty sektora usług takie jak: usługi informatyczne, badawczo-rozwojowe, w dziedzinie nauk przyrodniczych i technicznych, rachunkowości i kontroli ksiąg, usługi w zakresie badań i analiz technicznych, usługi centrów telefonicznych, usługi architektoniczne oraz inżynieryjne.</a:t>
            </a:r>
          </a:p>
          <a:p>
            <a:pPr marL="0" indent="0">
              <a:buNone/>
            </a:pPr>
            <a:endParaRPr lang="pl-PL" dirty="0"/>
          </a:p>
          <a:p>
            <a:pPr marL="0" indent="0">
              <a:buNone/>
            </a:pPr>
            <a:r>
              <a:rPr lang="pl-PL" dirty="0"/>
              <a:t>Analiza jaka działalność kwalifikuje się do objęcia </a:t>
            </a:r>
            <a:r>
              <a:rPr lang="pl-PL" dirty="0" err="1"/>
              <a:t>DoW</a:t>
            </a:r>
            <a:r>
              <a:rPr lang="pl-PL" dirty="0"/>
              <a:t> musi być czasami wnikliwa i dokonujemy jej na podstawie szczegółowych kodów PKWiU danego przedsiębiorcy. Dlatego też warto kierować do nas interesowane osoby już na wstępnych etapie planowania inwestycji by ustalić czy dana działalność kwalifikuje się do objęcia pomocą. </a:t>
            </a:r>
          </a:p>
        </p:txBody>
      </p:sp>
      <p:sp>
        <p:nvSpPr>
          <p:cNvPr id="4" name="Symbol zastępczy nagłówka 3"/>
          <p:cNvSpPr>
            <a:spLocks noGrp="1"/>
          </p:cNvSpPr>
          <p:nvPr>
            <p:ph type="hdr" sz="quarter" idx="10"/>
          </p:nvPr>
        </p:nvSpPr>
        <p:spPr/>
        <p:txBody>
          <a:bodyPr/>
          <a:lstStyle/>
          <a:p>
            <a:endParaRPr lang="pl-PL" dirty="0"/>
          </a:p>
        </p:txBody>
      </p:sp>
      <p:sp>
        <p:nvSpPr>
          <p:cNvPr id="5" name="Symbol zastępczy numeru slajdu 4"/>
          <p:cNvSpPr>
            <a:spLocks noGrp="1"/>
          </p:cNvSpPr>
          <p:nvPr>
            <p:ph type="sldNum" sz="quarter" idx="11"/>
          </p:nvPr>
        </p:nvSpPr>
        <p:spPr/>
        <p:txBody>
          <a:bodyPr/>
          <a:lstStyle/>
          <a:p>
            <a:fld id="{2D10C341-C329-1C4F-A264-4CE725B66661}" type="slidenum">
              <a:rPr lang="pl-PL" smtClean="0"/>
              <a:t>14</a:t>
            </a:fld>
            <a:endParaRPr lang="pl-PL" dirty="0"/>
          </a:p>
        </p:txBody>
      </p:sp>
    </p:spTree>
    <p:extLst>
      <p:ext uri="{BB962C8B-B14F-4D97-AF65-F5344CB8AC3E}">
        <p14:creationId xmlns:p14="http://schemas.microsoft.com/office/powerpoint/2010/main" val="896187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By uzyskać decyzję o wsparciu przedsiębiorca musi spełnić kryteria ilościowe i jakościowe. Omówimy teraz kryteria ilościowe. </a:t>
            </a:r>
          </a:p>
          <a:p>
            <a:r>
              <a:rPr lang="pl-PL" dirty="0"/>
              <a:t>W porównaniu do poprzedniej regulacji, która za próg wejścia stawiała 100 000 EUR obecna regulacja jest dużo bardziej wymagająca.</a:t>
            </a:r>
          </a:p>
          <a:p>
            <a:endParaRPr lang="pl-PL" dirty="0"/>
          </a:p>
          <a:p>
            <a:r>
              <a:rPr lang="pl-PL" dirty="0"/>
              <a:t>Poziom min. nakładów inwestycyjnych jest uzależniony od poziomu bezrobocia w danym powiecie. </a:t>
            </a:r>
          </a:p>
          <a:p>
            <a:r>
              <a:rPr lang="pl-PL" dirty="0"/>
              <a:t>Określany jest on na 30.06. danego roku obwieszczeniem Prezesa GUS z końca września – załączona tabela oraz prezentacja mogą zawierać zmiany w porównaniu do kryteriów ilościowych o jakich mówiliśmy przed 26.09.2018 r. na spotkaniach z Państwem czy przedsiębiorcami w Państwa gminach.</a:t>
            </a:r>
          </a:p>
          <a:p>
            <a:endParaRPr lang="pl-PL" dirty="0"/>
          </a:p>
          <a:p>
            <a:r>
              <a:rPr lang="pl-PL" dirty="0"/>
              <a:t>Na czerwono wyróżnione są miasta szczególnie uprzywilejowane w nowej regulacji. Miasta te zdefiniowane jako miasta średnie tracące funkcje </a:t>
            </a:r>
            <a:r>
              <a:rPr lang="pl-PL" dirty="0" err="1"/>
              <a:t>społ</a:t>
            </a:r>
            <a:r>
              <a:rPr lang="pl-PL" dirty="0"/>
              <a:t>-gosp. oraz gminy graniczące z tymi miastami mają znacznie obniżone kryteria ilościowe.</a:t>
            </a:r>
          </a:p>
          <a:p>
            <a:r>
              <a:rPr lang="pl-PL" dirty="0"/>
              <a:t>Miastami tymi są: Jędrzejów, Chrzanów, Tarnów, Gorlice, Nowy Sącz, Nowy Targ i Zakopane. </a:t>
            </a:r>
          </a:p>
          <a:p>
            <a:r>
              <a:rPr lang="pl-PL" dirty="0"/>
              <a:t> </a:t>
            </a:r>
          </a:p>
          <a:p>
            <a:r>
              <a:rPr lang="pl-PL" dirty="0"/>
              <a:t>Na przedstawionej mapie możecie Państwo zlokalizować swój powiat, określić poziom bezrobocia oraz minimalne nakłady inwestycyjne dla DUŻEGO przedsiębiorcy. Średni przedsiębiorca musi zainwestować o 80 %, Mały o 95 % mniej, mikro o 98%.</a:t>
            </a:r>
          </a:p>
          <a:p>
            <a:endParaRPr lang="pl-PL" dirty="0"/>
          </a:p>
        </p:txBody>
      </p:sp>
      <p:sp>
        <p:nvSpPr>
          <p:cNvPr id="4" name="Symbol zastępczy nagłówka 3"/>
          <p:cNvSpPr>
            <a:spLocks noGrp="1"/>
          </p:cNvSpPr>
          <p:nvPr>
            <p:ph type="hdr" sz="quarter" idx="10"/>
          </p:nvPr>
        </p:nvSpPr>
        <p:spPr/>
        <p:txBody>
          <a:bodyPr/>
          <a:lstStyle/>
          <a:p>
            <a:endParaRPr lang="pl-PL"/>
          </a:p>
        </p:txBody>
      </p:sp>
      <p:sp>
        <p:nvSpPr>
          <p:cNvPr id="5" name="Symbol zastępczy numeru slajdu 4"/>
          <p:cNvSpPr>
            <a:spLocks noGrp="1"/>
          </p:cNvSpPr>
          <p:nvPr>
            <p:ph type="sldNum" sz="quarter" idx="11"/>
          </p:nvPr>
        </p:nvSpPr>
        <p:spPr/>
        <p:txBody>
          <a:bodyPr/>
          <a:lstStyle/>
          <a:p>
            <a:fld id="{2D10C341-C329-1C4F-A264-4CE725B66661}" type="slidenum">
              <a:rPr lang="pl-PL" smtClean="0"/>
              <a:t>15</a:t>
            </a:fld>
            <a:endParaRPr lang="pl-PL"/>
          </a:p>
        </p:txBody>
      </p:sp>
    </p:spTree>
    <p:extLst>
      <p:ext uri="{BB962C8B-B14F-4D97-AF65-F5344CB8AC3E}">
        <p14:creationId xmlns:p14="http://schemas.microsoft.com/office/powerpoint/2010/main" val="1089309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Kwoty te przedstawione są na dla przykładowych lokalizacji na tym slajdzie.</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16</a:t>
            </a:fld>
            <a:endParaRPr lang="pl-PL"/>
          </a:p>
        </p:txBody>
      </p:sp>
    </p:spTree>
    <p:extLst>
      <p:ext uri="{BB962C8B-B14F-4D97-AF65-F5344CB8AC3E}">
        <p14:creationId xmlns:p14="http://schemas.microsoft.com/office/powerpoint/2010/main" val="2576149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Prócz kryteriów ilościowych przedsiębiorca musi spełnić 5 z 10 kryteriów jakościowych.</a:t>
            </a:r>
          </a:p>
          <a:p>
            <a:r>
              <a:rPr lang="pl-PL" dirty="0"/>
              <a:t>Kryteria te podzielone zostały na 2 grupy – Kryteria z. r. g oraz k. z. r. z. Każdy z tych kryteriów</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17</a:t>
            </a:fld>
            <a:endParaRPr lang="pl-PL"/>
          </a:p>
        </p:txBody>
      </p:sp>
    </p:spTree>
    <p:extLst>
      <p:ext uri="{BB962C8B-B14F-4D97-AF65-F5344CB8AC3E}">
        <p14:creationId xmlns:p14="http://schemas.microsoft.com/office/powerpoint/2010/main" val="25814887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Nie chciałabym omawiać z Państwem dokładnie każdego wymieniowego kryteriów. Określenie ich wymaga często odwołania się do statystyk Gusowskich. Jest tak np. w odniesieniu do określenia odpowiedniego poziomu sprzedaży poza terytorium RP – będzie to kryteriów zmienne co roku, obecnie utrzymuje się  na poziomie 23%.</a:t>
            </a:r>
          </a:p>
          <a:p>
            <a:endParaRPr lang="pl-PL" dirty="0"/>
          </a:p>
          <a:p>
            <a:r>
              <a:rPr lang="pl-PL" dirty="0"/>
              <a:t>Z naszych dotychczasowych spotkań z przedsiębiorcami wynika, że nie będą oni mieć szczególnych problemów z wybraniem i spełnieniem 5 z tych kryteriów</a:t>
            </a:r>
          </a:p>
          <a:p>
            <a:endParaRPr lang="pl-PL" dirty="0"/>
          </a:p>
        </p:txBody>
      </p:sp>
      <p:sp>
        <p:nvSpPr>
          <p:cNvPr id="4" name="Symbol zastępczy numeru slajdu 3"/>
          <p:cNvSpPr>
            <a:spLocks noGrp="1"/>
          </p:cNvSpPr>
          <p:nvPr>
            <p:ph type="sldNum" sz="quarter" idx="5"/>
          </p:nvPr>
        </p:nvSpPr>
        <p:spPr/>
        <p:txBody>
          <a:bodyPr/>
          <a:lstStyle/>
          <a:p>
            <a:fld id="{755FCBB2-73AB-4260-8EAF-11E42A9ECFD0}" type="slidenum">
              <a:rPr lang="pl-PL" smtClean="0"/>
              <a:t>18</a:t>
            </a:fld>
            <a:endParaRPr lang="pl-PL"/>
          </a:p>
        </p:txBody>
      </p:sp>
    </p:spTree>
    <p:extLst>
      <p:ext uri="{BB962C8B-B14F-4D97-AF65-F5344CB8AC3E}">
        <p14:creationId xmlns:p14="http://schemas.microsoft.com/office/powerpoint/2010/main" val="2602290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Ten slajd przedstawia 5 kryteriów zrównoważonego rozwoju społecznego. </a:t>
            </a:r>
          </a:p>
          <a:p>
            <a:r>
              <a:rPr lang="pl-PL" dirty="0"/>
              <a:t>W założeniach PSI ważny jest element kształtowania wysoko jakościowych miejsc pracy. Z tego powodu w kryteriach tych postawiony jest nacisk na odpowiedni poziom płac, zatrudnienie osób z odpowiedni wykształceniem, obejmowanie </a:t>
            </a:r>
            <a:r>
              <a:rPr lang="pl-PL" dirty="0" err="1"/>
              <a:t>pracowików</a:t>
            </a:r>
            <a:r>
              <a:rPr lang="pl-PL" dirty="0"/>
              <a:t> programami socjalnymi.</a:t>
            </a:r>
          </a:p>
          <a:p>
            <a:r>
              <a:rPr lang="pl-PL" dirty="0"/>
              <a:t>Ponieważ sam rynek pracy wymusza wiele z tych elementów przedsiębiorcy nie widzą dużego problemu z spełnieniu kilku z tych kryteriów.</a:t>
            </a:r>
          </a:p>
          <a:p>
            <a:r>
              <a:rPr lang="pl-PL" dirty="0"/>
              <a:t>Zwracam uwagę, że za samą lokalizację w miastach tracących funkcje </a:t>
            </a:r>
            <a:r>
              <a:rPr lang="pl-PL" dirty="0" err="1"/>
              <a:t>społ</a:t>
            </a:r>
            <a:r>
              <a:rPr lang="pl-PL" dirty="0"/>
              <a:t>- gosp. dostaje się 1. punkt.</a:t>
            </a:r>
          </a:p>
          <a:p>
            <a:endParaRPr lang="pl-PL" dirty="0"/>
          </a:p>
          <a:p>
            <a:r>
              <a:rPr lang="pl-PL" dirty="0"/>
              <a:t>W </a:t>
            </a:r>
            <a:r>
              <a:rPr lang="pl-PL" dirty="0" err="1"/>
              <a:t>kaegorii</a:t>
            </a:r>
            <a:r>
              <a:rPr lang="pl-PL" dirty="0"/>
              <a:t> tej wymieniona jest również współpraca ze szkołami branżowymi. Z tego powodu KPT od jakiegoś </a:t>
            </a:r>
            <a:r>
              <a:rPr lang="pl-PL" dirty="0">
                <a:solidFill>
                  <a:srgbClr val="FFFF00"/>
                </a:solidFill>
              </a:rPr>
              <a:t>czasu </a:t>
            </a:r>
            <a:r>
              <a:rPr lang="pl-PL" b="1" i="1" dirty="0">
                <a:solidFill>
                  <a:srgbClr val="FFC000"/>
                </a:solidFill>
              </a:rPr>
              <a:t>przeprowadza program współpracy ze szkołami zawodowymi. </a:t>
            </a:r>
            <a:r>
              <a:rPr lang="pl-PL" b="0" i="0" dirty="0">
                <a:solidFill>
                  <a:srgbClr val="FFC000"/>
                </a:solidFill>
              </a:rPr>
              <a:t>Z naszego ramienia zajmuje się Pan </a:t>
            </a:r>
            <a:r>
              <a:rPr lang="pl-PL" b="1" i="1" dirty="0">
                <a:solidFill>
                  <a:srgbClr val="FFC000"/>
                </a:solidFill>
              </a:rPr>
              <a:t>Jarosław Komorniczak.</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19</a:t>
            </a:fld>
            <a:endParaRPr lang="pl-PL"/>
          </a:p>
        </p:txBody>
      </p:sp>
    </p:spTree>
    <p:extLst>
      <p:ext uri="{BB962C8B-B14F-4D97-AF65-F5344CB8AC3E}">
        <p14:creationId xmlns:p14="http://schemas.microsoft.com/office/powerpoint/2010/main" val="2625021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Proces wydania </a:t>
            </a:r>
            <a:r>
              <a:rPr lang="pl-PL" dirty="0" err="1"/>
              <a:t>DoW</a:t>
            </a:r>
            <a:r>
              <a:rPr lang="pl-PL" dirty="0"/>
              <a:t> jest prosty. Zachęcamy do bezpośrednich spotkań informacyjnych z nami – indywidualnych lub w ramach większych spotkań. Obecnie prowadzimy </a:t>
            </a:r>
            <a:r>
              <a:rPr lang="pl-PL" dirty="0" err="1"/>
              <a:t>serję</a:t>
            </a:r>
            <a:r>
              <a:rPr lang="pl-PL" dirty="0"/>
              <a:t> takich spotkań w gminach. Jeśli </a:t>
            </a:r>
            <a:r>
              <a:rPr lang="pl-PL" dirty="0" err="1"/>
              <a:t>jeszczenie</a:t>
            </a:r>
            <a:r>
              <a:rPr lang="pl-PL" dirty="0"/>
              <a:t> byliśmy u Państwa, macie Państwo potencjalnie zainteresowanych przedsiębiorców chętnie z taką sesją informacyjną do Państwa gminy przyjedziemy.</a:t>
            </a:r>
          </a:p>
          <a:p>
            <a:endParaRPr lang="pl-PL" dirty="0"/>
          </a:p>
          <a:p>
            <a:endParaRPr lang="pl-PL" dirty="0"/>
          </a:p>
        </p:txBody>
      </p:sp>
      <p:sp>
        <p:nvSpPr>
          <p:cNvPr id="4" name="Symbol zastępczy numeru slajdu 3"/>
          <p:cNvSpPr>
            <a:spLocks noGrp="1"/>
          </p:cNvSpPr>
          <p:nvPr>
            <p:ph type="sldNum" sz="quarter" idx="5"/>
          </p:nvPr>
        </p:nvSpPr>
        <p:spPr/>
        <p:txBody>
          <a:bodyPr/>
          <a:lstStyle/>
          <a:p>
            <a:fld id="{755FCBB2-73AB-4260-8EAF-11E42A9ECFD0}" type="slidenum">
              <a:rPr lang="pl-PL" smtClean="0"/>
              <a:t>20</a:t>
            </a:fld>
            <a:endParaRPr lang="pl-PL"/>
          </a:p>
        </p:txBody>
      </p:sp>
    </p:spTree>
    <p:extLst>
      <p:ext uri="{BB962C8B-B14F-4D97-AF65-F5344CB8AC3E}">
        <p14:creationId xmlns:p14="http://schemas.microsoft.com/office/powerpoint/2010/main" val="86498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Może być łączona z pomocą de </a:t>
            </a:r>
            <a:r>
              <a:rPr lang="pl-PL" dirty="0" err="1"/>
              <a:t>minimis</a:t>
            </a:r>
            <a:r>
              <a:rPr lang="pl-PL" dirty="0"/>
              <a:t>. Ale dopuszczalna intensywność pomocy publicznej nie może być przez danego przedsiębiorcę przekroczona. </a:t>
            </a:r>
          </a:p>
          <a:p>
            <a:r>
              <a:rPr lang="pl-PL" dirty="0"/>
              <a:t>10 000 000 X 45% = 4 500 000 </a:t>
            </a:r>
          </a:p>
        </p:txBody>
      </p:sp>
      <p:sp>
        <p:nvSpPr>
          <p:cNvPr id="4" name="Symbol zastępczy numeru slajdu 3"/>
          <p:cNvSpPr>
            <a:spLocks noGrp="1"/>
          </p:cNvSpPr>
          <p:nvPr>
            <p:ph type="sldNum" sz="quarter" idx="5"/>
          </p:nvPr>
        </p:nvSpPr>
        <p:spPr/>
        <p:txBody>
          <a:bodyPr/>
          <a:lstStyle/>
          <a:p>
            <a:fld id="{755FCBB2-73AB-4260-8EAF-11E42A9ECFD0}" type="slidenum">
              <a:rPr lang="pl-PL" smtClean="0"/>
              <a:t>21</a:t>
            </a:fld>
            <a:endParaRPr lang="pl-PL"/>
          </a:p>
        </p:txBody>
      </p:sp>
    </p:spTree>
    <p:extLst>
      <p:ext uri="{BB962C8B-B14F-4D97-AF65-F5344CB8AC3E}">
        <p14:creationId xmlns:p14="http://schemas.microsoft.com/office/powerpoint/2010/main" val="2779114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2D3C05D-3128-4502-AF10-6E3EC0B58EEB}"/>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D4BC82E7-497D-4771-9421-3874AA7399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5B8551E2-BDD6-4C14-81AA-E7DD1E6D3503}"/>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CF646D2E-9392-40C1-B0DA-22E1FCE15A0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86FC5D5-D7B6-4E0D-8C17-B947AAB1F9FF}"/>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1677370652"/>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577988F-ED18-46EF-AA8E-714C491AFD7D}"/>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F550A4AD-8D73-4892-95A9-BD77FC456EA9}"/>
              </a:ext>
            </a:extLst>
          </p:cNvPr>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428AE346-734A-41B0-984E-53AFB21B24C8}"/>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6928D02D-6EFE-490E-8666-A3AAEEE247E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38057A0A-CDBC-4308-AFA0-73665275C9CE}"/>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324535881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B15F727-621F-443D-9C0D-259A312B5192}"/>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71C534A9-045F-49EA-B39C-0599DD16AB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Edytuj style wzorca tekstu</a:t>
            </a:r>
          </a:p>
        </p:txBody>
      </p:sp>
      <p:sp>
        <p:nvSpPr>
          <p:cNvPr id="4" name="Symbol zastępczy daty 3">
            <a:extLst>
              <a:ext uri="{FF2B5EF4-FFF2-40B4-BE49-F238E27FC236}">
                <a16:creationId xmlns:a16="http://schemas.microsoft.com/office/drawing/2014/main" id="{C3B5E5C8-5B68-476F-8CE0-9FAF93A31773}"/>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85CAFEED-1717-4888-94EC-EEC9B38F9620}"/>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4EC9426-21C3-47D0-8930-8C28761EBB90}"/>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2338058903"/>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F77206E-7961-4C4B-A8F8-42EAF9AF75AF}"/>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343E1F81-D1EB-4BFA-9319-757DE71D5127}"/>
              </a:ext>
            </a:extLst>
          </p:cNvPr>
          <p:cNvSpPr>
            <a:spLocks noGrp="1"/>
          </p:cNvSpPr>
          <p:nvPr>
            <p:ph sz="half" idx="1"/>
          </p:nvPr>
        </p:nvSpPr>
        <p:spPr>
          <a:xfrm>
            <a:off x="838200" y="1825625"/>
            <a:ext cx="5181600" cy="4351338"/>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2AC9D454-C516-4FF1-93B6-5DFEDF23147D}"/>
              </a:ext>
            </a:extLst>
          </p:cNvPr>
          <p:cNvSpPr>
            <a:spLocks noGrp="1"/>
          </p:cNvSpPr>
          <p:nvPr>
            <p:ph sz="half" idx="2"/>
          </p:nvPr>
        </p:nvSpPr>
        <p:spPr>
          <a:xfrm>
            <a:off x="6172200" y="1825625"/>
            <a:ext cx="5181600" cy="4351338"/>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84E2CF0B-105E-4EF3-BDDF-56E2ECD1FEA7}"/>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6" name="Symbol zastępczy stopki 5">
            <a:extLst>
              <a:ext uri="{FF2B5EF4-FFF2-40B4-BE49-F238E27FC236}">
                <a16:creationId xmlns:a16="http://schemas.microsoft.com/office/drawing/2014/main" id="{65B692EC-2B4F-4D73-A6E0-22871984BF6A}"/>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780BD57B-F86E-4764-913B-6558B91ACB3D}"/>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216214351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0CEAF1D-5FEB-419D-BB13-DB2A1449A1E2}"/>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F8CF957C-435F-4274-88B4-DD55CB06A5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Symbol zastępczy zawartości 3">
            <a:extLst>
              <a:ext uri="{FF2B5EF4-FFF2-40B4-BE49-F238E27FC236}">
                <a16:creationId xmlns:a16="http://schemas.microsoft.com/office/drawing/2014/main" id="{9954B5DE-8187-4B9D-8CC7-66675679199C}"/>
              </a:ext>
            </a:extLst>
          </p:cNvPr>
          <p:cNvSpPr>
            <a:spLocks noGrp="1"/>
          </p:cNvSpPr>
          <p:nvPr>
            <p:ph sz="half" idx="2"/>
          </p:nvPr>
        </p:nvSpPr>
        <p:spPr>
          <a:xfrm>
            <a:off x="839788" y="2505075"/>
            <a:ext cx="5157787" cy="3684588"/>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A8B98E22-FE4A-4B7F-BDC8-85DF62E4AC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6" name="Symbol zastępczy zawartości 5">
            <a:extLst>
              <a:ext uri="{FF2B5EF4-FFF2-40B4-BE49-F238E27FC236}">
                <a16:creationId xmlns:a16="http://schemas.microsoft.com/office/drawing/2014/main" id="{E91D2E09-BF84-4DF8-9890-2E51418184F6}"/>
              </a:ext>
            </a:extLst>
          </p:cNvPr>
          <p:cNvSpPr>
            <a:spLocks noGrp="1"/>
          </p:cNvSpPr>
          <p:nvPr>
            <p:ph sz="quarter" idx="4"/>
          </p:nvPr>
        </p:nvSpPr>
        <p:spPr>
          <a:xfrm>
            <a:off x="6172200" y="2505075"/>
            <a:ext cx="5183188" cy="3684588"/>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B3C2D0A4-5DB9-4306-BA32-9C9D75179ED0}"/>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8" name="Symbol zastępczy stopki 7">
            <a:extLst>
              <a:ext uri="{FF2B5EF4-FFF2-40B4-BE49-F238E27FC236}">
                <a16:creationId xmlns:a16="http://schemas.microsoft.com/office/drawing/2014/main" id="{06352330-12EF-4A35-86FD-F0AC0F32E018}"/>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35518B48-5A66-440C-9B22-2A730F8C36FC}"/>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220332872"/>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76D44EB-35C9-45EC-A5CD-A1B4AB69EEFA}"/>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6574D67D-925D-474E-B00D-BD83C0184662}"/>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4" name="Symbol zastępczy stopki 3">
            <a:extLst>
              <a:ext uri="{FF2B5EF4-FFF2-40B4-BE49-F238E27FC236}">
                <a16:creationId xmlns:a16="http://schemas.microsoft.com/office/drawing/2014/main" id="{3D44B3B7-F64E-4E10-A0BE-16A1B744F7BB}"/>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6DA26FED-A61E-4824-B15C-E95336E44FC9}"/>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2190770157"/>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694C49D4-3982-4FDE-AC5B-CE67DED603E2}"/>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3" name="Symbol zastępczy stopki 2">
            <a:extLst>
              <a:ext uri="{FF2B5EF4-FFF2-40B4-BE49-F238E27FC236}">
                <a16:creationId xmlns:a16="http://schemas.microsoft.com/office/drawing/2014/main" id="{23CC0FEC-DB22-4AD3-92E3-9AF6D8C0E198}"/>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794D72D3-BBA5-40EE-8D4C-B50533CCBC50}"/>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948013322"/>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26FA3A0-23B7-4274-8424-33C85F5DCEDC}"/>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713A47E1-BE46-45A7-AB42-358509B820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F7EE113E-42F9-408D-B552-30B00960A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Edytuj style wzorca tekstu</a:t>
            </a:r>
          </a:p>
        </p:txBody>
      </p:sp>
      <p:sp>
        <p:nvSpPr>
          <p:cNvPr id="5" name="Symbol zastępczy daty 4">
            <a:extLst>
              <a:ext uri="{FF2B5EF4-FFF2-40B4-BE49-F238E27FC236}">
                <a16:creationId xmlns:a16="http://schemas.microsoft.com/office/drawing/2014/main" id="{67D26148-6DDF-42BE-8875-CDE7BC785A75}"/>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6" name="Symbol zastępczy stopki 5">
            <a:extLst>
              <a:ext uri="{FF2B5EF4-FFF2-40B4-BE49-F238E27FC236}">
                <a16:creationId xmlns:a16="http://schemas.microsoft.com/office/drawing/2014/main" id="{2798B305-9E77-4723-A825-AD95EF3AD30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E311616F-FBDB-4786-A93F-160A29616CFE}"/>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1513792248"/>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8241FF7-DFFB-4BAB-BB73-D5744D9A3E6D}"/>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753C81D9-3B41-404D-B509-2DFD203303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D3F2542B-233B-434D-8DF3-66000AC0FD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Edytuj style wzorca tekstu</a:t>
            </a:r>
          </a:p>
        </p:txBody>
      </p:sp>
      <p:sp>
        <p:nvSpPr>
          <p:cNvPr id="5" name="Symbol zastępczy daty 4">
            <a:extLst>
              <a:ext uri="{FF2B5EF4-FFF2-40B4-BE49-F238E27FC236}">
                <a16:creationId xmlns:a16="http://schemas.microsoft.com/office/drawing/2014/main" id="{60014A7C-EA89-4E44-AAC9-2146086AF108}"/>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6" name="Symbol zastępczy stopki 5">
            <a:extLst>
              <a:ext uri="{FF2B5EF4-FFF2-40B4-BE49-F238E27FC236}">
                <a16:creationId xmlns:a16="http://schemas.microsoft.com/office/drawing/2014/main" id="{6CF502AA-74FC-4954-90D2-ED781BF48936}"/>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52CC85EC-C352-4128-B213-7888AE56168B}"/>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901899062"/>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8E3AFD8-95BD-4985-B6A3-1648BA37F34B}"/>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DBC74411-588A-4139-80A5-701E0A342948}"/>
              </a:ext>
            </a:extLst>
          </p:cNvPr>
          <p:cNvSpPr>
            <a:spLocks noGrp="1"/>
          </p:cNvSpPr>
          <p:nvPr>
            <p:ph type="body" orient="vert" idx="1"/>
          </p:nvPr>
        </p:nvSpPr>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AE86B3E8-EB49-406B-89BD-BA34ED3E31AD}"/>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C2BE996A-4080-4951-A9AC-4010DD39C2E5}"/>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3B6B5AC7-7153-40A4-B902-6F4DC222FF15}"/>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594877436"/>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08A1BBBB-FF03-4061-94CB-13F4717F7F42}"/>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73643E70-4EFF-4A53-9ED7-8B99E6FF6324}"/>
              </a:ext>
            </a:extLst>
          </p:cNvPr>
          <p:cNvSpPr>
            <a:spLocks noGrp="1"/>
          </p:cNvSpPr>
          <p:nvPr>
            <p:ph type="body" orient="vert" idx="1"/>
          </p:nvPr>
        </p:nvSpPr>
        <p:spPr>
          <a:xfrm>
            <a:off x="838200" y="365125"/>
            <a:ext cx="7734300" cy="5811838"/>
          </a:xfrm>
        </p:spPr>
        <p:txBody>
          <a:bodyPr vert="eaVert"/>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AE1CB51-D71E-4BE8-AA7B-8B51D1C803BF}"/>
              </a:ext>
            </a:extLst>
          </p:cNvPr>
          <p:cNvSpPr>
            <a:spLocks noGrp="1"/>
          </p:cNvSpPr>
          <p:nvPr>
            <p:ph type="dt" sz="half" idx="10"/>
          </p:nvPr>
        </p:nvSpPr>
        <p:spPr/>
        <p:txBody>
          <a:body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8363CC03-0016-4F1C-B8F3-F3694519F30F}"/>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ACCB3955-797C-4787-8187-46CE7D788A72}"/>
              </a:ext>
            </a:extLst>
          </p:cNvPr>
          <p:cNvSpPr>
            <a:spLocks noGrp="1"/>
          </p:cNvSpPr>
          <p:nvPr>
            <p:ph type="sldNum" sz="quarter" idx="12"/>
          </p:nvPr>
        </p:nvSpPr>
        <p:spPr/>
        <p:txBody>
          <a:bodyPr/>
          <a:lstStyle/>
          <a:p>
            <a:fld id="{640FB0C6-F6C2-4912-A1A6-11A224DE19F4}" type="slidenum">
              <a:rPr lang="pl-PL" smtClean="0"/>
              <a:t>‹#›</a:t>
            </a:fld>
            <a:endParaRPr lang="pl-PL"/>
          </a:p>
        </p:txBody>
      </p:sp>
    </p:spTree>
    <p:extLst>
      <p:ext uri="{BB962C8B-B14F-4D97-AF65-F5344CB8AC3E}">
        <p14:creationId xmlns:p14="http://schemas.microsoft.com/office/powerpoint/2010/main" val="3490439286"/>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lajd tytułowy_3">
    <p:bg>
      <p:bgPr>
        <a:solidFill>
          <a:schemeClr val="bg1"/>
        </a:solidFill>
        <a:effectLst/>
      </p:bgPr>
    </p:bg>
    <p:spTree>
      <p:nvGrpSpPr>
        <p:cNvPr id="1" name=""/>
        <p:cNvGrpSpPr/>
        <p:nvPr/>
      </p:nvGrpSpPr>
      <p:grpSpPr>
        <a:xfrm>
          <a:off x="0" y="0"/>
          <a:ext cx="0" cy="0"/>
          <a:chOff x="0" y="0"/>
          <a:chExt cx="0" cy="0"/>
        </a:xfrm>
      </p:grpSpPr>
      <p:pic>
        <p:nvPicPr>
          <p:cNvPr id="8" name="Obraz 7"/>
          <p:cNvPicPr>
            <a:picLocks noChangeAspect="1"/>
          </p:cNvPicPr>
          <p:nvPr userDrawn="1"/>
        </p:nvPicPr>
        <p:blipFill>
          <a:blip r:embed="rId2">
            <a:extLst>
              <a:ext uri="{BEBA8EAE-BF5A-486C-A8C5-ECC9F3942E4B}">
                <a14:imgProps xmlns:a14="http://schemas.microsoft.com/office/drawing/2010/main">
                  <a14:imgLayer r:embed="rId3">
                    <a14:imgEffect>
                      <a14:sharpenSoften amount="-15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Prostokąt 2"/>
          <p:cNvSpPr/>
          <p:nvPr userDrawn="1"/>
        </p:nvSpPr>
        <p:spPr>
          <a:xfrm>
            <a:off x="0" y="1"/>
            <a:ext cx="12192000" cy="6857999"/>
          </a:xfrm>
          <a:prstGeom prst="rect">
            <a:avLst/>
          </a:prstGeom>
          <a:solidFill>
            <a:srgbClr val="5E5E5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9" name="Symbol zastępczy tekstu 16"/>
          <p:cNvSpPr>
            <a:spLocks noGrp="1"/>
          </p:cNvSpPr>
          <p:nvPr>
            <p:ph type="body" sz="quarter" idx="10" hasCustomPrompt="1"/>
          </p:nvPr>
        </p:nvSpPr>
        <p:spPr>
          <a:xfrm>
            <a:off x="724815" y="4010170"/>
            <a:ext cx="3006043" cy="776287"/>
          </a:xfrm>
          <a:prstGeom prst="rect">
            <a:avLst/>
          </a:prstGeom>
        </p:spPr>
        <p:txBody>
          <a:bodyPr anchor="ctr" anchorCtr="0">
            <a:noAutofit/>
          </a:bodyPr>
          <a:lstStyle>
            <a:lvl1pPr marL="0" indent="0" algn="l">
              <a:lnSpc>
                <a:spcPct val="108000"/>
              </a:lnSpc>
              <a:spcBef>
                <a:spcPts val="0"/>
              </a:spcBef>
              <a:buNone/>
              <a:defRPr sz="1600" b="0" i="0">
                <a:solidFill>
                  <a:schemeClr val="bg1"/>
                </a:solidFill>
                <a:latin typeface="Myriad Pro" panose="020B0503030403020204" pitchFamily="34" charset="0"/>
                <a:ea typeface="Myriad Pro" panose="020B0503030403020204" pitchFamily="34" charset="0"/>
                <a:cs typeface="Myriad Pro" panose="020B0503030403020204" pitchFamily="34" charset="0"/>
              </a:defRPr>
            </a:lvl1pPr>
            <a:lvl2pPr>
              <a:defRPr sz="1800">
                <a:solidFill>
                  <a:schemeClr val="bg1"/>
                </a:solidFill>
                <a:latin typeface="Arial" charset="0"/>
                <a:ea typeface="Arial" charset="0"/>
                <a:cs typeface="Arial" charset="0"/>
              </a:defRPr>
            </a:lvl2pPr>
            <a:lvl3pPr>
              <a:defRPr sz="1800">
                <a:solidFill>
                  <a:schemeClr val="bg1"/>
                </a:solidFill>
                <a:latin typeface="Arial" charset="0"/>
                <a:ea typeface="Arial" charset="0"/>
                <a:cs typeface="Arial" charset="0"/>
              </a:defRPr>
            </a:lvl3pPr>
            <a:lvl4pPr>
              <a:defRPr sz="1800">
                <a:solidFill>
                  <a:schemeClr val="bg1"/>
                </a:solidFill>
                <a:latin typeface="Arial" charset="0"/>
                <a:ea typeface="Arial" charset="0"/>
                <a:cs typeface="Arial" charset="0"/>
              </a:defRPr>
            </a:lvl4pPr>
            <a:lvl5pPr>
              <a:defRPr sz="1800">
                <a:solidFill>
                  <a:schemeClr val="bg1"/>
                </a:solidFill>
                <a:latin typeface="Arial" charset="0"/>
                <a:ea typeface="Arial" charset="0"/>
                <a:cs typeface="Arial" charset="0"/>
              </a:defRPr>
            </a:lvl5pPr>
          </a:lstStyle>
          <a:p>
            <a:pPr lvl="0"/>
            <a:r>
              <a:rPr lang="pl-PL" dirty="0"/>
              <a:t>Imię i nazwisko mówcy</a:t>
            </a:r>
            <a:br>
              <a:rPr lang="pl-PL" dirty="0"/>
            </a:br>
            <a:r>
              <a:rPr lang="pl-PL" dirty="0"/>
              <a:t>Miejsce | Data</a:t>
            </a:r>
          </a:p>
        </p:txBody>
      </p:sp>
      <p:pic>
        <p:nvPicPr>
          <p:cNvPr id="17" name="Obraz 1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197395" y="3305013"/>
            <a:ext cx="3240000" cy="616948"/>
          </a:xfrm>
          <a:prstGeom prst="rect">
            <a:avLst/>
          </a:prstGeom>
        </p:spPr>
      </p:pic>
      <p:sp>
        <p:nvSpPr>
          <p:cNvPr id="9" name="Prostokąt 8"/>
          <p:cNvSpPr/>
          <p:nvPr userDrawn="1"/>
        </p:nvSpPr>
        <p:spPr>
          <a:xfrm rot="16200000">
            <a:off x="5901104" y="3604487"/>
            <a:ext cx="2880000" cy="1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1" name="Symbol zastępczy tekstu 3"/>
          <p:cNvSpPr>
            <a:spLocks noGrp="1"/>
          </p:cNvSpPr>
          <p:nvPr>
            <p:ph type="body" sz="quarter" idx="11" hasCustomPrompt="1"/>
          </p:nvPr>
        </p:nvSpPr>
        <p:spPr>
          <a:xfrm>
            <a:off x="724813" y="2568361"/>
            <a:ext cx="5760000" cy="1353600"/>
          </a:xfrm>
        </p:spPr>
        <p:txBody>
          <a:bodyPr anchor="t" anchorCtr="0"/>
          <a:lstStyle>
            <a:lvl1pPr marL="0" indent="0" algn="l">
              <a:lnSpc>
                <a:spcPct val="90000"/>
              </a:lnSpc>
              <a:spcAft>
                <a:spcPts val="0"/>
              </a:spcAft>
              <a:tabLst/>
              <a:defRPr sz="4800" b="1" i="0" spc="300" baseline="0">
                <a:solidFill>
                  <a:schemeClr val="bg1"/>
                </a:solidFill>
                <a:latin typeface="Bebas Neue Regular" pitchFamily="2" charset="0"/>
                <a:ea typeface="Bebas Neue Regular" pitchFamily="2" charset="0"/>
                <a:cs typeface="Bebas Neue Regular" pitchFamily="2" charset="0"/>
              </a:defRPr>
            </a:lvl1pPr>
            <a:lvl2pPr>
              <a:defRPr sz="4800" b="1" i="0">
                <a:solidFill>
                  <a:schemeClr val="bg1"/>
                </a:solidFill>
                <a:latin typeface="Bebas Neue" charset="0"/>
                <a:ea typeface="Bebas Neue" charset="0"/>
                <a:cs typeface="Bebas Neue" charset="0"/>
              </a:defRPr>
            </a:lvl2pPr>
            <a:lvl3pPr>
              <a:defRPr sz="4800" b="1" i="0">
                <a:solidFill>
                  <a:schemeClr val="bg1"/>
                </a:solidFill>
                <a:latin typeface="Bebas Neue" charset="0"/>
                <a:ea typeface="Bebas Neue" charset="0"/>
                <a:cs typeface="Bebas Neue" charset="0"/>
              </a:defRPr>
            </a:lvl3pPr>
            <a:lvl4pPr>
              <a:defRPr sz="4800" b="1" i="0">
                <a:solidFill>
                  <a:schemeClr val="bg1"/>
                </a:solidFill>
                <a:latin typeface="Bebas Neue" charset="0"/>
                <a:ea typeface="Bebas Neue" charset="0"/>
                <a:cs typeface="Bebas Neue" charset="0"/>
              </a:defRPr>
            </a:lvl4pPr>
            <a:lvl5pPr>
              <a:defRPr sz="4800" b="1" i="0">
                <a:solidFill>
                  <a:schemeClr val="bg1"/>
                </a:solidFill>
                <a:latin typeface="Bebas Neue" charset="0"/>
                <a:ea typeface="Bebas Neue" charset="0"/>
                <a:cs typeface="Bebas Neue" charset="0"/>
              </a:defRPr>
            </a:lvl5pPr>
          </a:lstStyle>
          <a:p>
            <a:pPr lvl="0"/>
            <a:r>
              <a:rPr lang="pl-PL" dirty="0"/>
              <a:t>TYTUŁ PREZENTACJI MULTIMEDIALNEJ</a:t>
            </a:r>
          </a:p>
        </p:txBody>
      </p:sp>
    </p:spTree>
    <p:extLst>
      <p:ext uri="{BB962C8B-B14F-4D97-AF65-F5344CB8AC3E}">
        <p14:creationId xmlns:p14="http://schemas.microsoft.com/office/powerpoint/2010/main" val="3422747078"/>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Nagłówek | 2 x Treść">
    <p:spTree>
      <p:nvGrpSpPr>
        <p:cNvPr id="1" name=""/>
        <p:cNvGrpSpPr/>
        <p:nvPr/>
      </p:nvGrpSpPr>
      <p:grpSpPr>
        <a:xfrm>
          <a:off x="0" y="0"/>
          <a:ext cx="0" cy="0"/>
          <a:chOff x="0" y="0"/>
          <a:chExt cx="0" cy="0"/>
        </a:xfrm>
      </p:grpSpPr>
      <p:sp>
        <p:nvSpPr>
          <p:cNvPr id="5" name="Symbol zastępczy obrazu 4"/>
          <p:cNvSpPr>
            <a:spLocks noGrp="1"/>
          </p:cNvSpPr>
          <p:nvPr>
            <p:ph type="pic" sz="quarter" idx="12"/>
          </p:nvPr>
        </p:nvSpPr>
        <p:spPr>
          <a:xfrm>
            <a:off x="239385" y="1199380"/>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39" name="Symbol zastępczy obrazu 4"/>
          <p:cNvSpPr>
            <a:spLocks noGrp="1"/>
          </p:cNvSpPr>
          <p:nvPr>
            <p:ph type="pic" sz="quarter" idx="19"/>
          </p:nvPr>
        </p:nvSpPr>
        <p:spPr>
          <a:xfrm>
            <a:off x="3053251" y="2739906"/>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34" name="Symbol zastępczy obrazu 4"/>
          <p:cNvSpPr>
            <a:spLocks noGrp="1"/>
          </p:cNvSpPr>
          <p:nvPr>
            <p:ph type="pic" sz="quarter" idx="14"/>
          </p:nvPr>
        </p:nvSpPr>
        <p:spPr>
          <a:xfrm>
            <a:off x="239198" y="4263062"/>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35" name="Symbol zastępczy obrazu 4"/>
          <p:cNvSpPr>
            <a:spLocks noGrp="1"/>
          </p:cNvSpPr>
          <p:nvPr>
            <p:ph type="pic" sz="quarter" idx="15"/>
          </p:nvPr>
        </p:nvSpPr>
        <p:spPr>
          <a:xfrm>
            <a:off x="1646609" y="3491130"/>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36" name="Symbol zastępczy obrazu 4"/>
          <p:cNvSpPr>
            <a:spLocks noGrp="1"/>
          </p:cNvSpPr>
          <p:nvPr>
            <p:ph type="pic" sz="quarter" idx="16"/>
          </p:nvPr>
        </p:nvSpPr>
        <p:spPr>
          <a:xfrm>
            <a:off x="1645884" y="1967463"/>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37" name="Symbol zastępczy obrazu 4"/>
          <p:cNvSpPr>
            <a:spLocks noGrp="1"/>
          </p:cNvSpPr>
          <p:nvPr>
            <p:ph type="pic" sz="quarter" idx="17"/>
          </p:nvPr>
        </p:nvSpPr>
        <p:spPr>
          <a:xfrm>
            <a:off x="1645884" y="5016949"/>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38" name="Symbol zastępczy obrazu 4"/>
          <p:cNvSpPr>
            <a:spLocks noGrp="1"/>
          </p:cNvSpPr>
          <p:nvPr>
            <p:ph type="pic" sz="quarter" idx="18"/>
          </p:nvPr>
        </p:nvSpPr>
        <p:spPr>
          <a:xfrm>
            <a:off x="3054026" y="4259501"/>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40" name="Symbol zastępczy obrazu 4"/>
          <p:cNvSpPr>
            <a:spLocks noGrp="1"/>
          </p:cNvSpPr>
          <p:nvPr>
            <p:ph type="pic" sz="quarter" idx="20"/>
          </p:nvPr>
        </p:nvSpPr>
        <p:spPr>
          <a:xfrm>
            <a:off x="3052526" y="1216239"/>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1" name="Symbol zastępczy obrazu 4"/>
          <p:cNvSpPr>
            <a:spLocks noGrp="1"/>
          </p:cNvSpPr>
          <p:nvPr>
            <p:ph type="pic" sz="quarter" idx="21"/>
          </p:nvPr>
        </p:nvSpPr>
        <p:spPr>
          <a:xfrm>
            <a:off x="4458000" y="1986119"/>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3" name="Symbol zastępczy obrazu 4"/>
          <p:cNvSpPr>
            <a:spLocks noGrp="1"/>
          </p:cNvSpPr>
          <p:nvPr>
            <p:ph type="pic" sz="quarter" idx="23"/>
          </p:nvPr>
        </p:nvSpPr>
        <p:spPr>
          <a:xfrm>
            <a:off x="4458000" y="3503311"/>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4" name="Symbol zastępczy obrazu 4"/>
          <p:cNvSpPr>
            <a:spLocks noGrp="1"/>
          </p:cNvSpPr>
          <p:nvPr>
            <p:ph type="pic" sz="quarter" idx="24"/>
          </p:nvPr>
        </p:nvSpPr>
        <p:spPr>
          <a:xfrm>
            <a:off x="4458000" y="5015454"/>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5" name="Symbol zastępczy obrazu 4"/>
          <p:cNvSpPr>
            <a:spLocks noGrp="1"/>
          </p:cNvSpPr>
          <p:nvPr>
            <p:ph type="pic" sz="quarter" idx="25"/>
          </p:nvPr>
        </p:nvSpPr>
        <p:spPr>
          <a:xfrm>
            <a:off x="5866992" y="4261678"/>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46" name="Symbol zastępczy obrazu 4"/>
          <p:cNvSpPr>
            <a:spLocks noGrp="1"/>
          </p:cNvSpPr>
          <p:nvPr>
            <p:ph type="pic" sz="quarter" idx="26"/>
          </p:nvPr>
        </p:nvSpPr>
        <p:spPr>
          <a:xfrm>
            <a:off x="5866217" y="2742083"/>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7" name="Symbol zastępczy obrazu 4"/>
          <p:cNvSpPr>
            <a:spLocks noGrp="1"/>
          </p:cNvSpPr>
          <p:nvPr>
            <p:ph type="pic" sz="quarter" idx="27"/>
          </p:nvPr>
        </p:nvSpPr>
        <p:spPr>
          <a:xfrm>
            <a:off x="5865492" y="1211328"/>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48" name="Symbol zastępczy obrazu 4"/>
          <p:cNvSpPr>
            <a:spLocks noGrp="1"/>
          </p:cNvSpPr>
          <p:nvPr>
            <p:ph type="pic" sz="quarter" idx="28"/>
          </p:nvPr>
        </p:nvSpPr>
        <p:spPr>
          <a:xfrm>
            <a:off x="7278064" y="5016336"/>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49" name="Symbol zastępczy obrazu 4"/>
          <p:cNvSpPr>
            <a:spLocks noGrp="1"/>
          </p:cNvSpPr>
          <p:nvPr>
            <p:ph type="pic" sz="quarter" idx="29"/>
          </p:nvPr>
        </p:nvSpPr>
        <p:spPr>
          <a:xfrm>
            <a:off x="7277289" y="3496741"/>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50" name="Symbol zastępczy obrazu 4"/>
          <p:cNvSpPr>
            <a:spLocks noGrp="1"/>
          </p:cNvSpPr>
          <p:nvPr>
            <p:ph type="pic" sz="quarter" idx="30"/>
          </p:nvPr>
        </p:nvSpPr>
        <p:spPr>
          <a:xfrm>
            <a:off x="7276553" y="1945737"/>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51" name="Symbol zastępczy obrazu 4"/>
          <p:cNvSpPr>
            <a:spLocks noGrp="1"/>
          </p:cNvSpPr>
          <p:nvPr>
            <p:ph type="pic" sz="quarter" idx="31"/>
          </p:nvPr>
        </p:nvSpPr>
        <p:spPr>
          <a:xfrm>
            <a:off x="8684001" y="2738282"/>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52" name="Symbol zastępczy obrazu 4"/>
          <p:cNvSpPr>
            <a:spLocks noGrp="1"/>
          </p:cNvSpPr>
          <p:nvPr>
            <p:ph type="pic" sz="quarter" idx="32"/>
          </p:nvPr>
        </p:nvSpPr>
        <p:spPr>
          <a:xfrm>
            <a:off x="10091510" y="3489938"/>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53" name="Symbol zastępczy obrazu 4"/>
          <p:cNvSpPr>
            <a:spLocks noGrp="1"/>
          </p:cNvSpPr>
          <p:nvPr>
            <p:ph type="pic" sz="quarter" idx="33"/>
          </p:nvPr>
        </p:nvSpPr>
        <p:spPr>
          <a:xfrm>
            <a:off x="10091510" y="5009678"/>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55" name="Symbol zastępczy obrazu 4"/>
          <p:cNvSpPr>
            <a:spLocks noGrp="1"/>
          </p:cNvSpPr>
          <p:nvPr>
            <p:ph type="pic" sz="quarter" idx="34"/>
          </p:nvPr>
        </p:nvSpPr>
        <p:spPr>
          <a:xfrm>
            <a:off x="8683432" y="4271959"/>
            <a:ext cx="1645200" cy="1418400"/>
          </a:xfrm>
          <a:prstGeom prst="hexagon">
            <a:avLst/>
          </a:prstGeom>
          <a:solidFill>
            <a:srgbClr val="FF0000"/>
          </a:solidFill>
        </p:spPr>
        <p:txBody>
          <a:bodyPr/>
          <a:lstStyle>
            <a:lvl1pPr>
              <a:defRPr sz="1200">
                <a:solidFill>
                  <a:schemeClr val="bg1"/>
                </a:solidFill>
              </a:defRPr>
            </a:lvl1pPr>
          </a:lstStyle>
          <a:p>
            <a:endParaRPr lang="pl-PL" dirty="0"/>
          </a:p>
        </p:txBody>
      </p:sp>
      <p:sp>
        <p:nvSpPr>
          <p:cNvPr id="33" name="Symbol zastępczy obrazu 4"/>
          <p:cNvSpPr>
            <a:spLocks noGrp="1"/>
          </p:cNvSpPr>
          <p:nvPr>
            <p:ph type="pic" sz="quarter" idx="13"/>
          </p:nvPr>
        </p:nvSpPr>
        <p:spPr>
          <a:xfrm>
            <a:off x="239385" y="2715636"/>
            <a:ext cx="1645200" cy="1418400"/>
          </a:xfrm>
          <a:prstGeom prst="hexagon">
            <a:avLst/>
          </a:prstGeom>
          <a:solidFill>
            <a:srgbClr val="FF0000"/>
          </a:solidFill>
        </p:spPr>
        <p:txBody>
          <a:bodyPr/>
          <a:lstStyle>
            <a:lvl1pPr>
              <a:defRPr sz="1200">
                <a:solidFill>
                  <a:schemeClr val="bg1"/>
                </a:solidFill>
              </a:defRPr>
            </a:lvl1pPr>
          </a:lstStyle>
          <a:p>
            <a:endParaRPr lang="pl-PL"/>
          </a:p>
        </p:txBody>
      </p:sp>
      <p:sp>
        <p:nvSpPr>
          <p:cNvPr id="56" name="Symbol zastępczy tekstu 55"/>
          <p:cNvSpPr>
            <a:spLocks noGrp="1"/>
          </p:cNvSpPr>
          <p:nvPr>
            <p:ph type="body" sz="quarter" idx="35"/>
          </p:nvPr>
        </p:nvSpPr>
        <p:spPr>
          <a:xfrm>
            <a:off x="239198" y="4270387"/>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57" name="Symbol zastępczy tekstu 55"/>
          <p:cNvSpPr>
            <a:spLocks noGrp="1"/>
          </p:cNvSpPr>
          <p:nvPr>
            <p:ph type="body" sz="quarter" idx="36"/>
          </p:nvPr>
        </p:nvSpPr>
        <p:spPr>
          <a:xfrm>
            <a:off x="240580" y="2718586"/>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58" name="Symbol zastępczy tekstu 55"/>
          <p:cNvSpPr>
            <a:spLocks noGrp="1"/>
          </p:cNvSpPr>
          <p:nvPr>
            <p:ph type="body" sz="quarter" idx="37"/>
          </p:nvPr>
        </p:nvSpPr>
        <p:spPr>
          <a:xfrm>
            <a:off x="241135" y="1199380"/>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wzorca tekstu</a:t>
            </a:r>
          </a:p>
        </p:txBody>
      </p:sp>
      <p:sp>
        <p:nvSpPr>
          <p:cNvPr id="59" name="Symbol zastępczy tekstu 55"/>
          <p:cNvSpPr>
            <a:spLocks noGrp="1"/>
          </p:cNvSpPr>
          <p:nvPr>
            <p:ph type="body" sz="quarter" idx="38"/>
          </p:nvPr>
        </p:nvSpPr>
        <p:spPr>
          <a:xfrm>
            <a:off x="1647362" y="5017206"/>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0" name="Symbol zastępczy tekstu 55"/>
          <p:cNvSpPr>
            <a:spLocks noGrp="1"/>
          </p:cNvSpPr>
          <p:nvPr>
            <p:ph type="body" sz="quarter" idx="39"/>
          </p:nvPr>
        </p:nvSpPr>
        <p:spPr>
          <a:xfrm>
            <a:off x="1648744" y="3486669"/>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1" name="Symbol zastępczy tekstu 55"/>
          <p:cNvSpPr>
            <a:spLocks noGrp="1"/>
          </p:cNvSpPr>
          <p:nvPr>
            <p:ph type="body" sz="quarter" idx="40"/>
          </p:nvPr>
        </p:nvSpPr>
        <p:spPr>
          <a:xfrm>
            <a:off x="1642211" y="1967463"/>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2" name="Symbol zastępczy tekstu 55"/>
          <p:cNvSpPr>
            <a:spLocks noGrp="1"/>
          </p:cNvSpPr>
          <p:nvPr>
            <p:ph type="body" sz="quarter" idx="41"/>
          </p:nvPr>
        </p:nvSpPr>
        <p:spPr>
          <a:xfrm>
            <a:off x="3057751" y="4266492"/>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3" name="Symbol zastępczy tekstu 55"/>
          <p:cNvSpPr>
            <a:spLocks noGrp="1"/>
          </p:cNvSpPr>
          <p:nvPr>
            <p:ph type="body" sz="quarter" idx="42"/>
          </p:nvPr>
        </p:nvSpPr>
        <p:spPr>
          <a:xfrm>
            <a:off x="3059133" y="2735955"/>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4" name="Symbol zastępczy tekstu 55"/>
          <p:cNvSpPr>
            <a:spLocks noGrp="1"/>
          </p:cNvSpPr>
          <p:nvPr>
            <p:ph type="body" sz="quarter" idx="43"/>
          </p:nvPr>
        </p:nvSpPr>
        <p:spPr>
          <a:xfrm>
            <a:off x="3052600" y="1216749"/>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wzorca tekstu</a:t>
            </a:r>
          </a:p>
        </p:txBody>
      </p:sp>
      <p:sp>
        <p:nvSpPr>
          <p:cNvPr id="65" name="Symbol zastępczy tekstu 55"/>
          <p:cNvSpPr>
            <a:spLocks noGrp="1"/>
          </p:cNvSpPr>
          <p:nvPr>
            <p:ph type="body" sz="quarter" idx="44"/>
          </p:nvPr>
        </p:nvSpPr>
        <p:spPr>
          <a:xfrm>
            <a:off x="4462456" y="5015454"/>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6" name="Symbol zastępczy tekstu 55"/>
          <p:cNvSpPr>
            <a:spLocks noGrp="1"/>
          </p:cNvSpPr>
          <p:nvPr>
            <p:ph type="body" sz="quarter" idx="45"/>
          </p:nvPr>
        </p:nvSpPr>
        <p:spPr>
          <a:xfrm>
            <a:off x="4463838" y="3506181"/>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67" name="Symbol zastępczy tekstu 55"/>
          <p:cNvSpPr>
            <a:spLocks noGrp="1"/>
          </p:cNvSpPr>
          <p:nvPr>
            <p:ph type="body" sz="quarter" idx="46"/>
          </p:nvPr>
        </p:nvSpPr>
        <p:spPr>
          <a:xfrm>
            <a:off x="4457305" y="1979887"/>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0" name="Symbol zastępczy tekstu 55"/>
          <p:cNvSpPr>
            <a:spLocks noGrp="1"/>
          </p:cNvSpPr>
          <p:nvPr>
            <p:ph type="body" sz="quarter" idx="48"/>
          </p:nvPr>
        </p:nvSpPr>
        <p:spPr>
          <a:xfrm>
            <a:off x="5874135" y="4264871"/>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1" name="Symbol zastępczy tekstu 55"/>
          <p:cNvSpPr>
            <a:spLocks noGrp="1"/>
          </p:cNvSpPr>
          <p:nvPr>
            <p:ph type="body" sz="quarter" idx="49"/>
          </p:nvPr>
        </p:nvSpPr>
        <p:spPr>
          <a:xfrm>
            <a:off x="5875517" y="2734334"/>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2" name="Symbol zastępczy tekstu 55"/>
          <p:cNvSpPr>
            <a:spLocks noGrp="1"/>
          </p:cNvSpPr>
          <p:nvPr>
            <p:ph type="body" sz="quarter" idx="50"/>
          </p:nvPr>
        </p:nvSpPr>
        <p:spPr>
          <a:xfrm>
            <a:off x="5868984" y="1215128"/>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3" name="Symbol zastępczy tekstu 55"/>
          <p:cNvSpPr>
            <a:spLocks noGrp="1"/>
          </p:cNvSpPr>
          <p:nvPr>
            <p:ph type="body" sz="quarter" idx="51"/>
          </p:nvPr>
        </p:nvSpPr>
        <p:spPr>
          <a:xfrm>
            <a:off x="7287861" y="5019006"/>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4" name="Symbol zastępczy tekstu 55"/>
          <p:cNvSpPr>
            <a:spLocks noGrp="1"/>
          </p:cNvSpPr>
          <p:nvPr>
            <p:ph type="body" sz="quarter" idx="52"/>
          </p:nvPr>
        </p:nvSpPr>
        <p:spPr>
          <a:xfrm>
            <a:off x="7289243" y="3488469"/>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5" name="Symbol zastępczy tekstu 55"/>
          <p:cNvSpPr>
            <a:spLocks noGrp="1"/>
          </p:cNvSpPr>
          <p:nvPr>
            <p:ph type="body" sz="quarter" idx="53"/>
          </p:nvPr>
        </p:nvSpPr>
        <p:spPr>
          <a:xfrm>
            <a:off x="7282710" y="1940911"/>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6" name="Symbol zastępczy tekstu 55"/>
          <p:cNvSpPr>
            <a:spLocks noGrp="1"/>
          </p:cNvSpPr>
          <p:nvPr>
            <p:ph type="body" sz="quarter" idx="54"/>
          </p:nvPr>
        </p:nvSpPr>
        <p:spPr>
          <a:xfrm>
            <a:off x="8691346" y="4271959"/>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7" name="Symbol zastępczy tekstu 55"/>
          <p:cNvSpPr>
            <a:spLocks noGrp="1"/>
          </p:cNvSpPr>
          <p:nvPr>
            <p:ph type="body" sz="quarter" idx="55"/>
          </p:nvPr>
        </p:nvSpPr>
        <p:spPr>
          <a:xfrm>
            <a:off x="8691901" y="2731489"/>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8" name="Symbol zastępczy tekstu 55"/>
          <p:cNvSpPr>
            <a:spLocks noGrp="1"/>
          </p:cNvSpPr>
          <p:nvPr>
            <p:ph type="body" sz="quarter" idx="56"/>
          </p:nvPr>
        </p:nvSpPr>
        <p:spPr>
          <a:xfrm>
            <a:off x="10091469" y="5015486"/>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79" name="Symbol zastępczy tekstu 55"/>
          <p:cNvSpPr>
            <a:spLocks noGrp="1"/>
          </p:cNvSpPr>
          <p:nvPr>
            <p:ph type="body" sz="quarter" idx="57"/>
          </p:nvPr>
        </p:nvSpPr>
        <p:spPr>
          <a:xfrm>
            <a:off x="10092024" y="3486304"/>
            <a:ext cx="1645200" cy="1418400"/>
          </a:xfrm>
          <a:prstGeom prst="hexagon">
            <a:avLst/>
          </a:prstGeom>
          <a:solidFill>
            <a:srgbClr val="141F40"/>
          </a:solidFill>
        </p:spPr>
        <p:txBody>
          <a:bodyPr anchor="ctr" anchorCtr="1"/>
          <a:lstStyle>
            <a:lvl1pPr algn="ctr">
              <a:defRPr sz="1600" b="0" i="0">
                <a:solidFill>
                  <a:schemeClr val="bg1"/>
                </a:solidFill>
                <a:latin typeface="Myriad Pro" charset="0"/>
                <a:ea typeface="Myriad Pro" charset="0"/>
                <a:cs typeface="Myriad Pro" charset="0"/>
              </a:defRPr>
            </a:lvl1pPr>
            <a:lvl2pPr>
              <a:defRPr sz="1000" b="0" i="0">
                <a:solidFill>
                  <a:schemeClr val="bg1"/>
                </a:solidFill>
                <a:latin typeface="Myriad Pro" charset="0"/>
                <a:ea typeface="Myriad Pro" charset="0"/>
                <a:cs typeface="Myriad Pro" charset="0"/>
              </a:defRPr>
            </a:lvl2pPr>
            <a:lvl3pPr>
              <a:defRPr sz="1050" b="0" i="0">
                <a:solidFill>
                  <a:schemeClr val="bg1"/>
                </a:solidFill>
                <a:latin typeface="Myriad Pro" charset="0"/>
                <a:ea typeface="Myriad Pro" charset="0"/>
                <a:cs typeface="Myriad Pro" charset="0"/>
              </a:defRPr>
            </a:lvl3pPr>
            <a:lvl4pPr>
              <a:defRPr sz="1050" b="0" i="0">
                <a:solidFill>
                  <a:schemeClr val="bg1"/>
                </a:solidFill>
                <a:latin typeface="Myriad Pro" charset="0"/>
                <a:ea typeface="Myriad Pro" charset="0"/>
                <a:cs typeface="Myriad Pro" charset="0"/>
              </a:defRPr>
            </a:lvl4pPr>
            <a:lvl5pPr>
              <a:defRPr sz="1050" b="0" i="0">
                <a:solidFill>
                  <a:schemeClr val="bg1"/>
                </a:solidFill>
                <a:latin typeface="Myriad Pro" charset="0"/>
                <a:ea typeface="Myriad Pro" charset="0"/>
                <a:cs typeface="Myriad Pro" charset="0"/>
              </a:defRPr>
            </a:lvl5pPr>
          </a:lstStyle>
          <a:p>
            <a:pPr lvl="0"/>
            <a:r>
              <a:rPr lang="pl-PL" dirty="0"/>
              <a:t>Kliknij, aby edytować style </a:t>
            </a:r>
            <a:r>
              <a:rPr lang="pl-PL"/>
              <a:t>wzorca tekstu</a:t>
            </a:r>
            <a:endParaRPr lang="pl-PL" dirty="0"/>
          </a:p>
        </p:txBody>
      </p:sp>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14" name="Symbol zastępczy tytułu 12"/>
          <p:cNvSpPr>
            <a:spLocks noGrp="1"/>
          </p:cNvSpPr>
          <p:nvPr>
            <p:ph type="title"/>
          </p:nvPr>
        </p:nvSpPr>
        <p:spPr>
          <a:xfrm>
            <a:off x="407988" y="341283"/>
            <a:ext cx="11198905" cy="612000"/>
          </a:xfrm>
          <a:prstGeom prst="rect">
            <a:avLst/>
          </a:prstGeom>
        </p:spPr>
        <p:txBody>
          <a:bodyPr vert="horz" lIns="0" tIns="45720" rIns="91440" bIns="45720" rtlCol="0" anchor="t" anchorCtr="0">
            <a:noAutofit/>
          </a:bodyPr>
          <a:lstStyle/>
          <a:p>
            <a:r>
              <a:rPr lang="pl-PL" dirty="0"/>
              <a:t>Nagłówek | Tytuł slajdu</a:t>
            </a:r>
          </a:p>
        </p:txBody>
      </p:sp>
    </p:spTree>
    <p:extLst>
      <p:ext uri="{BB962C8B-B14F-4D97-AF65-F5344CB8AC3E}">
        <p14:creationId xmlns:p14="http://schemas.microsoft.com/office/powerpoint/2010/main" val="1676984671"/>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agłówek | Treść">
    <p:spTree>
      <p:nvGrpSpPr>
        <p:cNvPr id="1" name=""/>
        <p:cNvGrpSpPr/>
        <p:nvPr/>
      </p:nvGrpSpPr>
      <p:grpSpPr>
        <a:xfrm>
          <a:off x="0" y="0"/>
          <a:ext cx="0" cy="0"/>
          <a:chOff x="0" y="0"/>
          <a:chExt cx="0" cy="0"/>
        </a:xfrm>
      </p:grpSpPr>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8" name="Symbol zastępczy tytułu 12"/>
          <p:cNvSpPr>
            <a:spLocks noGrp="1"/>
          </p:cNvSpPr>
          <p:nvPr>
            <p:ph type="title"/>
          </p:nvPr>
        </p:nvSpPr>
        <p:spPr>
          <a:xfrm>
            <a:off x="407988" y="341283"/>
            <a:ext cx="11198905" cy="612000"/>
          </a:xfrm>
          <a:prstGeom prst="rect">
            <a:avLst/>
          </a:prstGeom>
        </p:spPr>
        <p:txBody>
          <a:bodyPr vert="horz" lIns="0" tIns="45720" rIns="91440" bIns="45720" rtlCol="0" anchor="t" anchorCtr="0">
            <a:noAutofit/>
          </a:bodyPr>
          <a:lstStyle/>
          <a:p>
            <a:r>
              <a:rPr lang="pl-PL" dirty="0"/>
              <a:t>Nagłówek | Tytuł slajdu</a:t>
            </a:r>
          </a:p>
        </p:txBody>
      </p:sp>
      <p:sp>
        <p:nvSpPr>
          <p:cNvPr id="10" name="Symbol zastępczy tekstu 9"/>
          <p:cNvSpPr>
            <a:spLocks noGrp="1"/>
          </p:cNvSpPr>
          <p:nvPr>
            <p:ph type="body" sz="quarter" idx="12" hasCustomPrompt="1"/>
          </p:nvPr>
        </p:nvSpPr>
        <p:spPr>
          <a:xfrm>
            <a:off x="407986" y="1592263"/>
            <a:ext cx="11198905" cy="4465636"/>
          </a:xfrm>
        </p:spPr>
        <p:txBody>
          <a:bodyPr/>
          <a:lstStyle>
            <a:lvl1pPr marL="0" marR="0" indent="0" algn="l" defTabSz="914400" rtl="0" eaLnBrk="1" fontAlgn="auto" latinLnBrk="0" hangingPunct="1">
              <a:lnSpc>
                <a:spcPct val="108000"/>
              </a:lnSpc>
              <a:spcBef>
                <a:spcPts val="0"/>
              </a:spcBef>
              <a:spcAft>
                <a:spcPts val="1000"/>
              </a:spcAft>
              <a:buClrTx/>
              <a:buSzTx/>
              <a:buFontTx/>
              <a:buNone/>
              <a:tabLst/>
              <a:defRPr/>
            </a:lvl1pPr>
          </a:lstStyle>
          <a:p>
            <a:pPr marL="0" marR="0" lvl="0" indent="0" algn="l" defTabSz="914400" rtl="0" eaLnBrk="1" fontAlgn="auto" latinLnBrk="0" hangingPunct="1">
              <a:lnSpc>
                <a:spcPct val="108000"/>
              </a:lnSpc>
              <a:spcBef>
                <a:spcPts val="0"/>
              </a:spcBef>
              <a:spcAft>
                <a:spcPts val="1000"/>
              </a:spcAft>
              <a:buClrTx/>
              <a:buSzTx/>
              <a:buFontTx/>
              <a:buNone/>
              <a:tabLst/>
              <a:defRPr/>
            </a:pPr>
            <a:r>
              <a:rPr lang="pl-PL" dirty="0"/>
              <a:t>Czcionka Myriad Pro o rozmiarze 16 pkt. Kolor czcionki biały. Wyrównanie do lewej strony. </a:t>
            </a:r>
          </a:p>
          <a:p>
            <a:pPr marL="0" marR="0" lvl="0" indent="0" algn="l" defTabSz="914400" rtl="0" eaLnBrk="1" fontAlgn="auto" latinLnBrk="0" hangingPunct="1">
              <a:lnSpc>
                <a:spcPct val="108000"/>
              </a:lnSpc>
              <a:spcBef>
                <a:spcPts val="0"/>
              </a:spcBef>
              <a:spcAft>
                <a:spcPts val="1000"/>
              </a:spcAft>
              <a:buClrTx/>
              <a:buSzTx/>
              <a:buFontTx/>
              <a:buNone/>
              <a:tabLst/>
              <a:defRPr/>
            </a:pPr>
            <a:endParaRPr lang="pl-PL" dirty="0"/>
          </a:p>
          <a:p>
            <a:pPr marL="0" marR="0" lvl="0" indent="0" algn="l" defTabSz="914400" rtl="0" eaLnBrk="1" fontAlgn="auto" latinLnBrk="0" hangingPunct="1">
              <a:lnSpc>
                <a:spcPct val="108000"/>
              </a:lnSpc>
              <a:spcBef>
                <a:spcPts val="0"/>
              </a:spcBef>
              <a:spcAft>
                <a:spcPts val="1000"/>
              </a:spcAft>
              <a:buClrTx/>
              <a:buSzTx/>
              <a:buFontTx/>
              <a:buNone/>
              <a:tabLst/>
              <a:defRPr/>
            </a:pPr>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endParaRPr lang="pl-PL" dirty="0"/>
          </a:p>
          <a:p>
            <a:pPr lvl="1"/>
            <a:r>
              <a:rPr lang="pl-PL" dirty="0" err="1"/>
              <a:t>Ut</a:t>
            </a:r>
            <a:r>
              <a:rPr lang="pl-PL" dirty="0"/>
              <a:t> </a:t>
            </a:r>
            <a:r>
              <a:rPr lang="pl-PL" dirty="0" err="1"/>
              <a:t>enim</a:t>
            </a:r>
            <a:r>
              <a:rPr lang="pl-PL" dirty="0"/>
              <a:t> ad </a:t>
            </a:r>
            <a:r>
              <a:rPr lang="pl-PL" dirty="0" err="1"/>
              <a:t>minim</a:t>
            </a:r>
            <a:r>
              <a:rPr lang="pl-PL" dirty="0"/>
              <a:t> </a:t>
            </a:r>
            <a:r>
              <a:rPr lang="pl-PL" dirty="0" err="1"/>
              <a:t>veniam</a:t>
            </a:r>
            <a:r>
              <a:rPr lang="pl-PL" dirty="0"/>
              <a:t>, </a:t>
            </a:r>
            <a:r>
              <a:rPr lang="pl-PL" dirty="0" err="1"/>
              <a:t>quis</a:t>
            </a:r>
            <a:r>
              <a:rPr lang="pl-PL" dirty="0"/>
              <a:t> </a:t>
            </a:r>
            <a:r>
              <a:rPr lang="pl-PL" dirty="0" err="1"/>
              <a:t>nostrud</a:t>
            </a:r>
            <a:r>
              <a:rPr lang="pl-PL" dirty="0"/>
              <a:t> </a:t>
            </a:r>
            <a:r>
              <a:rPr lang="pl-PL" dirty="0" err="1"/>
              <a:t>exercitation</a:t>
            </a:r>
            <a:endParaRPr lang="pl-PL" dirty="0"/>
          </a:p>
          <a:p>
            <a:pPr lvl="1"/>
            <a:r>
              <a:rPr lang="pl-PL" dirty="0" err="1"/>
              <a:t>Ullamco</a:t>
            </a:r>
            <a:r>
              <a:rPr lang="pl-PL" dirty="0"/>
              <a:t> </a:t>
            </a:r>
            <a:r>
              <a:rPr lang="pl-PL" dirty="0" err="1"/>
              <a:t>laboris</a:t>
            </a:r>
            <a:r>
              <a:rPr lang="pl-PL" dirty="0"/>
              <a:t> </a:t>
            </a:r>
            <a:r>
              <a:rPr lang="pl-PL" dirty="0" err="1"/>
              <a:t>nisi</a:t>
            </a:r>
            <a:r>
              <a:rPr lang="pl-PL" dirty="0"/>
              <a:t> </a:t>
            </a:r>
            <a:r>
              <a:rPr lang="pl-PL" dirty="0" err="1"/>
              <a:t>ut</a:t>
            </a:r>
            <a:r>
              <a:rPr lang="pl-PL" dirty="0"/>
              <a:t> </a:t>
            </a:r>
            <a:r>
              <a:rPr lang="pl-PL" dirty="0" err="1"/>
              <a:t>aliquip</a:t>
            </a:r>
            <a:r>
              <a:rPr lang="pl-PL" dirty="0"/>
              <a:t> ex </a:t>
            </a:r>
            <a:r>
              <a:rPr lang="pl-PL" dirty="0" err="1"/>
              <a:t>ea</a:t>
            </a:r>
            <a:r>
              <a:rPr lang="pl-PL" dirty="0"/>
              <a:t> </a:t>
            </a:r>
            <a:r>
              <a:rPr lang="pl-PL" dirty="0" err="1"/>
              <a:t>commodo</a:t>
            </a:r>
            <a:r>
              <a:rPr lang="pl-PL" dirty="0"/>
              <a:t> </a:t>
            </a:r>
            <a:r>
              <a:rPr lang="pl-PL" dirty="0" err="1"/>
              <a:t>consequat</a:t>
            </a:r>
            <a:endParaRPr lang="pl-PL" dirty="0"/>
          </a:p>
          <a:p>
            <a:pPr lvl="1"/>
            <a:r>
              <a:rPr lang="pl-PL" dirty="0" err="1"/>
              <a:t>Duis</a:t>
            </a:r>
            <a:r>
              <a:rPr lang="pl-PL" dirty="0"/>
              <a:t> </a:t>
            </a:r>
            <a:r>
              <a:rPr lang="pl-PL" dirty="0" err="1"/>
              <a:t>aute</a:t>
            </a:r>
            <a:r>
              <a:rPr lang="pl-PL" dirty="0"/>
              <a:t> </a:t>
            </a:r>
            <a:r>
              <a:rPr lang="pl-PL" dirty="0" err="1"/>
              <a:t>irure</a:t>
            </a:r>
            <a:r>
              <a:rPr lang="pl-PL" dirty="0"/>
              <a:t> </a:t>
            </a:r>
            <a:r>
              <a:rPr lang="pl-PL" dirty="0" err="1"/>
              <a:t>dolor</a:t>
            </a:r>
            <a:r>
              <a:rPr lang="pl-PL" dirty="0"/>
              <a:t> in </a:t>
            </a:r>
            <a:r>
              <a:rPr lang="pl-PL" dirty="0" err="1"/>
              <a:t>reprehenderit</a:t>
            </a:r>
            <a:r>
              <a:rPr lang="pl-PL" dirty="0"/>
              <a:t> in </a:t>
            </a:r>
            <a:r>
              <a:rPr lang="pl-PL" dirty="0" err="1"/>
              <a:t>voluptate</a:t>
            </a:r>
            <a:r>
              <a:rPr lang="pl-PL" dirty="0"/>
              <a:t> </a:t>
            </a:r>
            <a:r>
              <a:rPr lang="pl-PL" dirty="0" err="1"/>
              <a:t>velit</a:t>
            </a:r>
            <a:endParaRPr lang="pl-PL" dirty="0"/>
          </a:p>
        </p:txBody>
      </p:sp>
    </p:spTree>
    <p:extLst>
      <p:ext uri="{BB962C8B-B14F-4D97-AF65-F5344CB8AC3E}">
        <p14:creationId xmlns:p14="http://schemas.microsoft.com/office/powerpoint/2010/main" val="2868007881"/>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Nagłówek | 2 x Treść">
    <p:spTree>
      <p:nvGrpSpPr>
        <p:cNvPr id="1" name=""/>
        <p:cNvGrpSpPr/>
        <p:nvPr/>
      </p:nvGrpSpPr>
      <p:grpSpPr>
        <a:xfrm>
          <a:off x="0" y="0"/>
          <a:ext cx="0" cy="0"/>
          <a:chOff x="0" y="0"/>
          <a:chExt cx="0" cy="0"/>
        </a:xfrm>
      </p:grpSpPr>
      <p:sp>
        <p:nvSpPr>
          <p:cNvPr id="15" name="Symbol zastępczy tekstu 14"/>
          <p:cNvSpPr>
            <a:spLocks noGrp="1"/>
          </p:cNvSpPr>
          <p:nvPr>
            <p:ph type="body" sz="quarter" idx="15" hasCustomPrompt="1"/>
          </p:nvPr>
        </p:nvSpPr>
        <p:spPr>
          <a:xfrm>
            <a:off x="407988" y="1592262"/>
            <a:ext cx="5148263" cy="4465638"/>
          </a:xfrm>
        </p:spPr>
        <p:txBody>
          <a:bodyPr/>
          <a:lstStyle/>
          <a:p>
            <a:pPr lvl="0"/>
            <a:r>
              <a:rPr lang="pl-PL" dirty="0"/>
              <a:t>Czcionka Myriad Pro o rozmiarze 16 pkt. Kolor czcionki biały. Wyrównanie do lewej strony.</a:t>
            </a:r>
          </a:p>
          <a:p>
            <a:pPr lvl="0"/>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r>
              <a:rPr lang="pl-PL" dirty="0"/>
              <a:t>.</a:t>
            </a:r>
          </a:p>
          <a:p>
            <a:pPr lvl="1"/>
            <a:r>
              <a:rPr lang="pl-PL" dirty="0"/>
              <a:t>Ut </a:t>
            </a:r>
            <a:r>
              <a:rPr lang="pl-PL" dirty="0" err="1"/>
              <a:t>enim</a:t>
            </a:r>
            <a:r>
              <a:rPr lang="pl-PL" dirty="0"/>
              <a:t> ad </a:t>
            </a:r>
            <a:r>
              <a:rPr lang="pl-PL" dirty="0" err="1"/>
              <a:t>minim</a:t>
            </a:r>
            <a:r>
              <a:rPr lang="pl-PL" dirty="0"/>
              <a:t> </a:t>
            </a:r>
            <a:r>
              <a:rPr lang="pl-PL" dirty="0" err="1"/>
              <a:t>veniam</a:t>
            </a:r>
            <a:r>
              <a:rPr lang="pl-PL" dirty="0"/>
              <a:t>, </a:t>
            </a:r>
            <a:r>
              <a:rPr lang="pl-PL" dirty="0" err="1"/>
              <a:t>quis</a:t>
            </a:r>
            <a:r>
              <a:rPr lang="pl-PL" dirty="0"/>
              <a:t> </a:t>
            </a:r>
            <a:r>
              <a:rPr lang="pl-PL" dirty="0" err="1"/>
              <a:t>nostrud</a:t>
            </a:r>
            <a:r>
              <a:rPr lang="pl-PL" dirty="0"/>
              <a:t> </a:t>
            </a:r>
            <a:r>
              <a:rPr lang="pl-PL" dirty="0" err="1"/>
              <a:t>exercitation</a:t>
            </a:r>
            <a:endParaRPr lang="pl-PL" dirty="0"/>
          </a:p>
          <a:p>
            <a:pPr lvl="1"/>
            <a:r>
              <a:rPr lang="pl-PL" dirty="0" err="1"/>
              <a:t>Ullamco</a:t>
            </a:r>
            <a:r>
              <a:rPr lang="pl-PL" dirty="0"/>
              <a:t> </a:t>
            </a:r>
            <a:r>
              <a:rPr lang="pl-PL" dirty="0" err="1"/>
              <a:t>laboris</a:t>
            </a:r>
            <a:r>
              <a:rPr lang="pl-PL" dirty="0"/>
              <a:t> </a:t>
            </a:r>
            <a:r>
              <a:rPr lang="pl-PL" dirty="0" err="1"/>
              <a:t>nisi</a:t>
            </a:r>
            <a:r>
              <a:rPr lang="pl-PL" dirty="0"/>
              <a:t> </a:t>
            </a:r>
            <a:r>
              <a:rPr lang="pl-PL" dirty="0" err="1"/>
              <a:t>ut</a:t>
            </a:r>
            <a:r>
              <a:rPr lang="pl-PL" dirty="0"/>
              <a:t> </a:t>
            </a:r>
            <a:r>
              <a:rPr lang="pl-PL" dirty="0" err="1"/>
              <a:t>aliquip</a:t>
            </a:r>
            <a:r>
              <a:rPr lang="pl-PL" dirty="0"/>
              <a:t> ex </a:t>
            </a:r>
            <a:r>
              <a:rPr lang="pl-PL" dirty="0" err="1"/>
              <a:t>ea</a:t>
            </a:r>
            <a:r>
              <a:rPr lang="pl-PL" dirty="0"/>
              <a:t> </a:t>
            </a:r>
            <a:r>
              <a:rPr lang="pl-PL" dirty="0" err="1"/>
              <a:t>commodo</a:t>
            </a:r>
            <a:r>
              <a:rPr lang="pl-PL" dirty="0"/>
              <a:t> </a:t>
            </a:r>
            <a:r>
              <a:rPr lang="pl-PL" dirty="0" err="1"/>
              <a:t>consequat</a:t>
            </a:r>
            <a:endParaRPr lang="pl-PL" dirty="0"/>
          </a:p>
          <a:p>
            <a:pPr lvl="1"/>
            <a:r>
              <a:rPr lang="pl-PL" dirty="0" err="1"/>
              <a:t>Duis</a:t>
            </a:r>
            <a:r>
              <a:rPr lang="pl-PL" dirty="0"/>
              <a:t> </a:t>
            </a:r>
            <a:r>
              <a:rPr lang="pl-PL" dirty="0" err="1"/>
              <a:t>aute</a:t>
            </a:r>
            <a:r>
              <a:rPr lang="pl-PL" dirty="0"/>
              <a:t> </a:t>
            </a:r>
            <a:r>
              <a:rPr lang="pl-PL" dirty="0" err="1"/>
              <a:t>irure</a:t>
            </a:r>
            <a:r>
              <a:rPr lang="pl-PL" dirty="0"/>
              <a:t> </a:t>
            </a:r>
            <a:r>
              <a:rPr lang="pl-PL" dirty="0" err="1"/>
              <a:t>dolor</a:t>
            </a:r>
            <a:r>
              <a:rPr lang="pl-PL" dirty="0"/>
              <a:t> in </a:t>
            </a:r>
            <a:r>
              <a:rPr lang="pl-PL" dirty="0" err="1"/>
              <a:t>reprehenderit</a:t>
            </a:r>
            <a:r>
              <a:rPr lang="pl-PL" dirty="0"/>
              <a:t> in </a:t>
            </a:r>
            <a:r>
              <a:rPr lang="pl-PL" dirty="0" err="1"/>
              <a:t>voluptate</a:t>
            </a:r>
            <a:r>
              <a:rPr lang="pl-PL" dirty="0"/>
              <a:t> </a:t>
            </a:r>
            <a:r>
              <a:rPr lang="pl-PL" dirty="0" err="1"/>
              <a:t>velit</a:t>
            </a:r>
            <a:endParaRPr lang="pl-PL" dirty="0"/>
          </a:p>
        </p:txBody>
      </p:sp>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14" name="Symbol zastępczy tytułu 12"/>
          <p:cNvSpPr>
            <a:spLocks noGrp="1"/>
          </p:cNvSpPr>
          <p:nvPr>
            <p:ph type="title"/>
          </p:nvPr>
        </p:nvSpPr>
        <p:spPr>
          <a:xfrm>
            <a:off x="407988" y="341283"/>
            <a:ext cx="11198905" cy="612000"/>
          </a:xfrm>
          <a:prstGeom prst="rect">
            <a:avLst/>
          </a:prstGeom>
        </p:spPr>
        <p:txBody>
          <a:bodyPr vert="horz" lIns="0" tIns="45720" rIns="91440" bIns="45720" rtlCol="0" anchor="t" anchorCtr="0">
            <a:noAutofit/>
          </a:bodyPr>
          <a:lstStyle/>
          <a:p>
            <a:r>
              <a:rPr lang="pl-PL" dirty="0"/>
              <a:t>Nagłówek | Tytuł slajdu</a:t>
            </a:r>
          </a:p>
        </p:txBody>
      </p:sp>
      <p:sp>
        <p:nvSpPr>
          <p:cNvPr id="16" name="Symbol zastępczy tekstu 14"/>
          <p:cNvSpPr>
            <a:spLocks noGrp="1"/>
          </p:cNvSpPr>
          <p:nvPr>
            <p:ph type="body" sz="quarter" idx="16" hasCustomPrompt="1"/>
          </p:nvPr>
        </p:nvSpPr>
        <p:spPr>
          <a:xfrm>
            <a:off x="6458631" y="1592262"/>
            <a:ext cx="5148263" cy="4465638"/>
          </a:xfrm>
        </p:spPr>
        <p:txBody>
          <a:bodyPr/>
          <a:lstStyle/>
          <a:p>
            <a:pPr lvl="0"/>
            <a:r>
              <a:rPr lang="pl-PL" dirty="0"/>
              <a:t>Czcionka Myriad Pro o rozmiarze 16 pkt. Kolor czcionki biały. Wyrównanie do lewej strony.</a:t>
            </a:r>
          </a:p>
          <a:p>
            <a:pPr lvl="0"/>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r>
              <a:rPr lang="pl-PL" dirty="0"/>
              <a:t>.</a:t>
            </a:r>
          </a:p>
          <a:p>
            <a:pPr lvl="1"/>
            <a:r>
              <a:rPr lang="pl-PL" dirty="0"/>
              <a:t>Ut </a:t>
            </a:r>
            <a:r>
              <a:rPr lang="pl-PL" dirty="0" err="1"/>
              <a:t>enim</a:t>
            </a:r>
            <a:r>
              <a:rPr lang="pl-PL" dirty="0"/>
              <a:t> ad </a:t>
            </a:r>
            <a:r>
              <a:rPr lang="pl-PL" dirty="0" err="1"/>
              <a:t>minim</a:t>
            </a:r>
            <a:r>
              <a:rPr lang="pl-PL" dirty="0"/>
              <a:t> </a:t>
            </a:r>
            <a:r>
              <a:rPr lang="pl-PL" dirty="0" err="1"/>
              <a:t>veniam</a:t>
            </a:r>
            <a:r>
              <a:rPr lang="pl-PL" dirty="0"/>
              <a:t>, </a:t>
            </a:r>
            <a:r>
              <a:rPr lang="pl-PL" dirty="0" err="1"/>
              <a:t>quis</a:t>
            </a:r>
            <a:r>
              <a:rPr lang="pl-PL" dirty="0"/>
              <a:t> </a:t>
            </a:r>
            <a:r>
              <a:rPr lang="pl-PL" dirty="0" err="1"/>
              <a:t>nostrud</a:t>
            </a:r>
            <a:r>
              <a:rPr lang="pl-PL" dirty="0"/>
              <a:t> </a:t>
            </a:r>
            <a:r>
              <a:rPr lang="pl-PL" dirty="0" err="1"/>
              <a:t>exercitation</a:t>
            </a:r>
            <a:endParaRPr lang="pl-PL" dirty="0"/>
          </a:p>
          <a:p>
            <a:pPr lvl="1"/>
            <a:r>
              <a:rPr lang="pl-PL" dirty="0" err="1"/>
              <a:t>Ullamco</a:t>
            </a:r>
            <a:r>
              <a:rPr lang="pl-PL" dirty="0"/>
              <a:t> </a:t>
            </a:r>
            <a:r>
              <a:rPr lang="pl-PL" dirty="0" err="1"/>
              <a:t>laboris</a:t>
            </a:r>
            <a:r>
              <a:rPr lang="pl-PL" dirty="0"/>
              <a:t> </a:t>
            </a:r>
            <a:r>
              <a:rPr lang="pl-PL" dirty="0" err="1"/>
              <a:t>nisi</a:t>
            </a:r>
            <a:r>
              <a:rPr lang="pl-PL" dirty="0"/>
              <a:t> </a:t>
            </a:r>
            <a:r>
              <a:rPr lang="pl-PL" dirty="0" err="1"/>
              <a:t>ut</a:t>
            </a:r>
            <a:r>
              <a:rPr lang="pl-PL" dirty="0"/>
              <a:t> </a:t>
            </a:r>
            <a:r>
              <a:rPr lang="pl-PL" dirty="0" err="1"/>
              <a:t>aliquip</a:t>
            </a:r>
            <a:r>
              <a:rPr lang="pl-PL" dirty="0"/>
              <a:t> ex </a:t>
            </a:r>
            <a:r>
              <a:rPr lang="pl-PL" dirty="0" err="1"/>
              <a:t>ea</a:t>
            </a:r>
            <a:r>
              <a:rPr lang="pl-PL" dirty="0"/>
              <a:t> </a:t>
            </a:r>
            <a:r>
              <a:rPr lang="pl-PL" dirty="0" err="1"/>
              <a:t>commodo</a:t>
            </a:r>
            <a:r>
              <a:rPr lang="pl-PL" dirty="0"/>
              <a:t> </a:t>
            </a:r>
            <a:r>
              <a:rPr lang="pl-PL" dirty="0" err="1"/>
              <a:t>consequat</a:t>
            </a:r>
            <a:endParaRPr lang="pl-PL" dirty="0"/>
          </a:p>
          <a:p>
            <a:pPr lvl="1"/>
            <a:r>
              <a:rPr lang="pl-PL" dirty="0" err="1"/>
              <a:t>Duis</a:t>
            </a:r>
            <a:r>
              <a:rPr lang="pl-PL" dirty="0"/>
              <a:t> </a:t>
            </a:r>
            <a:r>
              <a:rPr lang="pl-PL" dirty="0" err="1"/>
              <a:t>aute</a:t>
            </a:r>
            <a:r>
              <a:rPr lang="pl-PL" dirty="0"/>
              <a:t> </a:t>
            </a:r>
            <a:r>
              <a:rPr lang="pl-PL" dirty="0" err="1"/>
              <a:t>irure</a:t>
            </a:r>
            <a:r>
              <a:rPr lang="pl-PL" dirty="0"/>
              <a:t> </a:t>
            </a:r>
            <a:r>
              <a:rPr lang="pl-PL" dirty="0" err="1"/>
              <a:t>dolor</a:t>
            </a:r>
            <a:r>
              <a:rPr lang="pl-PL" dirty="0"/>
              <a:t> in </a:t>
            </a:r>
            <a:r>
              <a:rPr lang="pl-PL" dirty="0" err="1"/>
              <a:t>reprehenderit</a:t>
            </a:r>
            <a:r>
              <a:rPr lang="pl-PL" dirty="0"/>
              <a:t> in </a:t>
            </a:r>
            <a:r>
              <a:rPr lang="pl-PL" dirty="0" err="1"/>
              <a:t>voluptate</a:t>
            </a:r>
            <a:r>
              <a:rPr lang="pl-PL" dirty="0"/>
              <a:t> </a:t>
            </a:r>
            <a:r>
              <a:rPr lang="pl-PL" dirty="0" err="1"/>
              <a:t>velit</a:t>
            </a:r>
            <a:endParaRPr lang="pl-PL" dirty="0"/>
          </a:p>
        </p:txBody>
      </p:sp>
    </p:spTree>
    <p:extLst>
      <p:ext uri="{BB962C8B-B14F-4D97-AF65-F5344CB8AC3E}">
        <p14:creationId xmlns:p14="http://schemas.microsoft.com/office/powerpoint/2010/main" val="1876037519"/>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Nagłówek | Tekst | 3 x Grafika">
    <p:bg>
      <p:bgPr>
        <a:solidFill>
          <a:schemeClr val="bg1"/>
        </a:solidFill>
        <a:effectLst/>
      </p:bgPr>
    </p:bg>
    <p:spTree>
      <p:nvGrpSpPr>
        <p:cNvPr id="1" name=""/>
        <p:cNvGrpSpPr/>
        <p:nvPr/>
      </p:nvGrpSpPr>
      <p:grpSpPr>
        <a:xfrm>
          <a:off x="0" y="0"/>
          <a:ext cx="0" cy="0"/>
          <a:chOff x="0" y="0"/>
          <a:chExt cx="0" cy="0"/>
        </a:xfrm>
      </p:grpSpPr>
      <p:sp>
        <p:nvSpPr>
          <p:cNvPr id="10" name="Symbol zastępczy obrazu 4"/>
          <p:cNvSpPr>
            <a:spLocks noGrp="1"/>
          </p:cNvSpPr>
          <p:nvPr>
            <p:ph type="pic" sz="quarter" idx="19" hasCustomPrompt="1"/>
          </p:nvPr>
        </p:nvSpPr>
        <p:spPr>
          <a:xfrm>
            <a:off x="7269883" y="3852329"/>
            <a:ext cx="4922117" cy="3005673"/>
          </a:xfrm>
          <a:custGeom>
            <a:avLst/>
            <a:gdLst>
              <a:gd name="connsiteX0" fmla="*/ 0 w 5302882"/>
              <a:gd name="connsiteY0" fmla="*/ 3726872 h 3726872"/>
              <a:gd name="connsiteX1" fmla="*/ 1629798 w 5302882"/>
              <a:gd name="connsiteY1" fmla="*/ 0 h 3726872"/>
              <a:gd name="connsiteX2" fmla="*/ 3673084 w 5302882"/>
              <a:gd name="connsiteY2" fmla="*/ 0 h 3726872"/>
              <a:gd name="connsiteX3" fmla="*/ 5302882 w 5302882"/>
              <a:gd name="connsiteY3" fmla="*/ 3726872 h 3726872"/>
              <a:gd name="connsiteX4" fmla="*/ 0 w 5302882"/>
              <a:gd name="connsiteY4" fmla="*/ 3726872 h 3726872"/>
              <a:gd name="connsiteX0" fmla="*/ 0 w 3673084"/>
              <a:gd name="connsiteY0" fmla="*/ 3726872 h 3726872"/>
              <a:gd name="connsiteX1" fmla="*/ 1629798 w 3673084"/>
              <a:gd name="connsiteY1" fmla="*/ 0 h 3726872"/>
              <a:gd name="connsiteX2" fmla="*/ 3673084 w 3673084"/>
              <a:gd name="connsiteY2" fmla="*/ 0 h 3726872"/>
              <a:gd name="connsiteX3" fmla="*/ 3543932 w 3673084"/>
              <a:gd name="connsiteY3" fmla="*/ 3723697 h 3726872"/>
              <a:gd name="connsiteX4" fmla="*/ 0 w 3673084"/>
              <a:gd name="connsiteY4" fmla="*/ 3726872 h 3726872"/>
              <a:gd name="connsiteX0" fmla="*/ 0 w 3549259"/>
              <a:gd name="connsiteY0" fmla="*/ 3730047 h 3730047"/>
              <a:gd name="connsiteX1" fmla="*/ 1629798 w 3549259"/>
              <a:gd name="connsiteY1" fmla="*/ 3175 h 3730047"/>
              <a:gd name="connsiteX2" fmla="*/ 3549259 w 3549259"/>
              <a:gd name="connsiteY2" fmla="*/ 0 h 3730047"/>
              <a:gd name="connsiteX3" fmla="*/ 3543932 w 3549259"/>
              <a:gd name="connsiteY3" fmla="*/ 3726872 h 3730047"/>
              <a:gd name="connsiteX4" fmla="*/ 0 w 3549259"/>
              <a:gd name="connsiteY4" fmla="*/ 3730047 h 3730047"/>
              <a:gd name="connsiteX0" fmla="*/ 0 w 3543941"/>
              <a:gd name="connsiteY0" fmla="*/ 3726872 h 3726872"/>
              <a:gd name="connsiteX1" fmla="*/ 1629798 w 3543941"/>
              <a:gd name="connsiteY1" fmla="*/ 0 h 3726872"/>
              <a:gd name="connsiteX2" fmla="*/ 3304447 w 3543941"/>
              <a:gd name="connsiteY2" fmla="*/ 1566475 h 3726872"/>
              <a:gd name="connsiteX3" fmla="*/ 3543932 w 3543941"/>
              <a:gd name="connsiteY3" fmla="*/ 3723697 h 3726872"/>
              <a:gd name="connsiteX4" fmla="*/ 0 w 3543941"/>
              <a:gd name="connsiteY4" fmla="*/ 3726872 h 3726872"/>
              <a:gd name="connsiteX0" fmla="*/ 0 w 3546972"/>
              <a:gd name="connsiteY0" fmla="*/ 3726872 h 3726872"/>
              <a:gd name="connsiteX1" fmla="*/ 1629798 w 3546972"/>
              <a:gd name="connsiteY1" fmla="*/ 0 h 3726872"/>
              <a:gd name="connsiteX2" fmla="*/ 3546972 w 3546972"/>
              <a:gd name="connsiteY2" fmla="*/ 1541195 h 3726872"/>
              <a:gd name="connsiteX3" fmla="*/ 3543932 w 3546972"/>
              <a:gd name="connsiteY3" fmla="*/ 3723697 h 3726872"/>
              <a:gd name="connsiteX4" fmla="*/ 0 w 3546972"/>
              <a:gd name="connsiteY4" fmla="*/ 3726872 h 3726872"/>
              <a:gd name="connsiteX0" fmla="*/ 0 w 3546972"/>
              <a:gd name="connsiteY0" fmla="*/ 2233061 h 2233061"/>
              <a:gd name="connsiteX1" fmla="*/ 1071534 w 3546972"/>
              <a:gd name="connsiteY1" fmla="*/ 0 h 2233061"/>
              <a:gd name="connsiteX2" fmla="*/ 3546972 w 3546972"/>
              <a:gd name="connsiteY2" fmla="*/ 47384 h 2233061"/>
              <a:gd name="connsiteX3" fmla="*/ 3543932 w 3546972"/>
              <a:gd name="connsiteY3" fmla="*/ 2229886 h 2233061"/>
              <a:gd name="connsiteX4" fmla="*/ 0 w 3546972"/>
              <a:gd name="connsiteY4" fmla="*/ 2233061 h 2233061"/>
              <a:gd name="connsiteX0" fmla="*/ 0 w 3546972"/>
              <a:gd name="connsiteY0" fmla="*/ 2185677 h 2185677"/>
              <a:gd name="connsiteX1" fmla="*/ 957136 w 3546972"/>
              <a:gd name="connsiteY1" fmla="*/ 10070 h 2185677"/>
              <a:gd name="connsiteX2" fmla="*/ 3546972 w 3546972"/>
              <a:gd name="connsiteY2" fmla="*/ 0 h 2185677"/>
              <a:gd name="connsiteX3" fmla="*/ 3543932 w 3546972"/>
              <a:gd name="connsiteY3" fmla="*/ 2182502 h 2185677"/>
              <a:gd name="connsiteX4" fmla="*/ 0 w 3546972"/>
              <a:gd name="connsiteY4" fmla="*/ 2185677 h 2185677"/>
              <a:gd name="connsiteX0" fmla="*/ 0 w 3546972"/>
              <a:gd name="connsiteY0" fmla="*/ 2181081 h 2181081"/>
              <a:gd name="connsiteX1" fmla="*/ 957136 w 3546972"/>
              <a:gd name="connsiteY1" fmla="*/ 5474 h 2181081"/>
              <a:gd name="connsiteX2" fmla="*/ 3546972 w 3546972"/>
              <a:gd name="connsiteY2" fmla="*/ 0 h 2181081"/>
              <a:gd name="connsiteX3" fmla="*/ 3543932 w 3546972"/>
              <a:gd name="connsiteY3" fmla="*/ 2177906 h 2181081"/>
              <a:gd name="connsiteX4" fmla="*/ 0 w 3546972"/>
              <a:gd name="connsiteY4" fmla="*/ 2181081 h 2181081"/>
              <a:gd name="connsiteX0" fmla="*/ 0 w 3546972"/>
              <a:gd name="connsiteY0" fmla="*/ 2175607 h 2175607"/>
              <a:gd name="connsiteX1" fmla="*/ 957136 w 3546972"/>
              <a:gd name="connsiteY1" fmla="*/ 0 h 2175607"/>
              <a:gd name="connsiteX2" fmla="*/ 3546972 w 3546972"/>
              <a:gd name="connsiteY2" fmla="*/ 1421 h 2175607"/>
              <a:gd name="connsiteX3" fmla="*/ 3543932 w 3546972"/>
              <a:gd name="connsiteY3" fmla="*/ 2172432 h 2175607"/>
              <a:gd name="connsiteX4" fmla="*/ 0 w 3546972"/>
              <a:gd name="connsiteY4" fmla="*/ 2175607 h 2175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6972" h="2175607">
                <a:moveTo>
                  <a:pt x="0" y="2175607"/>
                </a:moveTo>
                <a:lnTo>
                  <a:pt x="957136" y="0"/>
                </a:lnTo>
                <a:lnTo>
                  <a:pt x="3546972" y="1421"/>
                </a:lnTo>
                <a:cubicBezTo>
                  <a:pt x="3545196" y="1243712"/>
                  <a:pt x="3545708" y="930141"/>
                  <a:pt x="3543932" y="2172432"/>
                </a:cubicBezTo>
                <a:lnTo>
                  <a:pt x="0" y="2175607"/>
                </a:lnTo>
                <a:close/>
              </a:path>
            </a:pathLst>
          </a:custGeom>
          <a:solidFill>
            <a:srgbClr val="FF0000"/>
          </a:solidFill>
        </p:spPr>
        <p:txBody>
          <a:bodyPr anchor="ctr" anchorCtr="0"/>
          <a:lstStyle>
            <a:lvl1pPr marL="1160463" marR="0" indent="0" algn="r" defTabSz="914400" rtl="0" eaLnBrk="1" fontAlgn="auto" latinLnBrk="0" hangingPunct="1">
              <a:lnSpc>
                <a:spcPct val="108000"/>
              </a:lnSpc>
              <a:spcBef>
                <a:spcPts val="0"/>
              </a:spcBef>
              <a:spcAft>
                <a:spcPts val="1000"/>
              </a:spcAft>
              <a:buClrTx/>
              <a:buSzTx/>
              <a:buFontTx/>
              <a:buNone/>
              <a:tabLst/>
              <a:defRPr/>
            </a:lvl1pPr>
          </a:lstStyle>
          <a:p>
            <a:r>
              <a:rPr lang="pl-PL" dirty="0"/>
              <a:t>Przeciągnij obraz na symbol zastępczy lub kliknij ikonę, aby go dodać.</a:t>
            </a:r>
          </a:p>
        </p:txBody>
      </p:sp>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7" name="Symbol zastępczy tytułu 12"/>
          <p:cNvSpPr>
            <a:spLocks noGrp="1"/>
          </p:cNvSpPr>
          <p:nvPr>
            <p:ph type="title"/>
          </p:nvPr>
        </p:nvSpPr>
        <p:spPr>
          <a:xfrm>
            <a:off x="407989" y="341283"/>
            <a:ext cx="4274847" cy="612000"/>
          </a:xfrm>
          <a:prstGeom prst="rect">
            <a:avLst/>
          </a:prstGeom>
        </p:spPr>
        <p:txBody>
          <a:bodyPr vert="horz" lIns="0" tIns="45720" rIns="91440" bIns="45720" rtlCol="0" anchor="t" anchorCtr="0">
            <a:noAutofit/>
          </a:bodyPr>
          <a:lstStyle/>
          <a:p>
            <a:r>
              <a:rPr lang="pl-PL" dirty="0"/>
              <a:t>Nagłówek | Tytuł slajdu</a:t>
            </a:r>
          </a:p>
        </p:txBody>
      </p:sp>
      <p:sp>
        <p:nvSpPr>
          <p:cNvPr id="9" name="Symbol zastępczy tekstu 14"/>
          <p:cNvSpPr>
            <a:spLocks noGrp="1"/>
          </p:cNvSpPr>
          <p:nvPr>
            <p:ph type="body" sz="quarter" idx="16" hasCustomPrompt="1"/>
          </p:nvPr>
        </p:nvSpPr>
        <p:spPr>
          <a:xfrm>
            <a:off x="407988" y="1592263"/>
            <a:ext cx="2494539" cy="4465637"/>
          </a:xfrm>
        </p:spPr>
        <p:txBody>
          <a:bodyPr/>
          <a:lstStyle/>
          <a:p>
            <a:pPr lvl="0"/>
            <a:r>
              <a:rPr lang="pl-PL" dirty="0"/>
              <a:t>Czcionka Myriad Pro o rozmiarze 16 pkt. Kolor czcionki biały. Wyrównanie do lewej strony.</a:t>
            </a:r>
          </a:p>
          <a:p>
            <a:pPr lvl="0"/>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r>
              <a:rPr lang="pl-PL" dirty="0"/>
              <a:t>.</a:t>
            </a:r>
          </a:p>
        </p:txBody>
      </p:sp>
      <p:sp>
        <p:nvSpPr>
          <p:cNvPr id="5" name="Symbol zastępczy obrazu 4"/>
          <p:cNvSpPr>
            <a:spLocks noGrp="1"/>
          </p:cNvSpPr>
          <p:nvPr>
            <p:ph type="pic" sz="quarter" idx="18" hasCustomPrompt="1"/>
          </p:nvPr>
        </p:nvSpPr>
        <p:spPr>
          <a:xfrm>
            <a:off x="8642741" y="-3176"/>
            <a:ext cx="3549259" cy="3730047"/>
          </a:xfrm>
          <a:custGeom>
            <a:avLst/>
            <a:gdLst>
              <a:gd name="connsiteX0" fmla="*/ 0 w 5302882"/>
              <a:gd name="connsiteY0" fmla="*/ 3726872 h 3726872"/>
              <a:gd name="connsiteX1" fmla="*/ 1629798 w 5302882"/>
              <a:gd name="connsiteY1" fmla="*/ 0 h 3726872"/>
              <a:gd name="connsiteX2" fmla="*/ 3673084 w 5302882"/>
              <a:gd name="connsiteY2" fmla="*/ 0 h 3726872"/>
              <a:gd name="connsiteX3" fmla="*/ 5302882 w 5302882"/>
              <a:gd name="connsiteY3" fmla="*/ 3726872 h 3726872"/>
              <a:gd name="connsiteX4" fmla="*/ 0 w 5302882"/>
              <a:gd name="connsiteY4" fmla="*/ 3726872 h 3726872"/>
              <a:gd name="connsiteX0" fmla="*/ 0 w 3673084"/>
              <a:gd name="connsiteY0" fmla="*/ 3726872 h 3726872"/>
              <a:gd name="connsiteX1" fmla="*/ 1629798 w 3673084"/>
              <a:gd name="connsiteY1" fmla="*/ 0 h 3726872"/>
              <a:gd name="connsiteX2" fmla="*/ 3673084 w 3673084"/>
              <a:gd name="connsiteY2" fmla="*/ 0 h 3726872"/>
              <a:gd name="connsiteX3" fmla="*/ 3543932 w 3673084"/>
              <a:gd name="connsiteY3" fmla="*/ 3723697 h 3726872"/>
              <a:gd name="connsiteX4" fmla="*/ 0 w 3673084"/>
              <a:gd name="connsiteY4" fmla="*/ 3726872 h 3726872"/>
              <a:gd name="connsiteX0" fmla="*/ 0 w 3549259"/>
              <a:gd name="connsiteY0" fmla="*/ 3730047 h 3730047"/>
              <a:gd name="connsiteX1" fmla="*/ 1629798 w 3549259"/>
              <a:gd name="connsiteY1" fmla="*/ 3175 h 3730047"/>
              <a:gd name="connsiteX2" fmla="*/ 3549259 w 3549259"/>
              <a:gd name="connsiteY2" fmla="*/ 0 h 3730047"/>
              <a:gd name="connsiteX3" fmla="*/ 3543932 w 3549259"/>
              <a:gd name="connsiteY3" fmla="*/ 3726872 h 3730047"/>
              <a:gd name="connsiteX4" fmla="*/ 0 w 3549259"/>
              <a:gd name="connsiteY4" fmla="*/ 3730047 h 3730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9259" h="3730047">
                <a:moveTo>
                  <a:pt x="0" y="3730047"/>
                </a:moveTo>
                <a:lnTo>
                  <a:pt x="1629798" y="3175"/>
                </a:lnTo>
                <a:lnTo>
                  <a:pt x="3549259" y="0"/>
                </a:lnTo>
                <a:cubicBezTo>
                  <a:pt x="3547483" y="1242291"/>
                  <a:pt x="3545708" y="2484581"/>
                  <a:pt x="3543932" y="3726872"/>
                </a:cubicBezTo>
                <a:lnTo>
                  <a:pt x="0" y="3730047"/>
                </a:lnTo>
                <a:close/>
              </a:path>
            </a:pathLst>
          </a:custGeom>
          <a:solidFill>
            <a:srgbClr val="FF0000"/>
          </a:solidFill>
        </p:spPr>
        <p:txBody>
          <a:bodyPr anchor="ctr" anchorCtr="0"/>
          <a:lstStyle>
            <a:lvl1pPr marL="1160463" marR="0" indent="0" algn="r" defTabSz="914400" rtl="0" eaLnBrk="1" fontAlgn="auto" latinLnBrk="0" hangingPunct="1">
              <a:lnSpc>
                <a:spcPct val="108000"/>
              </a:lnSpc>
              <a:spcBef>
                <a:spcPts val="0"/>
              </a:spcBef>
              <a:spcAft>
                <a:spcPts val="1000"/>
              </a:spcAft>
              <a:buClrTx/>
              <a:buSzTx/>
              <a:buFontTx/>
              <a:buNone/>
              <a:tabLst/>
              <a:defRPr/>
            </a:lvl1pPr>
          </a:lstStyle>
          <a:p>
            <a:r>
              <a:rPr lang="pl-PL" dirty="0"/>
              <a:t>Przeciągnij obraz na symbol zastępczy lub kliknij ikonę, aby go dodać.</a:t>
            </a:r>
          </a:p>
        </p:txBody>
      </p:sp>
    </p:spTree>
    <p:extLst>
      <p:ext uri="{BB962C8B-B14F-4D97-AF65-F5344CB8AC3E}">
        <p14:creationId xmlns:p14="http://schemas.microsoft.com/office/powerpoint/2010/main" val="3187329084"/>
      </p:ext>
    </p:extLst>
  </p:cSld>
  <p:clrMapOvr>
    <a:masterClrMapping/>
  </p:clrMapOvr>
  <p:transition spd="slow">
    <p:push dir="u"/>
  </p:transition>
  <p:extLst mod="1">
    <p:ext uri="{DCECCB84-F9BA-43D5-87BE-67443E8EF086}">
      <p15:sldGuideLst xmlns:p15="http://schemas.microsoft.com/office/powerpoint/2012/main">
        <p15:guide id="1"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Nagłówek | Tekst | 3 x Grafika">
    <p:bg>
      <p:bgPr>
        <a:solidFill>
          <a:schemeClr val="bg1"/>
        </a:solidFill>
        <a:effectLst/>
      </p:bgPr>
    </p:bg>
    <p:spTree>
      <p:nvGrpSpPr>
        <p:cNvPr id="1" name=""/>
        <p:cNvGrpSpPr/>
        <p:nvPr/>
      </p:nvGrpSpPr>
      <p:grpSpPr>
        <a:xfrm>
          <a:off x="0" y="0"/>
          <a:ext cx="0" cy="0"/>
          <a:chOff x="0" y="0"/>
          <a:chExt cx="0" cy="0"/>
        </a:xfrm>
      </p:grpSpPr>
      <p:sp>
        <p:nvSpPr>
          <p:cNvPr id="5" name="Symbol zastępczy obrazu 4"/>
          <p:cNvSpPr>
            <a:spLocks noGrp="1"/>
          </p:cNvSpPr>
          <p:nvPr>
            <p:ph type="pic" sz="quarter" idx="17" hasCustomPrompt="1"/>
          </p:nvPr>
        </p:nvSpPr>
        <p:spPr>
          <a:xfrm>
            <a:off x="7263694" y="0"/>
            <a:ext cx="4928306" cy="6858000"/>
          </a:xfrm>
          <a:custGeom>
            <a:avLst/>
            <a:gdLst>
              <a:gd name="connsiteX0" fmla="*/ 0 w 9525706"/>
              <a:gd name="connsiteY0" fmla="*/ 6858000 h 6858000"/>
              <a:gd name="connsiteX1" fmla="*/ 3000855 w 9525706"/>
              <a:gd name="connsiteY1" fmla="*/ 0 h 6858000"/>
              <a:gd name="connsiteX2" fmla="*/ 6524851 w 9525706"/>
              <a:gd name="connsiteY2" fmla="*/ 0 h 6858000"/>
              <a:gd name="connsiteX3" fmla="*/ 9525706 w 9525706"/>
              <a:gd name="connsiteY3" fmla="*/ 6858000 h 6858000"/>
              <a:gd name="connsiteX4" fmla="*/ 0 w 9525706"/>
              <a:gd name="connsiteY4" fmla="*/ 6858000 h 6858000"/>
              <a:gd name="connsiteX0" fmla="*/ 0 w 6524851"/>
              <a:gd name="connsiteY0" fmla="*/ 6858000 h 6858000"/>
              <a:gd name="connsiteX1" fmla="*/ 3000855 w 6524851"/>
              <a:gd name="connsiteY1" fmla="*/ 0 h 6858000"/>
              <a:gd name="connsiteX2" fmla="*/ 6524851 w 6524851"/>
              <a:gd name="connsiteY2" fmla="*/ 0 h 6858000"/>
              <a:gd name="connsiteX3" fmla="*/ 4928306 w 6524851"/>
              <a:gd name="connsiteY3" fmla="*/ 6858000 h 6858000"/>
              <a:gd name="connsiteX4" fmla="*/ 0 w 6524851"/>
              <a:gd name="connsiteY4" fmla="*/ 6858000 h 6858000"/>
              <a:gd name="connsiteX0" fmla="*/ 0 w 4928306"/>
              <a:gd name="connsiteY0" fmla="*/ 6858000 h 6858000"/>
              <a:gd name="connsiteX1" fmla="*/ 3000855 w 4928306"/>
              <a:gd name="connsiteY1" fmla="*/ 0 h 6858000"/>
              <a:gd name="connsiteX2" fmla="*/ 4924651 w 4928306"/>
              <a:gd name="connsiteY2" fmla="*/ 0 h 6858000"/>
              <a:gd name="connsiteX3" fmla="*/ 4928306 w 4928306"/>
              <a:gd name="connsiteY3" fmla="*/ 6858000 h 6858000"/>
              <a:gd name="connsiteX4" fmla="*/ 0 w 492830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306" h="6858000">
                <a:moveTo>
                  <a:pt x="0" y="6858000"/>
                </a:moveTo>
                <a:lnTo>
                  <a:pt x="3000855" y="0"/>
                </a:lnTo>
                <a:lnTo>
                  <a:pt x="4924651" y="0"/>
                </a:lnTo>
                <a:cubicBezTo>
                  <a:pt x="4925869" y="2286000"/>
                  <a:pt x="4927088" y="4572000"/>
                  <a:pt x="4928306" y="6858000"/>
                </a:cubicBezTo>
                <a:lnTo>
                  <a:pt x="0" y="6858000"/>
                </a:lnTo>
                <a:close/>
              </a:path>
            </a:pathLst>
          </a:custGeom>
          <a:solidFill>
            <a:srgbClr val="FF0000"/>
          </a:solidFill>
        </p:spPr>
        <p:txBody>
          <a:bodyPr wrap="square" anchor="ctr" anchorCtr="1"/>
          <a:lstStyle>
            <a:lvl1pPr marL="2357438" indent="0" algn="r">
              <a:tabLst/>
              <a:defRPr>
                <a:solidFill>
                  <a:schemeClr val="bg1"/>
                </a:solidFill>
              </a:defRPr>
            </a:lvl1pPr>
          </a:lstStyle>
          <a:p>
            <a:r>
              <a:rPr lang="pl-PL" dirty="0"/>
              <a:t>Przeciągnij obraz na symbol zastępczy lub kliknij ikonę, aby go dodać.</a:t>
            </a:r>
          </a:p>
        </p:txBody>
      </p:sp>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7" name="Symbol zastępczy tytułu 12"/>
          <p:cNvSpPr>
            <a:spLocks noGrp="1"/>
          </p:cNvSpPr>
          <p:nvPr>
            <p:ph type="title"/>
          </p:nvPr>
        </p:nvSpPr>
        <p:spPr>
          <a:xfrm>
            <a:off x="407989" y="341283"/>
            <a:ext cx="4274847" cy="612000"/>
          </a:xfrm>
          <a:prstGeom prst="rect">
            <a:avLst/>
          </a:prstGeom>
        </p:spPr>
        <p:txBody>
          <a:bodyPr vert="horz" lIns="0" tIns="45720" rIns="91440" bIns="45720" rtlCol="0" anchor="t" anchorCtr="0">
            <a:noAutofit/>
          </a:bodyPr>
          <a:lstStyle/>
          <a:p>
            <a:r>
              <a:rPr lang="pl-PL" dirty="0"/>
              <a:t>Nagłówek | Tytuł slajdu</a:t>
            </a:r>
          </a:p>
        </p:txBody>
      </p:sp>
      <p:sp>
        <p:nvSpPr>
          <p:cNvPr id="9" name="Symbol zastępczy tekstu 14"/>
          <p:cNvSpPr>
            <a:spLocks noGrp="1"/>
          </p:cNvSpPr>
          <p:nvPr>
            <p:ph type="body" sz="quarter" idx="16" hasCustomPrompt="1"/>
          </p:nvPr>
        </p:nvSpPr>
        <p:spPr>
          <a:xfrm>
            <a:off x="407988" y="1592263"/>
            <a:ext cx="2494539" cy="4465637"/>
          </a:xfrm>
        </p:spPr>
        <p:txBody>
          <a:bodyPr/>
          <a:lstStyle/>
          <a:p>
            <a:pPr lvl="0"/>
            <a:r>
              <a:rPr lang="pl-PL" dirty="0"/>
              <a:t>Czcionka Myriad Pro o rozmiarze 16 pkt. Kolor czcionki biały. Wyrównanie do lewej strony.</a:t>
            </a:r>
          </a:p>
          <a:p>
            <a:pPr lvl="0"/>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r>
              <a:rPr lang="pl-PL" dirty="0"/>
              <a:t>.</a:t>
            </a:r>
          </a:p>
        </p:txBody>
      </p:sp>
    </p:spTree>
    <p:extLst>
      <p:ext uri="{BB962C8B-B14F-4D97-AF65-F5344CB8AC3E}">
        <p14:creationId xmlns:p14="http://schemas.microsoft.com/office/powerpoint/2010/main" val="1276418696"/>
      </p:ext>
    </p:extLst>
  </p:cSld>
  <p:clrMapOvr>
    <a:masterClrMapping/>
  </p:clrMapOvr>
  <p:transition spd="slow">
    <p:push dir="u"/>
  </p:transition>
  <p:extLst mod="1">
    <p:ext uri="{DCECCB84-F9BA-43D5-87BE-67443E8EF086}">
      <p15:sldGuideLst xmlns:p15="http://schemas.microsoft.com/office/powerpoint/2012/main">
        <p15:guide id="1"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Nagłówek | Tekst | 3 x Grafika">
    <p:bg>
      <p:bgPr>
        <a:solidFill>
          <a:schemeClr val="bg1"/>
        </a:solidFill>
        <a:effectLst/>
      </p:bgPr>
    </p:bg>
    <p:spTree>
      <p:nvGrpSpPr>
        <p:cNvPr id="1" name=""/>
        <p:cNvGrpSpPr/>
        <p:nvPr/>
      </p:nvGrpSpPr>
      <p:grpSpPr>
        <a:xfrm>
          <a:off x="0" y="0"/>
          <a:ext cx="0" cy="0"/>
          <a:chOff x="0" y="0"/>
          <a:chExt cx="0" cy="0"/>
        </a:xfrm>
      </p:grpSpPr>
      <p:sp>
        <p:nvSpPr>
          <p:cNvPr id="27" name="Symbol zastępczy obrazu 26"/>
          <p:cNvSpPr>
            <a:spLocks noGrp="1"/>
          </p:cNvSpPr>
          <p:nvPr>
            <p:ph type="pic" sz="quarter" idx="17" hasCustomPrompt="1"/>
          </p:nvPr>
        </p:nvSpPr>
        <p:spPr>
          <a:xfrm>
            <a:off x="2602522" y="1"/>
            <a:ext cx="5261318" cy="6858000"/>
          </a:xfrm>
          <a:prstGeom prst="parallelogram">
            <a:avLst>
              <a:gd name="adj" fmla="val 53703"/>
            </a:avLst>
          </a:prstGeom>
          <a:solidFill>
            <a:srgbClr val="E7181D"/>
          </a:solidFill>
        </p:spPr>
        <p:txBody>
          <a:bodyPr anchor="ctr" anchorCtr="1"/>
          <a:lstStyle>
            <a:lvl1pPr marL="0" marR="0" indent="0" algn="l" defTabSz="914400" rtl="0" eaLnBrk="1" fontAlgn="auto" latinLnBrk="0" hangingPunct="1">
              <a:lnSpc>
                <a:spcPct val="108000"/>
              </a:lnSpc>
              <a:spcBef>
                <a:spcPts val="0"/>
              </a:spcBef>
              <a:spcAft>
                <a:spcPts val="1000"/>
              </a:spcAft>
              <a:buClrTx/>
              <a:buSzTx/>
              <a:buFontTx/>
              <a:buNone/>
              <a:tabLst/>
              <a:defRPr baseline="0"/>
            </a:lvl1pPr>
          </a:lstStyle>
          <a:p>
            <a:r>
              <a:rPr lang="pl-PL" dirty="0"/>
              <a:t>Przeciągnij obraz na symbol zastępczy lub kliknij ikonę, aby go dodać</a:t>
            </a:r>
            <a:endParaRPr lang="id-ID" dirty="0"/>
          </a:p>
        </p:txBody>
      </p:sp>
      <p:sp>
        <p:nvSpPr>
          <p:cNvPr id="29" name="Symbol zastępczy obrazu 26"/>
          <p:cNvSpPr>
            <a:spLocks noGrp="1"/>
          </p:cNvSpPr>
          <p:nvPr>
            <p:ph type="pic" sz="quarter" idx="19" hasCustomPrompt="1"/>
          </p:nvPr>
        </p:nvSpPr>
        <p:spPr>
          <a:xfrm>
            <a:off x="7802879" y="-3176"/>
            <a:ext cx="4392295" cy="6861175"/>
          </a:xfrm>
          <a:custGeom>
            <a:avLst/>
            <a:gdLst>
              <a:gd name="connsiteX0" fmla="*/ 0 w 5261318"/>
              <a:gd name="connsiteY0" fmla="*/ 6858000 h 6858000"/>
              <a:gd name="connsiteX1" fmla="*/ 2825486 w 5261318"/>
              <a:gd name="connsiteY1" fmla="*/ 0 h 6858000"/>
              <a:gd name="connsiteX2" fmla="*/ 5261318 w 5261318"/>
              <a:gd name="connsiteY2" fmla="*/ 0 h 6858000"/>
              <a:gd name="connsiteX3" fmla="*/ 2435832 w 5261318"/>
              <a:gd name="connsiteY3" fmla="*/ 6858000 h 6858000"/>
              <a:gd name="connsiteX4" fmla="*/ 0 w 5261318"/>
              <a:gd name="connsiteY4" fmla="*/ 6858000 h 6858000"/>
              <a:gd name="connsiteX0" fmla="*/ 0 w 5261318"/>
              <a:gd name="connsiteY0" fmla="*/ 6858000 h 6858000"/>
              <a:gd name="connsiteX1" fmla="*/ 2825486 w 5261318"/>
              <a:gd name="connsiteY1" fmla="*/ 0 h 6858000"/>
              <a:gd name="connsiteX2" fmla="*/ 5261318 w 5261318"/>
              <a:gd name="connsiteY2" fmla="*/ 0 h 6858000"/>
              <a:gd name="connsiteX3" fmla="*/ 4398645 w 5261318"/>
              <a:gd name="connsiteY3" fmla="*/ 2082800 h 6858000"/>
              <a:gd name="connsiteX4" fmla="*/ 2435832 w 5261318"/>
              <a:gd name="connsiteY4" fmla="*/ 6858000 h 6858000"/>
              <a:gd name="connsiteX5" fmla="*/ 0 w 5261318"/>
              <a:gd name="connsiteY5" fmla="*/ 6858000 h 6858000"/>
              <a:gd name="connsiteX0" fmla="*/ 0 w 5261318"/>
              <a:gd name="connsiteY0" fmla="*/ 6858000 h 6858000"/>
              <a:gd name="connsiteX1" fmla="*/ 2825486 w 5261318"/>
              <a:gd name="connsiteY1" fmla="*/ 0 h 6858000"/>
              <a:gd name="connsiteX2" fmla="*/ 5261318 w 5261318"/>
              <a:gd name="connsiteY2" fmla="*/ 0 h 6858000"/>
              <a:gd name="connsiteX3" fmla="*/ 4385945 w 5261318"/>
              <a:gd name="connsiteY3" fmla="*/ 2114550 h 6858000"/>
              <a:gd name="connsiteX4" fmla="*/ 2435832 w 5261318"/>
              <a:gd name="connsiteY4" fmla="*/ 6858000 h 6858000"/>
              <a:gd name="connsiteX5" fmla="*/ 0 w 5261318"/>
              <a:gd name="connsiteY5" fmla="*/ 6858000 h 6858000"/>
              <a:gd name="connsiteX0" fmla="*/ 0 w 4385945"/>
              <a:gd name="connsiteY0" fmla="*/ 6861175 h 6861175"/>
              <a:gd name="connsiteX1" fmla="*/ 2825486 w 4385945"/>
              <a:gd name="connsiteY1" fmla="*/ 3175 h 6861175"/>
              <a:gd name="connsiteX2" fmla="*/ 4381843 w 4385945"/>
              <a:gd name="connsiteY2" fmla="*/ 0 h 6861175"/>
              <a:gd name="connsiteX3" fmla="*/ 4385945 w 4385945"/>
              <a:gd name="connsiteY3" fmla="*/ 2117725 h 6861175"/>
              <a:gd name="connsiteX4" fmla="*/ 2435832 w 4385945"/>
              <a:gd name="connsiteY4" fmla="*/ 6861175 h 6861175"/>
              <a:gd name="connsiteX5" fmla="*/ 0 w 4385945"/>
              <a:gd name="connsiteY5" fmla="*/ 6861175 h 6861175"/>
              <a:gd name="connsiteX0" fmla="*/ 0 w 4385945"/>
              <a:gd name="connsiteY0" fmla="*/ 6861175 h 6861175"/>
              <a:gd name="connsiteX1" fmla="*/ 2825486 w 4385945"/>
              <a:gd name="connsiteY1" fmla="*/ 3175 h 6861175"/>
              <a:gd name="connsiteX2" fmla="*/ 4381843 w 4385945"/>
              <a:gd name="connsiteY2" fmla="*/ 0 h 6861175"/>
              <a:gd name="connsiteX3" fmla="*/ 4385945 w 4385945"/>
              <a:gd name="connsiteY3" fmla="*/ 2111375 h 6861175"/>
              <a:gd name="connsiteX4" fmla="*/ 2435832 w 4385945"/>
              <a:gd name="connsiteY4" fmla="*/ 6861175 h 6861175"/>
              <a:gd name="connsiteX5" fmla="*/ 0 w 4385945"/>
              <a:gd name="connsiteY5" fmla="*/ 6861175 h 6861175"/>
              <a:gd name="connsiteX0" fmla="*/ 0 w 4392295"/>
              <a:gd name="connsiteY0" fmla="*/ 6861175 h 6861175"/>
              <a:gd name="connsiteX1" fmla="*/ 2825486 w 4392295"/>
              <a:gd name="connsiteY1" fmla="*/ 3175 h 6861175"/>
              <a:gd name="connsiteX2" fmla="*/ 4381843 w 4392295"/>
              <a:gd name="connsiteY2" fmla="*/ 0 h 6861175"/>
              <a:gd name="connsiteX3" fmla="*/ 4392295 w 4392295"/>
              <a:gd name="connsiteY3" fmla="*/ 2101850 h 6861175"/>
              <a:gd name="connsiteX4" fmla="*/ 2435832 w 4392295"/>
              <a:gd name="connsiteY4" fmla="*/ 6861175 h 6861175"/>
              <a:gd name="connsiteX5" fmla="*/ 0 w 4392295"/>
              <a:gd name="connsiteY5" fmla="*/ 6861175 h 6861175"/>
              <a:gd name="connsiteX0" fmla="*/ 0 w 4392295"/>
              <a:gd name="connsiteY0" fmla="*/ 6861175 h 6861175"/>
              <a:gd name="connsiteX1" fmla="*/ 2825486 w 4392295"/>
              <a:gd name="connsiteY1" fmla="*/ 3175 h 6861175"/>
              <a:gd name="connsiteX2" fmla="*/ 4391368 w 4392295"/>
              <a:gd name="connsiteY2" fmla="*/ 0 h 6861175"/>
              <a:gd name="connsiteX3" fmla="*/ 4392295 w 4392295"/>
              <a:gd name="connsiteY3" fmla="*/ 2101850 h 6861175"/>
              <a:gd name="connsiteX4" fmla="*/ 2435832 w 4392295"/>
              <a:gd name="connsiteY4" fmla="*/ 6861175 h 6861175"/>
              <a:gd name="connsiteX5" fmla="*/ 0 w 4392295"/>
              <a:gd name="connsiteY5" fmla="*/ 6861175 h 686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2295" h="6861175">
                <a:moveTo>
                  <a:pt x="0" y="6861175"/>
                </a:moveTo>
                <a:lnTo>
                  <a:pt x="2825486" y="3175"/>
                </a:lnTo>
                <a:lnTo>
                  <a:pt x="4391368" y="0"/>
                </a:lnTo>
                <a:cubicBezTo>
                  <a:pt x="4392735" y="705908"/>
                  <a:pt x="4390928" y="1395942"/>
                  <a:pt x="4392295" y="2101850"/>
                </a:cubicBezTo>
                <a:lnTo>
                  <a:pt x="2435832" y="6861175"/>
                </a:lnTo>
                <a:lnTo>
                  <a:pt x="0" y="6861175"/>
                </a:lnTo>
                <a:close/>
              </a:path>
            </a:pathLst>
          </a:custGeom>
          <a:solidFill>
            <a:srgbClr val="E7181D"/>
          </a:solidFill>
        </p:spPr>
        <p:txBody>
          <a:bodyPr wrap="square" anchor="ctr" anchorCtr="1"/>
          <a:lstStyle>
            <a:lvl1pPr marL="0" marR="0" indent="0" algn="l" defTabSz="914400" rtl="0" eaLnBrk="1" fontAlgn="auto" latinLnBrk="0" hangingPunct="1">
              <a:lnSpc>
                <a:spcPct val="108000"/>
              </a:lnSpc>
              <a:spcBef>
                <a:spcPts val="0"/>
              </a:spcBef>
              <a:spcAft>
                <a:spcPts val="1000"/>
              </a:spcAft>
              <a:buClrTx/>
              <a:buSzTx/>
              <a:buFontTx/>
              <a:buNone/>
              <a:tabLst/>
              <a:defRPr/>
            </a:lvl1pPr>
          </a:lstStyle>
          <a:p>
            <a:r>
              <a:rPr lang="pl-PL" dirty="0"/>
              <a:t>Przeciągnij obraz</a:t>
            </a:r>
          </a:p>
          <a:p>
            <a:r>
              <a:rPr lang="pl-PL" dirty="0"/>
              <a:t>na symbol</a:t>
            </a:r>
          </a:p>
          <a:p>
            <a:r>
              <a:rPr lang="pl-PL" dirty="0"/>
              <a:t>zastępczy lub</a:t>
            </a:r>
          </a:p>
          <a:p>
            <a:r>
              <a:rPr lang="pl-PL" dirty="0"/>
              <a:t>kliknij ikonę, aby</a:t>
            </a:r>
          </a:p>
          <a:p>
            <a:r>
              <a:rPr lang="pl-PL" dirty="0"/>
              <a:t>go dodać</a:t>
            </a:r>
            <a:endParaRPr lang="id-ID" dirty="0"/>
          </a:p>
        </p:txBody>
      </p:sp>
      <p:sp>
        <p:nvSpPr>
          <p:cNvPr id="3" name="Symbol zastępczy numeru slajdu 2"/>
          <p:cNvSpPr>
            <a:spLocks noGrp="1"/>
          </p:cNvSpPr>
          <p:nvPr>
            <p:ph type="sldNum" sz="quarter" idx="10"/>
          </p:nvPr>
        </p:nvSpPr>
        <p:spPr/>
        <p:txBody>
          <a:bodyPr/>
          <a:lstStyle/>
          <a:p>
            <a:fld id="{4C66557B-F777-D240-AAFC-332A88C54245}" type="slidenum">
              <a:rPr lang="pl-PL" smtClean="0"/>
              <a:pPr/>
              <a:t>‹#›</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7" name="Symbol zastępczy tytułu 12"/>
          <p:cNvSpPr>
            <a:spLocks noGrp="1"/>
          </p:cNvSpPr>
          <p:nvPr>
            <p:ph type="title" hasCustomPrompt="1"/>
          </p:nvPr>
        </p:nvSpPr>
        <p:spPr>
          <a:xfrm>
            <a:off x="407989" y="341283"/>
            <a:ext cx="4274847" cy="612000"/>
          </a:xfrm>
          <a:prstGeom prst="rect">
            <a:avLst/>
          </a:prstGeom>
        </p:spPr>
        <p:txBody>
          <a:bodyPr vert="horz" lIns="0" tIns="45720" rIns="91440" bIns="45720" rtlCol="0" anchor="t" anchorCtr="0">
            <a:noAutofit/>
          </a:bodyPr>
          <a:lstStyle/>
          <a:p>
            <a:r>
              <a:rPr lang="pl-PL" dirty="0"/>
              <a:t>Nagłówek | Tytuł slajdu</a:t>
            </a:r>
          </a:p>
        </p:txBody>
      </p:sp>
      <p:sp>
        <p:nvSpPr>
          <p:cNvPr id="9" name="Symbol zastępczy tekstu 14"/>
          <p:cNvSpPr>
            <a:spLocks noGrp="1"/>
          </p:cNvSpPr>
          <p:nvPr>
            <p:ph type="body" sz="quarter" idx="16" hasCustomPrompt="1"/>
          </p:nvPr>
        </p:nvSpPr>
        <p:spPr>
          <a:xfrm>
            <a:off x="407988" y="1592263"/>
            <a:ext cx="2494539" cy="4465637"/>
          </a:xfrm>
        </p:spPr>
        <p:txBody>
          <a:bodyPr/>
          <a:lstStyle/>
          <a:p>
            <a:pPr lvl="0"/>
            <a:r>
              <a:rPr lang="pl-PL" dirty="0"/>
              <a:t>Czcionka Myriad Pro o rozmiarze 16 pkt. Kolor czcionki biały. Wyrównanie do lewej strony.</a:t>
            </a:r>
          </a:p>
          <a:p>
            <a:pPr lvl="0"/>
            <a:r>
              <a:rPr lang="pl-PL" dirty="0" err="1"/>
              <a:t>Lorem</a:t>
            </a:r>
            <a:r>
              <a:rPr lang="pl-PL" dirty="0"/>
              <a:t> </a:t>
            </a:r>
            <a:r>
              <a:rPr lang="pl-PL" dirty="0" err="1"/>
              <a:t>ipsum</a:t>
            </a:r>
            <a:r>
              <a:rPr lang="pl-PL" dirty="0"/>
              <a:t> </a:t>
            </a:r>
            <a:r>
              <a:rPr lang="pl-PL" dirty="0" err="1"/>
              <a:t>dolor</a:t>
            </a:r>
            <a:r>
              <a:rPr lang="pl-PL" dirty="0"/>
              <a:t> sit </a:t>
            </a:r>
            <a:r>
              <a:rPr lang="pl-PL" dirty="0" err="1"/>
              <a:t>amet</a:t>
            </a:r>
            <a:r>
              <a:rPr lang="pl-PL" dirty="0"/>
              <a:t>, </a:t>
            </a:r>
            <a:r>
              <a:rPr lang="pl-PL" dirty="0" err="1"/>
              <a:t>consectetur</a:t>
            </a:r>
            <a:r>
              <a:rPr lang="pl-PL" dirty="0"/>
              <a:t> </a:t>
            </a:r>
            <a:r>
              <a:rPr lang="pl-PL" dirty="0" err="1"/>
              <a:t>adipiscing</a:t>
            </a:r>
            <a:r>
              <a:rPr lang="pl-PL" dirty="0"/>
              <a:t> elit, </a:t>
            </a:r>
            <a:r>
              <a:rPr lang="pl-PL" dirty="0" err="1"/>
              <a:t>sed</a:t>
            </a:r>
            <a:r>
              <a:rPr lang="pl-PL" dirty="0"/>
              <a:t> do </a:t>
            </a:r>
            <a:r>
              <a:rPr lang="pl-PL" dirty="0" err="1"/>
              <a:t>eiusmod</a:t>
            </a:r>
            <a:r>
              <a:rPr lang="pl-PL" dirty="0"/>
              <a:t> </a:t>
            </a:r>
            <a:r>
              <a:rPr lang="pl-PL" dirty="0" err="1"/>
              <a:t>tempor</a:t>
            </a:r>
            <a:r>
              <a:rPr lang="pl-PL" dirty="0"/>
              <a:t>.</a:t>
            </a:r>
          </a:p>
        </p:txBody>
      </p:sp>
      <p:sp>
        <p:nvSpPr>
          <p:cNvPr id="10" name="Symbol zastępczy obrazu 26"/>
          <p:cNvSpPr>
            <a:spLocks noGrp="1"/>
          </p:cNvSpPr>
          <p:nvPr>
            <p:ph type="pic" sz="quarter" idx="20" hasCustomPrompt="1"/>
          </p:nvPr>
        </p:nvSpPr>
        <p:spPr>
          <a:xfrm>
            <a:off x="6023287" y="0"/>
            <a:ext cx="4440732" cy="4870174"/>
          </a:xfrm>
          <a:custGeom>
            <a:avLst/>
            <a:gdLst>
              <a:gd name="connsiteX0" fmla="*/ 0 w 5261318"/>
              <a:gd name="connsiteY0" fmla="*/ 6858000 h 6858000"/>
              <a:gd name="connsiteX1" fmla="*/ 2825486 w 5261318"/>
              <a:gd name="connsiteY1" fmla="*/ 0 h 6858000"/>
              <a:gd name="connsiteX2" fmla="*/ 5261318 w 5261318"/>
              <a:gd name="connsiteY2" fmla="*/ 0 h 6858000"/>
              <a:gd name="connsiteX3" fmla="*/ 2435832 w 5261318"/>
              <a:gd name="connsiteY3" fmla="*/ 6858000 h 6858000"/>
              <a:gd name="connsiteX4" fmla="*/ 0 w 5261318"/>
              <a:gd name="connsiteY4" fmla="*/ 6858000 h 6858000"/>
              <a:gd name="connsiteX0" fmla="*/ 0 w 5261318"/>
              <a:gd name="connsiteY0" fmla="*/ 6858000 h 6858000"/>
              <a:gd name="connsiteX1" fmla="*/ 2825486 w 5261318"/>
              <a:gd name="connsiteY1" fmla="*/ 0 h 6858000"/>
              <a:gd name="connsiteX2" fmla="*/ 5261318 w 5261318"/>
              <a:gd name="connsiteY2" fmla="*/ 0 h 6858000"/>
              <a:gd name="connsiteX3" fmla="*/ 3254817 w 5261318"/>
              <a:gd name="connsiteY3" fmla="*/ 4870174 h 6858000"/>
              <a:gd name="connsiteX4" fmla="*/ 0 w 5261318"/>
              <a:gd name="connsiteY4" fmla="*/ 6858000 h 6858000"/>
              <a:gd name="connsiteX0" fmla="*/ 0 w 4434382"/>
              <a:gd name="connsiteY0" fmla="*/ 4854272 h 4870174"/>
              <a:gd name="connsiteX1" fmla="*/ 1998550 w 4434382"/>
              <a:gd name="connsiteY1" fmla="*/ 0 h 4870174"/>
              <a:gd name="connsiteX2" fmla="*/ 4434382 w 4434382"/>
              <a:gd name="connsiteY2" fmla="*/ 0 h 4870174"/>
              <a:gd name="connsiteX3" fmla="*/ 2427881 w 4434382"/>
              <a:gd name="connsiteY3" fmla="*/ 4870174 h 4870174"/>
              <a:gd name="connsiteX4" fmla="*/ 0 w 4434382"/>
              <a:gd name="connsiteY4" fmla="*/ 4854272 h 4870174"/>
              <a:gd name="connsiteX0" fmla="*/ 0 w 4440732"/>
              <a:gd name="connsiteY0" fmla="*/ 4866972 h 4870174"/>
              <a:gd name="connsiteX1" fmla="*/ 2004900 w 4440732"/>
              <a:gd name="connsiteY1" fmla="*/ 0 h 4870174"/>
              <a:gd name="connsiteX2" fmla="*/ 4440732 w 4440732"/>
              <a:gd name="connsiteY2" fmla="*/ 0 h 4870174"/>
              <a:gd name="connsiteX3" fmla="*/ 2434231 w 4440732"/>
              <a:gd name="connsiteY3" fmla="*/ 4870174 h 4870174"/>
              <a:gd name="connsiteX4" fmla="*/ 0 w 4440732"/>
              <a:gd name="connsiteY4" fmla="*/ 4866972 h 48701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0732" h="4870174">
                <a:moveTo>
                  <a:pt x="0" y="4866972"/>
                </a:moveTo>
                <a:lnTo>
                  <a:pt x="2004900" y="0"/>
                </a:lnTo>
                <a:lnTo>
                  <a:pt x="4440732" y="0"/>
                </a:lnTo>
                <a:lnTo>
                  <a:pt x="2434231" y="4870174"/>
                </a:lnTo>
                <a:lnTo>
                  <a:pt x="0" y="4866972"/>
                </a:lnTo>
                <a:close/>
              </a:path>
            </a:pathLst>
          </a:custGeom>
          <a:solidFill>
            <a:srgbClr val="E7181D"/>
          </a:solidFill>
        </p:spPr>
        <p:txBody>
          <a:bodyPr wrap="square" anchor="ctr" anchorCtr="1">
            <a:noAutofit/>
          </a:bodyPr>
          <a:lstStyle>
            <a:lvl1pPr marL="0" marR="0" indent="0" algn="l" defTabSz="914400" rtl="0" eaLnBrk="1" fontAlgn="auto" latinLnBrk="0" hangingPunct="1">
              <a:lnSpc>
                <a:spcPct val="108000"/>
              </a:lnSpc>
              <a:spcBef>
                <a:spcPts val="0"/>
              </a:spcBef>
              <a:spcAft>
                <a:spcPts val="1000"/>
              </a:spcAft>
              <a:buClrTx/>
              <a:buSzTx/>
              <a:buFontTx/>
              <a:buNone/>
              <a:tabLst/>
              <a:defRPr/>
            </a:lvl1pPr>
          </a:lstStyle>
          <a:p>
            <a:r>
              <a:rPr lang="pl-PL" dirty="0"/>
              <a:t>Przeciągnij obraz</a:t>
            </a:r>
          </a:p>
          <a:p>
            <a:r>
              <a:rPr lang="pl-PL" dirty="0"/>
              <a:t>na symbol </a:t>
            </a:r>
          </a:p>
          <a:p>
            <a:r>
              <a:rPr lang="pl-PL" dirty="0"/>
              <a:t>zastępczy lub</a:t>
            </a:r>
          </a:p>
          <a:p>
            <a:r>
              <a:rPr lang="pl-PL" dirty="0"/>
              <a:t>kliknij ikonę, aby</a:t>
            </a:r>
          </a:p>
          <a:p>
            <a:r>
              <a:rPr lang="pl-PL" dirty="0"/>
              <a:t>go dodać</a:t>
            </a:r>
            <a:endParaRPr lang="id-ID" dirty="0"/>
          </a:p>
        </p:txBody>
      </p:sp>
    </p:spTree>
    <p:extLst>
      <p:ext uri="{BB962C8B-B14F-4D97-AF65-F5344CB8AC3E}">
        <p14:creationId xmlns:p14="http://schemas.microsoft.com/office/powerpoint/2010/main" val="539066950"/>
      </p:ext>
    </p:extLst>
  </p:cSld>
  <p:clrMapOvr>
    <a:masterClrMapping/>
  </p:clrMapOvr>
  <p:transition spd="slow">
    <p:push dir="u"/>
  </p:transition>
  <p:extLst mod="1">
    <p:ext uri="{DCECCB84-F9BA-43D5-87BE-67443E8EF086}">
      <p15:sldGuideLst xmlns:p15="http://schemas.microsoft.com/office/powerpoint/2012/main">
        <p15:guide id="1"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Podziękowania | Kontak_3">
    <p:bg>
      <p:bgPr>
        <a:solidFill>
          <a:schemeClr val="bg1"/>
        </a:solidFill>
        <a:effectLst/>
      </p:bgPr>
    </p:bg>
    <p:spTree>
      <p:nvGrpSpPr>
        <p:cNvPr id="1" name=""/>
        <p:cNvGrpSpPr/>
        <p:nvPr/>
      </p:nvGrpSpPr>
      <p:grpSpPr>
        <a:xfrm>
          <a:off x="0" y="0"/>
          <a:ext cx="0" cy="0"/>
          <a:chOff x="0" y="0"/>
          <a:chExt cx="0" cy="0"/>
        </a:xfrm>
      </p:grpSpPr>
      <p:pic>
        <p:nvPicPr>
          <p:cNvPr id="8" name="Obraz 7"/>
          <p:cNvPicPr>
            <a:picLocks noChangeAspect="1"/>
          </p:cNvPicPr>
          <p:nvPr userDrawn="1"/>
        </p:nvPicPr>
        <p:blipFill>
          <a:blip r:embed="rId2">
            <a:extLst>
              <a:ext uri="{BEBA8EAE-BF5A-486C-A8C5-ECC9F3942E4B}">
                <a14:imgProps xmlns:a14="http://schemas.microsoft.com/office/drawing/2010/main">
                  <a14:imgLayer r:embed="rId3">
                    <a14:imgEffect>
                      <a14:sharpenSoften amoun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Prostokąt 2"/>
          <p:cNvSpPr/>
          <p:nvPr userDrawn="1"/>
        </p:nvSpPr>
        <p:spPr>
          <a:xfrm>
            <a:off x="0" y="1"/>
            <a:ext cx="12192000" cy="6857999"/>
          </a:xfrm>
          <a:prstGeom prst="rect">
            <a:avLst/>
          </a:prstGeom>
          <a:solidFill>
            <a:srgbClr val="5E5E5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1937415390"/>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D024AF3C-A8F7-4F6B-A6EE-CB3E32646B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5CFE1FE1-035A-484C-B43C-35180129B1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A433EC5D-814B-40EC-AA7B-0D8697D832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1C26DC-E9AB-47A3-93F4-D202FFBB1E31}" type="datetimeFigureOut">
              <a:rPr lang="pl-PL" smtClean="0"/>
              <a:t>14.11.2018</a:t>
            </a:fld>
            <a:endParaRPr lang="pl-PL"/>
          </a:p>
        </p:txBody>
      </p:sp>
      <p:sp>
        <p:nvSpPr>
          <p:cNvPr id="5" name="Symbol zastępczy stopki 4">
            <a:extLst>
              <a:ext uri="{FF2B5EF4-FFF2-40B4-BE49-F238E27FC236}">
                <a16:creationId xmlns:a16="http://schemas.microsoft.com/office/drawing/2014/main" id="{47731143-1D12-4E6D-AC19-8973CC517C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a:extLst>
              <a:ext uri="{FF2B5EF4-FFF2-40B4-BE49-F238E27FC236}">
                <a16:creationId xmlns:a16="http://schemas.microsoft.com/office/drawing/2014/main" id="{A07CB51A-B061-427B-A771-5DD83738DE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FB0C6-F6C2-4912-A1A6-11A224DE19F4}" type="slidenum">
              <a:rPr lang="pl-PL" smtClean="0"/>
              <a:t>‹#›</a:t>
            </a:fld>
            <a:endParaRPr lang="pl-PL"/>
          </a:p>
        </p:txBody>
      </p:sp>
    </p:spTree>
    <p:extLst>
      <p:ext uri="{BB962C8B-B14F-4D97-AF65-F5344CB8AC3E}">
        <p14:creationId xmlns:p14="http://schemas.microsoft.com/office/powerpoint/2010/main" val="3874999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1.jpg"/><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comments" Target="../comments/comment1.xml"/><Relationship Id="rId3" Type="http://schemas.openxmlformats.org/officeDocument/2006/relationships/image" Target="../media/image13.jpeg"/><Relationship Id="rId7" Type="http://schemas.openxmlformats.org/officeDocument/2006/relationships/image" Target="../media/image17.jpg"/><Relationship Id="rId12"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6.jpeg"/><Relationship Id="rId11" Type="http://schemas.openxmlformats.org/officeDocument/2006/relationships/image" Target="../media/image20.jpg"/><Relationship Id="rId5" Type="http://schemas.openxmlformats.org/officeDocument/2006/relationships/image" Target="../media/image15.jpg"/><Relationship Id="rId10" Type="http://schemas.openxmlformats.org/officeDocument/2006/relationships/image" Target="../media/image19.jpg"/><Relationship Id="rId4" Type="http://schemas.openxmlformats.org/officeDocument/2006/relationships/image" Target="../media/image14.jp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comments" Target="../comments/commen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comments" Target="../comments/comment3.xml"/><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11.jp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8.xml"/><Relationship Id="rId5" Type="http://schemas.openxmlformats.org/officeDocument/2006/relationships/image" Target="../media/image11.jp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tekstu 1"/>
          <p:cNvSpPr>
            <a:spLocks noGrp="1"/>
          </p:cNvSpPr>
          <p:nvPr>
            <p:ph type="body" sz="quarter" idx="10"/>
          </p:nvPr>
        </p:nvSpPr>
        <p:spPr>
          <a:xfrm>
            <a:off x="422694" y="5013914"/>
            <a:ext cx="4494885" cy="776287"/>
          </a:xfrm>
        </p:spPr>
        <p:txBody>
          <a:bodyPr/>
          <a:lstStyle/>
          <a:p>
            <a:r>
              <a:rPr lang="pl-PL" dirty="0">
                <a:latin typeface="Bebas Neue" panose="020B0606020202050201" pitchFamily="34" charset="-18"/>
              </a:rPr>
              <a:t>Miechów | 16 listopada 2018 r. </a:t>
            </a:r>
          </a:p>
        </p:txBody>
      </p:sp>
      <p:sp>
        <p:nvSpPr>
          <p:cNvPr id="7" name="Symbol zastępczy tekstu 2">
            <a:extLst>
              <a:ext uri="{FF2B5EF4-FFF2-40B4-BE49-F238E27FC236}">
                <a16:creationId xmlns:a16="http://schemas.microsoft.com/office/drawing/2014/main" id="{7F0F3D89-9CC4-4747-B6BD-A6F1B5754435}"/>
              </a:ext>
            </a:extLst>
          </p:cNvPr>
          <p:cNvSpPr>
            <a:spLocks noGrp="1"/>
          </p:cNvSpPr>
          <p:nvPr>
            <p:ph type="body" sz="quarter" idx="11"/>
          </p:nvPr>
        </p:nvSpPr>
        <p:spPr>
          <a:xfrm>
            <a:off x="422694" y="3198281"/>
            <a:ext cx="6409427" cy="1353600"/>
          </a:xfrm>
        </p:spPr>
        <p:txBody>
          <a:bodyPr>
            <a:normAutofit lnSpcReduction="10000"/>
          </a:bodyPr>
          <a:lstStyle/>
          <a:p>
            <a:pPr>
              <a:buNone/>
            </a:pPr>
            <a:r>
              <a:rPr lang="pl-PL" b="0" dirty="0"/>
              <a:t>Polska Strefa </a:t>
            </a:r>
            <a:br>
              <a:rPr lang="pl-PL" b="0" dirty="0"/>
            </a:br>
            <a:r>
              <a:rPr lang="pl-PL" b="0" dirty="0"/>
              <a:t>Inwestycji </a:t>
            </a:r>
          </a:p>
        </p:txBody>
      </p:sp>
      <p:pic>
        <p:nvPicPr>
          <p:cNvPr id="15" name="Obraz 14">
            <a:extLst>
              <a:ext uri="{FF2B5EF4-FFF2-40B4-BE49-F238E27FC236}">
                <a16:creationId xmlns:a16="http://schemas.microsoft.com/office/drawing/2014/main" id="{A45349D1-5AE6-4FD3-838C-3E11BD4E37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09777" y="4237627"/>
            <a:ext cx="2266450" cy="776287"/>
          </a:xfrm>
          <a:prstGeom prst="rect">
            <a:avLst/>
          </a:prstGeom>
        </p:spPr>
      </p:pic>
    </p:spTree>
    <p:extLst>
      <p:ext uri="{BB962C8B-B14F-4D97-AF65-F5344CB8AC3E}">
        <p14:creationId xmlns:p14="http://schemas.microsoft.com/office/powerpoint/2010/main" val="206632142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az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2" name="Freeform: Shape 8"/>
          <p:cNvSpPr/>
          <p:nvPr/>
        </p:nvSpPr>
        <p:spPr>
          <a:xfrm>
            <a:off x="0" y="-8836"/>
            <a:ext cx="12191997" cy="6856676"/>
          </a:xfrm>
          <a:custGeom>
            <a:avLst/>
            <a:gdLst>
              <a:gd name="connsiteX0" fmla="*/ 3127580 w 9292925"/>
              <a:gd name="connsiteY0" fmla="*/ 0 h 5785309"/>
              <a:gd name="connsiteX1" fmla="*/ 9292925 w 9292925"/>
              <a:gd name="connsiteY1" fmla="*/ 5785309 h 5785309"/>
              <a:gd name="connsiteX2" fmla="*/ 0 w 9292925"/>
              <a:gd name="connsiteY2" fmla="*/ 5785309 h 5785309"/>
              <a:gd name="connsiteX3" fmla="*/ 0 w 9292925"/>
              <a:gd name="connsiteY3" fmla="*/ 2934794 h 5785309"/>
            </a:gdLst>
            <a:ahLst/>
            <a:cxnLst>
              <a:cxn ang="0">
                <a:pos x="connsiteX0" y="connsiteY0"/>
              </a:cxn>
              <a:cxn ang="0">
                <a:pos x="connsiteX1" y="connsiteY1"/>
              </a:cxn>
              <a:cxn ang="0">
                <a:pos x="connsiteX2" y="connsiteY2"/>
              </a:cxn>
              <a:cxn ang="0">
                <a:pos x="connsiteX3" y="connsiteY3"/>
              </a:cxn>
            </a:cxnLst>
            <a:rect l="l" t="t" r="r" b="b"/>
            <a:pathLst>
              <a:path w="9292925" h="5785309">
                <a:moveTo>
                  <a:pt x="3127580" y="0"/>
                </a:moveTo>
                <a:lnTo>
                  <a:pt x="9292925" y="5785309"/>
                </a:lnTo>
                <a:lnTo>
                  <a:pt x="0" y="5785309"/>
                </a:lnTo>
                <a:lnTo>
                  <a:pt x="0" y="2934794"/>
                </a:lnTo>
                <a:close/>
              </a:path>
            </a:pathLst>
          </a:custGeom>
          <a:solidFill>
            <a:srgbClr val="141F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Symbol zastępczy numeru slajdu 1"/>
          <p:cNvSpPr>
            <a:spLocks noGrp="1"/>
          </p:cNvSpPr>
          <p:nvPr>
            <p:ph type="sldNum" sz="quarter" idx="10"/>
          </p:nvPr>
        </p:nvSpPr>
        <p:spPr/>
        <p:txBody>
          <a:bodyPr/>
          <a:lstStyle/>
          <a:p>
            <a:fld id="{4C66557B-F777-D240-AAFC-332A88C54245}" type="slidenum">
              <a:rPr lang="pl-PL" smtClean="0">
                <a:solidFill>
                  <a:schemeClr val="bg1"/>
                </a:solidFill>
              </a:rPr>
              <a:pPr/>
              <a:t>2</a:t>
            </a:fld>
            <a:endParaRPr lang="pl-PL" dirty="0">
              <a:solidFill>
                <a:schemeClr val="bg1"/>
              </a:solidFill>
            </a:endParaRPr>
          </a:p>
        </p:txBody>
      </p:sp>
      <p:sp>
        <p:nvSpPr>
          <p:cNvPr id="4" name="Tytuł 3"/>
          <p:cNvSpPr>
            <a:spLocks noGrp="1"/>
          </p:cNvSpPr>
          <p:nvPr>
            <p:ph type="title"/>
          </p:nvPr>
        </p:nvSpPr>
        <p:spPr/>
        <p:txBody>
          <a:bodyPr lIns="0"/>
          <a:lstStyle/>
          <a:p>
            <a:r>
              <a:rPr lang="pl-PL" dirty="0">
                <a:solidFill>
                  <a:schemeClr val="bg1"/>
                </a:solidFill>
                <a:latin typeface="Bebas Neue" panose="020B0606020202050201" pitchFamily="34" charset="-18"/>
              </a:rPr>
              <a:t>Polska Strefa Inwestycji</a:t>
            </a:r>
          </a:p>
        </p:txBody>
      </p:sp>
      <p:sp>
        <p:nvSpPr>
          <p:cNvPr id="19" name="Symbol zastępczy tekstu 5"/>
          <p:cNvSpPr>
            <a:spLocks noGrp="1"/>
          </p:cNvSpPr>
          <p:nvPr>
            <p:ph type="body" sz="quarter" idx="12"/>
          </p:nvPr>
        </p:nvSpPr>
        <p:spPr>
          <a:xfrm>
            <a:off x="501402" y="3693659"/>
            <a:ext cx="4264360" cy="1909418"/>
          </a:xfrm>
          <a:noFill/>
        </p:spPr>
        <p:txBody>
          <a:bodyPr anchor="ctr" anchorCtr="0">
            <a:noAutofit/>
          </a:bodyPr>
          <a:lstStyle/>
          <a:p>
            <a:r>
              <a:rPr lang="pl-PL" dirty="0">
                <a:solidFill>
                  <a:schemeClr val="bg1"/>
                </a:solidFill>
                <a:latin typeface="Myriad Pro" panose="020B0503030403020204" pitchFamily="34" charset="0"/>
                <a:ea typeface="Myriad Pro" charset="0"/>
                <a:cs typeface="Myanmar Text" panose="020B0502040204020203" pitchFamily="34" charset="0"/>
              </a:rPr>
              <a:t>nowy instrument wsparcia inwestycji dostępny na terenach całego kraju</a:t>
            </a:r>
            <a:endParaRPr lang="pl-PL" sz="2800" dirty="0">
              <a:solidFill>
                <a:schemeClr val="bg1"/>
              </a:solidFill>
              <a:latin typeface="Myriad Pro" panose="020B0503030403020204" pitchFamily="34" charset="0"/>
              <a:ea typeface="Myriad Pro" charset="0"/>
              <a:cs typeface="Myanmar Text" panose="020B0502040204020203" pitchFamily="34" charset="0"/>
            </a:endParaRPr>
          </a:p>
        </p:txBody>
      </p:sp>
      <p:sp>
        <p:nvSpPr>
          <p:cNvPr id="22" name="Symbol zastępczy tekstu 5"/>
          <p:cNvSpPr txBox="1">
            <a:spLocks/>
          </p:cNvSpPr>
          <p:nvPr/>
        </p:nvSpPr>
        <p:spPr>
          <a:xfrm>
            <a:off x="5084284" y="3501421"/>
            <a:ext cx="3265966" cy="1834045"/>
          </a:xfrm>
          <a:prstGeom prst="rect">
            <a:avLst/>
          </a:prstGeom>
        </p:spPr>
        <p:txBody>
          <a:bodyPr vert="horz" lIns="91440" tIns="45720" rIns="91440" bIns="45720" rtlCol="0" anchor="ctr" anchorCtr="0">
            <a:noAutofit/>
          </a:bodyPr>
          <a:lstStyle>
            <a:lvl1pPr marL="0" marR="0" indent="0" algn="l" defTabSz="914400" rtl="0" eaLnBrk="1" fontAlgn="auto" latinLnBrk="0" hangingPunct="1">
              <a:lnSpc>
                <a:spcPct val="108000"/>
              </a:lnSpc>
              <a:spcBef>
                <a:spcPts val="0"/>
              </a:spcBef>
              <a:spcAft>
                <a:spcPts val="1000"/>
              </a:spcAft>
              <a:buClrTx/>
              <a:buSzTx/>
              <a:buFontTx/>
              <a:buNone/>
              <a:tabLst/>
              <a:defRPr sz="1600" kern="1200">
                <a:solidFill>
                  <a:schemeClr val="tx1"/>
                </a:solidFill>
                <a:latin typeface="Myriad Pro" charset="0"/>
                <a:ea typeface="Myriad Pro" charset="0"/>
                <a:cs typeface="Myriad Pro" charset="0"/>
              </a:defRPr>
            </a:lvl1pPr>
            <a:lvl2pPr marL="241300" indent="-241300" algn="l" defTabSz="914400" rtl="0" eaLnBrk="1" latinLnBrk="0" hangingPunct="1">
              <a:lnSpc>
                <a:spcPct val="108000"/>
              </a:lnSpc>
              <a:spcBef>
                <a:spcPts val="0"/>
              </a:spcBef>
              <a:spcAft>
                <a:spcPts val="1000"/>
              </a:spcAft>
              <a:buClr>
                <a:schemeClr val="accent3"/>
              </a:buClr>
              <a:buFont typeface="Helvetica" charset="0"/>
              <a:buChar char="−"/>
              <a:tabLst/>
              <a:defRPr sz="1600" b="0" i="0" kern="1200">
                <a:solidFill>
                  <a:schemeClr val="tx1"/>
                </a:solidFill>
                <a:latin typeface="Myriad Pro" charset="0"/>
                <a:ea typeface="Myriad Pro" charset="0"/>
                <a:cs typeface="Myriad Pro" charset="0"/>
              </a:defRPr>
            </a:lvl2pPr>
            <a:lvl3pPr marL="11430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3pPr>
            <a:lvl4pPr marL="16002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4pPr>
            <a:lvl5pPr marL="20574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r>
              <a:rPr lang="pl-PL" sz="2800" dirty="0">
                <a:solidFill>
                  <a:schemeClr val="bg1"/>
                </a:solidFill>
                <a:latin typeface="Myriad Pro" panose="020B0503030403020204" pitchFamily="34" charset="0"/>
                <a:cs typeface="Myanmar Text" panose="020B0502040204020203" pitchFamily="34" charset="0"/>
              </a:rPr>
              <a:t>zastępuje Specjalne Strefy Ekonomiczne</a:t>
            </a:r>
          </a:p>
        </p:txBody>
      </p:sp>
      <p:pic>
        <p:nvPicPr>
          <p:cNvPr id="51" name="Obraz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988" y="6562204"/>
            <a:ext cx="945298" cy="180000"/>
          </a:xfrm>
          <a:prstGeom prst="rect">
            <a:avLst/>
          </a:prstGeom>
        </p:spPr>
      </p:pic>
      <p:pic>
        <p:nvPicPr>
          <p:cNvPr id="21" name="Obraz 20">
            <a:extLst>
              <a:ext uri="{FF2B5EF4-FFF2-40B4-BE49-F238E27FC236}">
                <a16:creationId xmlns:a16="http://schemas.microsoft.com/office/drawing/2014/main" id="{C849B56D-88EA-42D7-AC21-3BFDE98F8E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29226" y="6516717"/>
            <a:ext cx="730036" cy="250046"/>
          </a:xfrm>
          <a:prstGeom prst="rect">
            <a:avLst/>
          </a:prstGeom>
        </p:spPr>
      </p:pic>
    </p:spTree>
    <p:extLst>
      <p:ext uri="{BB962C8B-B14F-4D97-AF65-F5344CB8AC3E}">
        <p14:creationId xmlns:p14="http://schemas.microsoft.com/office/powerpoint/2010/main" val="8977877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Obraz 18">
            <a:extLst>
              <a:ext uri="{FF2B5EF4-FFF2-40B4-BE49-F238E27FC236}">
                <a16:creationId xmlns:a16="http://schemas.microsoft.com/office/drawing/2014/main" id="{9684AA90-2FF9-483F-B74E-30394451E4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8" name="Freeform: Shape 8"/>
          <p:cNvSpPr/>
          <p:nvPr/>
        </p:nvSpPr>
        <p:spPr>
          <a:xfrm flipH="1">
            <a:off x="1176014" y="0"/>
            <a:ext cx="11015986" cy="6858000"/>
          </a:xfrm>
          <a:custGeom>
            <a:avLst/>
            <a:gdLst>
              <a:gd name="connsiteX0" fmla="*/ 3127580 w 9292925"/>
              <a:gd name="connsiteY0" fmla="*/ 0 h 5785309"/>
              <a:gd name="connsiteX1" fmla="*/ 9292925 w 9292925"/>
              <a:gd name="connsiteY1" fmla="*/ 5785309 h 5785309"/>
              <a:gd name="connsiteX2" fmla="*/ 0 w 9292925"/>
              <a:gd name="connsiteY2" fmla="*/ 5785309 h 5785309"/>
              <a:gd name="connsiteX3" fmla="*/ 0 w 9292925"/>
              <a:gd name="connsiteY3" fmla="*/ 2934794 h 5785309"/>
            </a:gdLst>
            <a:ahLst/>
            <a:cxnLst>
              <a:cxn ang="0">
                <a:pos x="connsiteX0" y="connsiteY0"/>
              </a:cxn>
              <a:cxn ang="0">
                <a:pos x="connsiteX1" y="connsiteY1"/>
              </a:cxn>
              <a:cxn ang="0">
                <a:pos x="connsiteX2" y="connsiteY2"/>
              </a:cxn>
              <a:cxn ang="0">
                <a:pos x="connsiteX3" y="connsiteY3"/>
              </a:cxn>
            </a:cxnLst>
            <a:rect l="l" t="t" r="r" b="b"/>
            <a:pathLst>
              <a:path w="9292925" h="5785309">
                <a:moveTo>
                  <a:pt x="3127580" y="0"/>
                </a:moveTo>
                <a:lnTo>
                  <a:pt x="9292925" y="5785309"/>
                </a:lnTo>
                <a:lnTo>
                  <a:pt x="0" y="5785309"/>
                </a:lnTo>
                <a:lnTo>
                  <a:pt x="0" y="2934794"/>
                </a:lnTo>
                <a:close/>
              </a:path>
            </a:pathLst>
          </a:custGeom>
          <a:solidFill>
            <a:srgbClr val="141F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9" name="Right Triangle 12"/>
          <p:cNvSpPr/>
          <p:nvPr/>
        </p:nvSpPr>
        <p:spPr>
          <a:xfrm flipV="1">
            <a:off x="0" y="-2"/>
            <a:ext cx="3846286" cy="3846286"/>
          </a:xfrm>
          <a:prstGeom prst="rtTriangle">
            <a:avLst/>
          </a:prstGeom>
          <a:solidFill>
            <a:srgbClr val="141F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 name="Symbol zastępczy numeru slajdu 1"/>
          <p:cNvSpPr>
            <a:spLocks noGrp="1"/>
          </p:cNvSpPr>
          <p:nvPr>
            <p:ph type="sldNum" sz="quarter" idx="10"/>
          </p:nvPr>
        </p:nvSpPr>
        <p:spPr/>
        <p:txBody>
          <a:bodyPr/>
          <a:lstStyle/>
          <a:p>
            <a:fld id="{4C66557B-F777-D240-AAFC-332A88C54245}" type="slidenum">
              <a:rPr lang="pl-PL" smtClean="0">
                <a:solidFill>
                  <a:schemeClr val="bg1"/>
                </a:solidFill>
              </a:rPr>
              <a:pPr/>
              <a:t>3</a:t>
            </a:fld>
            <a:endParaRPr lang="pl-PL" dirty="0">
              <a:solidFill>
                <a:schemeClr val="bg1"/>
              </a:solidFill>
            </a:endParaRPr>
          </a:p>
        </p:txBody>
      </p:sp>
      <p:sp>
        <p:nvSpPr>
          <p:cNvPr id="37" name="Symbol zastępczy numeru slajdu 1">
            <a:extLst>
              <a:ext uri="{FF2B5EF4-FFF2-40B4-BE49-F238E27FC236}">
                <a16:creationId xmlns:a16="http://schemas.microsoft.com/office/drawing/2014/main" id="{DF8E3943-A089-4477-B845-78FC529C6BAF}"/>
              </a:ext>
            </a:extLst>
          </p:cNvPr>
          <p:cNvSpPr txBox="1">
            <a:spLocks/>
          </p:cNvSpPr>
          <p:nvPr/>
        </p:nvSpPr>
        <p:spPr>
          <a:xfrm>
            <a:off x="11606893" y="6531089"/>
            <a:ext cx="358655" cy="242230"/>
          </a:xfrm>
          <a:prstGeom prst="rect">
            <a:avLst/>
          </a:prstGeom>
        </p:spPr>
        <p:txBody>
          <a:bodyPr vert="horz" lIns="91440" tIns="45720" rIns="91440" bIns="45720" rtlCol="0" anchor="ctr" anchorCtr="0"/>
          <a:lstStyle>
            <a:defPPr>
              <a:defRPr lang="pl-PL"/>
            </a:defPPr>
            <a:lvl1pPr marL="0" algn="ctr" defTabSz="914400" rtl="0" eaLnBrk="1" latinLnBrk="0" hangingPunct="1">
              <a:defRPr sz="800" b="0" i="0" kern="1200">
                <a:solidFill>
                  <a:schemeClr val="tx1"/>
                </a:solidFill>
                <a:latin typeface="Myriad Pro" charset="0"/>
                <a:ea typeface="Myriad Pro" charset="0"/>
                <a:cs typeface="Myriad Pro"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66557B-F777-D240-AAFC-332A88C54245}" type="slidenum">
              <a:rPr lang="pl-PL" smtClean="0">
                <a:solidFill>
                  <a:schemeClr val="bg1"/>
                </a:solidFill>
              </a:rPr>
              <a:pPr/>
              <a:t>3</a:t>
            </a:fld>
            <a:endParaRPr lang="pl-PL" dirty="0">
              <a:solidFill>
                <a:schemeClr val="bg1"/>
              </a:solidFill>
            </a:endParaRPr>
          </a:p>
        </p:txBody>
      </p:sp>
      <p:sp>
        <p:nvSpPr>
          <p:cNvPr id="46" name="Prostokąt 45">
            <a:extLst>
              <a:ext uri="{FF2B5EF4-FFF2-40B4-BE49-F238E27FC236}">
                <a16:creationId xmlns:a16="http://schemas.microsoft.com/office/drawing/2014/main" id="{8749ACFA-AD3E-4518-B2AC-B8035D4DECCC}"/>
              </a:ext>
            </a:extLst>
          </p:cNvPr>
          <p:cNvSpPr/>
          <p:nvPr/>
        </p:nvSpPr>
        <p:spPr>
          <a:xfrm>
            <a:off x="6955215" y="4270088"/>
            <a:ext cx="1277722" cy="1538883"/>
          </a:xfrm>
          <a:prstGeom prst="rect">
            <a:avLst/>
          </a:prstGeom>
        </p:spPr>
        <p:txBody>
          <a:bodyPr wrap="none">
            <a:spAutoFit/>
          </a:bodyPr>
          <a:lstStyle/>
          <a:p>
            <a:pPr marL="92075" indent="-92075">
              <a:spcBef>
                <a:spcPts val="600"/>
              </a:spcBef>
              <a:buFont typeface="Arial" panose="020B0604020202020204" pitchFamily="34" charset="0"/>
              <a:buChar char="•"/>
            </a:pPr>
            <a:r>
              <a:rPr lang="pl-PL" sz="1400" dirty="0">
                <a:solidFill>
                  <a:srgbClr val="141F40"/>
                </a:solidFill>
                <a:latin typeface="Myriad Pro" charset="0"/>
                <a:ea typeface="Myriad Pro" charset="0"/>
                <a:cs typeface="Myriad Pro" charset="0"/>
              </a:rPr>
              <a:t>zwolnienia </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podatkowe</a:t>
            </a:r>
          </a:p>
          <a:p>
            <a:pPr marL="92075" indent="-92075">
              <a:spcBef>
                <a:spcPts val="600"/>
              </a:spcBef>
              <a:buFont typeface="Arial" panose="020B0604020202020204" pitchFamily="34" charset="0"/>
              <a:buChar char="•"/>
            </a:pPr>
            <a:r>
              <a:rPr lang="pl-PL" sz="1400" dirty="0">
                <a:solidFill>
                  <a:srgbClr val="141F40"/>
                </a:solidFill>
                <a:latin typeface="Myriad Pro" charset="0"/>
                <a:ea typeface="Myriad Pro" charset="0"/>
                <a:cs typeface="Myriad Pro" charset="0"/>
              </a:rPr>
              <a:t>tereny </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inwestycyjne</a:t>
            </a:r>
          </a:p>
          <a:p>
            <a:pPr marL="92075" indent="-92075">
              <a:spcBef>
                <a:spcPts val="600"/>
              </a:spcBef>
              <a:buFont typeface="Arial" panose="020B0604020202020204" pitchFamily="34" charset="0"/>
              <a:buChar char="•"/>
            </a:pPr>
            <a:r>
              <a:rPr lang="pl-PL" sz="1400" dirty="0">
                <a:solidFill>
                  <a:srgbClr val="141F40"/>
                </a:solidFill>
                <a:latin typeface="Myriad Pro" charset="0"/>
                <a:ea typeface="Myriad Pro" charset="0"/>
                <a:cs typeface="Myriad Pro" charset="0"/>
              </a:rPr>
              <a:t>wsparcie</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inwestycji</a:t>
            </a:r>
          </a:p>
        </p:txBody>
      </p:sp>
      <p:graphicFrame>
        <p:nvGraphicFramePr>
          <p:cNvPr id="5" name="Wykres 4">
            <a:extLst>
              <a:ext uri="{FF2B5EF4-FFF2-40B4-BE49-F238E27FC236}">
                <a16:creationId xmlns:a16="http://schemas.microsoft.com/office/drawing/2014/main" id="{933B5E0E-EE96-4C91-B145-DEDA1A65AB3A}"/>
              </a:ext>
            </a:extLst>
          </p:cNvPr>
          <p:cNvGraphicFramePr/>
          <p:nvPr/>
        </p:nvGraphicFramePr>
        <p:xfrm>
          <a:off x="3992591" y="841248"/>
          <a:ext cx="8836441" cy="5653266"/>
        </p:xfrm>
        <a:graphic>
          <a:graphicData uri="http://schemas.openxmlformats.org/drawingml/2006/chart">
            <c:chart xmlns:c="http://schemas.openxmlformats.org/drawingml/2006/chart" xmlns:r="http://schemas.openxmlformats.org/officeDocument/2006/relationships" r:id="rId4"/>
          </a:graphicData>
        </a:graphic>
      </p:graphicFrame>
      <p:pic>
        <p:nvPicPr>
          <p:cNvPr id="23" name="Obraz 22">
            <a:extLst>
              <a:ext uri="{FF2B5EF4-FFF2-40B4-BE49-F238E27FC236}">
                <a16:creationId xmlns:a16="http://schemas.microsoft.com/office/drawing/2014/main" id="{C5D5ED1F-7C32-4C64-97C8-85A7B6AE93B4}"/>
              </a:ext>
            </a:extLst>
          </p:cNvPr>
          <p:cNvPicPr>
            <a:picLocks noChangeAspect="1"/>
          </p:cNvPicPr>
          <p:nvPr/>
        </p:nvPicPr>
        <p:blipFill>
          <a:blip r:embed="rId5"/>
          <a:stretch>
            <a:fillRect/>
          </a:stretch>
        </p:blipFill>
        <p:spPr>
          <a:xfrm>
            <a:off x="7996833" y="3346737"/>
            <a:ext cx="861569" cy="861569"/>
          </a:xfrm>
          <a:prstGeom prst="roundRect">
            <a:avLst/>
          </a:prstGeom>
        </p:spPr>
      </p:pic>
      <p:sp>
        <p:nvSpPr>
          <p:cNvPr id="25" name="Prostokąt 24">
            <a:extLst>
              <a:ext uri="{FF2B5EF4-FFF2-40B4-BE49-F238E27FC236}">
                <a16:creationId xmlns:a16="http://schemas.microsoft.com/office/drawing/2014/main" id="{BEFFBA3D-63CE-4632-918C-B1C63D1A7389}"/>
              </a:ext>
            </a:extLst>
          </p:cNvPr>
          <p:cNvSpPr/>
          <p:nvPr/>
        </p:nvSpPr>
        <p:spPr>
          <a:xfrm>
            <a:off x="6164063" y="1882808"/>
            <a:ext cx="2052907" cy="14639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108000" bIns="108000" rtlCol="0" anchor="ctr" anchorCtr="0"/>
          <a:lstStyle/>
          <a:p>
            <a:pPr algn="r"/>
            <a:r>
              <a:rPr lang="pl-PL" sz="3200" dirty="0">
                <a:solidFill>
                  <a:schemeClr val="bg1"/>
                </a:solidFill>
                <a:latin typeface="Myriad Pro" charset="0"/>
                <a:ea typeface="Myriad Pro" charset="0"/>
                <a:cs typeface="Myriad Pro" charset="0"/>
              </a:rPr>
              <a:t>polska strefa inwestycji</a:t>
            </a:r>
          </a:p>
        </p:txBody>
      </p:sp>
      <p:sp>
        <p:nvSpPr>
          <p:cNvPr id="26" name="Prostokąt 25">
            <a:extLst>
              <a:ext uri="{FF2B5EF4-FFF2-40B4-BE49-F238E27FC236}">
                <a16:creationId xmlns:a16="http://schemas.microsoft.com/office/drawing/2014/main" id="{3FF23B40-50E6-4A49-8941-F90F858E6303}"/>
              </a:ext>
            </a:extLst>
          </p:cNvPr>
          <p:cNvSpPr/>
          <p:nvPr/>
        </p:nvSpPr>
        <p:spPr>
          <a:xfrm>
            <a:off x="6955215" y="4260943"/>
            <a:ext cx="1277722" cy="1538883"/>
          </a:xfrm>
          <a:prstGeom prst="rect">
            <a:avLst/>
          </a:prstGeom>
        </p:spPr>
        <p:txBody>
          <a:bodyPr wrap="none">
            <a:spAutoFit/>
          </a:bodyPr>
          <a:lstStyle/>
          <a:p>
            <a:pPr marL="92075" indent="-92075">
              <a:spcBef>
                <a:spcPts val="600"/>
              </a:spcBef>
              <a:buFont typeface="Arial" panose="020B0604020202020204" pitchFamily="34" charset="0"/>
              <a:buChar char="•"/>
            </a:pPr>
            <a:r>
              <a:rPr lang="pl-PL" sz="1400" b="1" dirty="0">
                <a:solidFill>
                  <a:srgbClr val="141F40"/>
                </a:solidFill>
                <a:latin typeface="Myriad Pro" charset="0"/>
                <a:ea typeface="Myriad Pro" charset="0"/>
                <a:cs typeface="Myriad Pro" charset="0"/>
              </a:rPr>
              <a:t>zwolnienia</a:t>
            </a:r>
            <a:r>
              <a:rPr lang="pl-PL" sz="1400" dirty="0">
                <a:solidFill>
                  <a:srgbClr val="141F40"/>
                </a:solidFill>
                <a:latin typeface="Myriad Pro" charset="0"/>
                <a:ea typeface="Myriad Pro" charset="0"/>
                <a:cs typeface="Myriad Pro" charset="0"/>
              </a:rPr>
              <a:t> </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podatkowe</a:t>
            </a:r>
          </a:p>
          <a:p>
            <a:pPr marL="92075" indent="-92075">
              <a:spcBef>
                <a:spcPts val="600"/>
              </a:spcBef>
              <a:buFont typeface="Arial" panose="020B0604020202020204" pitchFamily="34" charset="0"/>
              <a:buChar char="•"/>
            </a:pPr>
            <a:r>
              <a:rPr lang="pl-PL" sz="1400" b="1" dirty="0">
                <a:solidFill>
                  <a:srgbClr val="141F40"/>
                </a:solidFill>
                <a:latin typeface="Myriad Pro" charset="0"/>
                <a:ea typeface="Myriad Pro" charset="0"/>
                <a:cs typeface="Myriad Pro" charset="0"/>
              </a:rPr>
              <a:t>tereny</a:t>
            </a:r>
            <a:r>
              <a:rPr lang="pl-PL" sz="1400" dirty="0">
                <a:solidFill>
                  <a:srgbClr val="141F40"/>
                </a:solidFill>
                <a:latin typeface="Myriad Pro" charset="0"/>
                <a:ea typeface="Myriad Pro" charset="0"/>
                <a:cs typeface="Myriad Pro" charset="0"/>
              </a:rPr>
              <a:t> </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inwestycyjne</a:t>
            </a:r>
          </a:p>
          <a:p>
            <a:pPr marL="92075" indent="-92075">
              <a:spcBef>
                <a:spcPts val="600"/>
              </a:spcBef>
              <a:buFont typeface="Arial" panose="020B0604020202020204" pitchFamily="34" charset="0"/>
              <a:buChar char="•"/>
            </a:pPr>
            <a:r>
              <a:rPr lang="pl-PL" sz="1400" b="1" dirty="0">
                <a:solidFill>
                  <a:srgbClr val="141F40"/>
                </a:solidFill>
                <a:latin typeface="Myriad Pro" charset="0"/>
                <a:ea typeface="Myriad Pro" charset="0"/>
                <a:cs typeface="Myriad Pro" charset="0"/>
              </a:rPr>
              <a:t>wsparcie</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inwestycji</a:t>
            </a:r>
          </a:p>
        </p:txBody>
      </p:sp>
      <p:sp>
        <p:nvSpPr>
          <p:cNvPr id="27" name="Prostokąt 26">
            <a:extLst>
              <a:ext uri="{FF2B5EF4-FFF2-40B4-BE49-F238E27FC236}">
                <a16:creationId xmlns:a16="http://schemas.microsoft.com/office/drawing/2014/main" id="{586F45B6-0A14-44EE-A0A5-4B82783C1585}"/>
              </a:ext>
            </a:extLst>
          </p:cNvPr>
          <p:cNvSpPr/>
          <p:nvPr/>
        </p:nvSpPr>
        <p:spPr>
          <a:xfrm>
            <a:off x="8618489" y="2043304"/>
            <a:ext cx="2052907" cy="14639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108000" bIns="108000" rtlCol="0" anchor="ctr" anchorCtr="0"/>
          <a:lstStyle/>
          <a:p>
            <a:r>
              <a:rPr lang="pl-PL" sz="3200" dirty="0">
                <a:solidFill>
                  <a:schemeClr val="bg1"/>
                </a:solidFill>
                <a:latin typeface="Myriad Pro" charset="0"/>
                <a:ea typeface="Myriad Pro" charset="0"/>
                <a:cs typeface="Myriad Pro" charset="0"/>
              </a:rPr>
              <a:t>park </a:t>
            </a:r>
            <a:br>
              <a:rPr lang="pl-PL" sz="3200" dirty="0">
                <a:solidFill>
                  <a:schemeClr val="bg1"/>
                </a:solidFill>
                <a:latin typeface="Myriad Pro" charset="0"/>
                <a:ea typeface="Myriad Pro" charset="0"/>
                <a:cs typeface="Myriad Pro" charset="0"/>
              </a:rPr>
            </a:br>
            <a:r>
              <a:rPr lang="pl-PL" sz="2000" dirty="0">
                <a:solidFill>
                  <a:schemeClr val="bg1"/>
                </a:solidFill>
                <a:latin typeface="Myriad Pro" charset="0"/>
                <a:ea typeface="Myriad Pro" charset="0"/>
                <a:cs typeface="Myriad Pro" charset="0"/>
              </a:rPr>
              <a:t>technologiczny</a:t>
            </a:r>
          </a:p>
        </p:txBody>
      </p:sp>
      <p:sp>
        <p:nvSpPr>
          <p:cNvPr id="28" name="Prostokąt 27">
            <a:extLst>
              <a:ext uri="{FF2B5EF4-FFF2-40B4-BE49-F238E27FC236}">
                <a16:creationId xmlns:a16="http://schemas.microsoft.com/office/drawing/2014/main" id="{5E092EB5-3B19-43AA-9D91-A2C3F79C89DD}"/>
              </a:ext>
            </a:extLst>
          </p:cNvPr>
          <p:cNvSpPr/>
          <p:nvPr/>
        </p:nvSpPr>
        <p:spPr>
          <a:xfrm>
            <a:off x="8691071" y="4178808"/>
            <a:ext cx="2104931" cy="14639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108000" bIns="108000" rtlCol="0" anchor="ctr" anchorCtr="0"/>
          <a:lstStyle/>
          <a:p>
            <a:pPr marL="92075" indent="-92075">
              <a:lnSpc>
                <a:spcPct val="150000"/>
              </a:lnSpc>
              <a:buFont typeface="Arial" panose="020B0604020202020204" pitchFamily="34" charset="0"/>
              <a:buChar char="•"/>
            </a:pPr>
            <a:r>
              <a:rPr lang="pl-PL" sz="1400" b="1" dirty="0">
                <a:solidFill>
                  <a:srgbClr val="141F40"/>
                </a:solidFill>
                <a:latin typeface="Myriad Pro" charset="0"/>
                <a:ea typeface="Myriad Pro" charset="0"/>
                <a:cs typeface="Myriad Pro" charset="0"/>
              </a:rPr>
              <a:t>infrastruktura</a:t>
            </a:r>
          </a:p>
          <a:p>
            <a:pPr marL="92075" indent="-92075">
              <a:lnSpc>
                <a:spcPct val="150000"/>
              </a:lnSpc>
              <a:buFont typeface="Arial" panose="020B0604020202020204" pitchFamily="34" charset="0"/>
              <a:buChar char="•"/>
            </a:pPr>
            <a:r>
              <a:rPr lang="pl-PL" sz="1400" b="1" dirty="0">
                <a:solidFill>
                  <a:srgbClr val="141F40"/>
                </a:solidFill>
                <a:latin typeface="Myriad Pro" charset="0"/>
                <a:ea typeface="Myriad Pro" charset="0"/>
                <a:cs typeface="Myriad Pro" charset="0"/>
              </a:rPr>
              <a:t>usługi</a:t>
            </a:r>
          </a:p>
          <a:p>
            <a:pPr marL="92075" indent="-92075">
              <a:buFont typeface="Arial" panose="020B0604020202020204" pitchFamily="34" charset="0"/>
              <a:buChar char="•"/>
            </a:pPr>
            <a:r>
              <a:rPr lang="pl-PL" sz="1400" b="1" dirty="0">
                <a:solidFill>
                  <a:srgbClr val="141F40"/>
                </a:solidFill>
                <a:latin typeface="Myriad Pro" charset="0"/>
                <a:ea typeface="Myriad Pro" charset="0"/>
                <a:cs typeface="Myriad Pro" charset="0"/>
              </a:rPr>
              <a:t>narzędzia</a:t>
            </a:r>
            <a:r>
              <a:rPr lang="pl-PL" sz="1400" dirty="0">
                <a:solidFill>
                  <a:srgbClr val="141F40"/>
                </a:solidFill>
                <a:latin typeface="Myriad Pro" charset="0"/>
                <a:ea typeface="Myriad Pro" charset="0"/>
                <a:cs typeface="Myriad Pro" charset="0"/>
              </a:rPr>
              <a:t> wspierania innowacji</a:t>
            </a:r>
          </a:p>
          <a:p>
            <a:pPr marL="92075" indent="-92075">
              <a:lnSpc>
                <a:spcPct val="150000"/>
              </a:lnSpc>
              <a:buFont typeface="Arial" panose="020B0604020202020204" pitchFamily="34" charset="0"/>
              <a:buChar char="•"/>
            </a:pPr>
            <a:r>
              <a:rPr lang="pl-PL" sz="1400" b="1" dirty="0">
                <a:solidFill>
                  <a:srgbClr val="141F40"/>
                </a:solidFill>
                <a:latin typeface="Myriad Pro" charset="0"/>
                <a:ea typeface="Myriad Pro" charset="0"/>
                <a:cs typeface="Myriad Pro" charset="0"/>
              </a:rPr>
              <a:t>sieciowanie</a:t>
            </a:r>
          </a:p>
        </p:txBody>
      </p:sp>
      <p:sp>
        <p:nvSpPr>
          <p:cNvPr id="18" name="Tytuł 3">
            <a:extLst>
              <a:ext uri="{FF2B5EF4-FFF2-40B4-BE49-F238E27FC236}">
                <a16:creationId xmlns:a16="http://schemas.microsoft.com/office/drawing/2014/main" id="{51E9B9EA-D4C4-460A-9760-6CA27087BA46}"/>
              </a:ext>
            </a:extLst>
          </p:cNvPr>
          <p:cNvSpPr txBox="1">
            <a:spLocks/>
          </p:cNvSpPr>
          <p:nvPr/>
        </p:nvSpPr>
        <p:spPr>
          <a:xfrm>
            <a:off x="560388" y="493683"/>
            <a:ext cx="11198905" cy="612000"/>
          </a:xfrm>
          <a:prstGeom prst="rect">
            <a:avLst/>
          </a:prstGeom>
        </p:spPr>
        <p:txBody>
          <a:bodyPr vert="horz" lIns="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l-PL" dirty="0">
                <a:solidFill>
                  <a:schemeClr val="bg1"/>
                </a:solidFill>
                <a:latin typeface="Bebas Neue" panose="020B0606020202050201" pitchFamily="34" charset="-18"/>
              </a:rPr>
              <a:t>Oferta KPT </a:t>
            </a:r>
          </a:p>
        </p:txBody>
      </p:sp>
    </p:spTree>
    <p:extLst>
      <p:ext uri="{BB962C8B-B14F-4D97-AF65-F5344CB8AC3E}">
        <p14:creationId xmlns:p14="http://schemas.microsoft.com/office/powerpoint/2010/main" val="14882588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Obraz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Freeform: Shape 8"/>
          <p:cNvSpPr/>
          <p:nvPr/>
        </p:nvSpPr>
        <p:spPr>
          <a:xfrm flipH="1">
            <a:off x="1176014" y="0"/>
            <a:ext cx="11015986" cy="6858000"/>
          </a:xfrm>
          <a:custGeom>
            <a:avLst/>
            <a:gdLst>
              <a:gd name="connsiteX0" fmla="*/ 3127580 w 9292925"/>
              <a:gd name="connsiteY0" fmla="*/ 0 h 5785309"/>
              <a:gd name="connsiteX1" fmla="*/ 9292925 w 9292925"/>
              <a:gd name="connsiteY1" fmla="*/ 5785309 h 5785309"/>
              <a:gd name="connsiteX2" fmla="*/ 0 w 9292925"/>
              <a:gd name="connsiteY2" fmla="*/ 5785309 h 5785309"/>
              <a:gd name="connsiteX3" fmla="*/ 0 w 9292925"/>
              <a:gd name="connsiteY3" fmla="*/ 2934794 h 5785309"/>
            </a:gdLst>
            <a:ahLst/>
            <a:cxnLst>
              <a:cxn ang="0">
                <a:pos x="connsiteX0" y="connsiteY0"/>
              </a:cxn>
              <a:cxn ang="0">
                <a:pos x="connsiteX1" y="connsiteY1"/>
              </a:cxn>
              <a:cxn ang="0">
                <a:pos x="connsiteX2" y="connsiteY2"/>
              </a:cxn>
              <a:cxn ang="0">
                <a:pos x="connsiteX3" y="connsiteY3"/>
              </a:cxn>
            </a:cxnLst>
            <a:rect l="l" t="t" r="r" b="b"/>
            <a:pathLst>
              <a:path w="9292925" h="5785309">
                <a:moveTo>
                  <a:pt x="3127580" y="0"/>
                </a:moveTo>
                <a:lnTo>
                  <a:pt x="9292925" y="5785309"/>
                </a:lnTo>
                <a:lnTo>
                  <a:pt x="0" y="5785309"/>
                </a:lnTo>
                <a:lnTo>
                  <a:pt x="0" y="2934794"/>
                </a:lnTo>
                <a:close/>
              </a:path>
            </a:pathLst>
          </a:custGeom>
          <a:solidFill>
            <a:srgbClr val="141F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ight Triangle 12"/>
          <p:cNvSpPr/>
          <p:nvPr/>
        </p:nvSpPr>
        <p:spPr>
          <a:xfrm flipV="1">
            <a:off x="0" y="-2"/>
            <a:ext cx="3846286" cy="3846286"/>
          </a:xfrm>
          <a:prstGeom prst="rtTriangle">
            <a:avLst/>
          </a:prstGeom>
          <a:solidFill>
            <a:srgbClr val="141F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 name="Symbol zastępczy numeru slajdu 1"/>
          <p:cNvSpPr>
            <a:spLocks noGrp="1"/>
          </p:cNvSpPr>
          <p:nvPr>
            <p:ph type="sldNum" sz="quarter" idx="10"/>
          </p:nvPr>
        </p:nvSpPr>
        <p:spPr/>
        <p:txBody>
          <a:bodyPr/>
          <a:lstStyle/>
          <a:p>
            <a:fld id="{4C66557B-F777-D240-AAFC-332A88C54245}" type="slidenum">
              <a:rPr lang="pl-PL" smtClean="0">
                <a:solidFill>
                  <a:schemeClr val="bg1"/>
                </a:solidFill>
              </a:rPr>
              <a:pPr/>
              <a:t>4</a:t>
            </a:fld>
            <a:endParaRPr lang="pl-PL" dirty="0">
              <a:solidFill>
                <a:schemeClr val="bg1"/>
              </a:solidFill>
            </a:endParaRPr>
          </a:p>
        </p:txBody>
      </p:sp>
      <p:graphicFrame>
        <p:nvGraphicFramePr>
          <p:cNvPr id="13" name="Diagram 12"/>
          <p:cNvGraphicFramePr/>
          <p:nvPr>
            <p:extLst/>
          </p:nvPr>
        </p:nvGraphicFramePr>
        <p:xfrm>
          <a:off x="4385586" y="1174989"/>
          <a:ext cx="7907131" cy="52714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Prostokąt 6">
            <a:extLst>
              <a:ext uri="{FF2B5EF4-FFF2-40B4-BE49-F238E27FC236}">
                <a16:creationId xmlns:a16="http://schemas.microsoft.com/office/drawing/2014/main" id="{1BF77B6B-66C9-4A7E-950C-BF6EFA51304E}"/>
              </a:ext>
            </a:extLst>
          </p:cNvPr>
          <p:cNvSpPr/>
          <p:nvPr/>
        </p:nvSpPr>
        <p:spPr>
          <a:xfrm>
            <a:off x="8927594" y="2973527"/>
            <a:ext cx="1433726" cy="707886"/>
          </a:xfrm>
          <a:prstGeom prst="rect">
            <a:avLst/>
          </a:prstGeom>
        </p:spPr>
        <p:txBody>
          <a:bodyPr wrap="none">
            <a:spAutoFit/>
          </a:bodyPr>
          <a:lstStyle/>
          <a:p>
            <a:pPr lvl="0"/>
            <a:r>
              <a:rPr lang="pl-PL" sz="2000" dirty="0">
                <a:solidFill>
                  <a:srgbClr val="141F40"/>
                </a:solidFill>
                <a:latin typeface="Myriad Pro" charset="0"/>
                <a:ea typeface="Myriad Pro" charset="0"/>
                <a:cs typeface="Myriad Pro" charset="0"/>
              </a:rPr>
              <a:t>absolwenci</a:t>
            </a:r>
            <a:br>
              <a:rPr lang="pl-PL" sz="2000" dirty="0">
                <a:solidFill>
                  <a:srgbClr val="141F40"/>
                </a:solidFill>
                <a:latin typeface="Myriad Pro" charset="0"/>
                <a:ea typeface="Myriad Pro" charset="0"/>
                <a:cs typeface="Myriad Pro" charset="0"/>
              </a:rPr>
            </a:br>
            <a:r>
              <a:rPr lang="pl-PL" sz="2000" dirty="0">
                <a:solidFill>
                  <a:srgbClr val="141F40"/>
                </a:solidFill>
                <a:latin typeface="Myriad Pro" charset="0"/>
                <a:ea typeface="Myriad Pro" charset="0"/>
                <a:cs typeface="Myriad Pro" charset="0"/>
              </a:rPr>
              <a:t>akceleracji</a:t>
            </a:r>
          </a:p>
        </p:txBody>
      </p:sp>
      <p:sp>
        <p:nvSpPr>
          <p:cNvPr id="17" name="Prostokąt 16">
            <a:extLst>
              <a:ext uri="{FF2B5EF4-FFF2-40B4-BE49-F238E27FC236}">
                <a16:creationId xmlns:a16="http://schemas.microsoft.com/office/drawing/2014/main" id="{F545C407-90B6-4CC2-8F63-68A88A26D5D7}"/>
              </a:ext>
            </a:extLst>
          </p:cNvPr>
          <p:cNvSpPr/>
          <p:nvPr/>
        </p:nvSpPr>
        <p:spPr>
          <a:xfrm>
            <a:off x="8927594" y="4696351"/>
            <a:ext cx="1466748" cy="1015663"/>
          </a:xfrm>
          <a:prstGeom prst="rect">
            <a:avLst/>
          </a:prstGeom>
        </p:spPr>
        <p:txBody>
          <a:bodyPr wrap="none">
            <a:spAutoFit/>
          </a:bodyPr>
          <a:lstStyle/>
          <a:p>
            <a:pPr lvl="0"/>
            <a:r>
              <a:rPr lang="pl-PL" sz="2000" dirty="0">
                <a:solidFill>
                  <a:srgbClr val="141F40"/>
                </a:solidFill>
                <a:latin typeface="Myriad Pro" charset="0"/>
                <a:ea typeface="Myriad Pro" charset="0"/>
                <a:cs typeface="Myriad Pro" charset="0"/>
              </a:rPr>
              <a:t>inwestycje </a:t>
            </a:r>
          </a:p>
          <a:p>
            <a:pPr lvl="0"/>
            <a:r>
              <a:rPr lang="pl-PL" sz="2000" dirty="0">
                <a:solidFill>
                  <a:srgbClr val="141F40"/>
                </a:solidFill>
                <a:latin typeface="Myriad Pro" charset="0"/>
                <a:ea typeface="Myriad Pro" charset="0"/>
                <a:cs typeface="Myriad Pro" charset="0"/>
              </a:rPr>
              <a:t>zalążkowe</a:t>
            </a:r>
            <a:br>
              <a:rPr lang="pl-PL" sz="2000" b="1" dirty="0">
                <a:solidFill>
                  <a:srgbClr val="141F40"/>
                </a:solidFill>
                <a:latin typeface="Myriad Pro" charset="0"/>
                <a:ea typeface="Myriad Pro" charset="0"/>
                <a:cs typeface="Myriad Pro" charset="0"/>
              </a:rPr>
            </a:br>
            <a:endParaRPr lang="pl-PL" sz="2000" b="1" dirty="0">
              <a:solidFill>
                <a:srgbClr val="141F40"/>
              </a:solidFill>
              <a:latin typeface="Myriad Pro" charset="0"/>
              <a:ea typeface="Myriad Pro" charset="0"/>
              <a:cs typeface="Myriad Pro" charset="0"/>
            </a:endParaRPr>
          </a:p>
        </p:txBody>
      </p:sp>
      <p:sp>
        <p:nvSpPr>
          <p:cNvPr id="18" name="Prostokąt 17">
            <a:extLst>
              <a:ext uri="{FF2B5EF4-FFF2-40B4-BE49-F238E27FC236}">
                <a16:creationId xmlns:a16="http://schemas.microsoft.com/office/drawing/2014/main" id="{85AF7F46-E3DA-42C6-A6DF-B05DB3C6DD32}"/>
              </a:ext>
            </a:extLst>
          </p:cNvPr>
          <p:cNvSpPr/>
          <p:nvPr/>
        </p:nvSpPr>
        <p:spPr>
          <a:xfrm>
            <a:off x="5563261" y="4626853"/>
            <a:ext cx="2495931" cy="1354217"/>
          </a:xfrm>
          <a:prstGeom prst="rect">
            <a:avLst/>
          </a:prstGeom>
        </p:spPr>
        <p:txBody>
          <a:bodyPr wrap="square">
            <a:spAutoFit/>
          </a:bodyPr>
          <a:lstStyle/>
          <a:p>
            <a:pPr lvl="0" algn="r"/>
            <a:r>
              <a:rPr lang="pl-PL" sz="2000" dirty="0">
                <a:solidFill>
                  <a:srgbClr val="141F40"/>
                </a:solidFill>
                <a:latin typeface="Myriad Pro" charset="0"/>
                <a:ea typeface="Myriad Pro" charset="0"/>
                <a:cs typeface="Myriad Pro" charset="0"/>
              </a:rPr>
              <a:t>lokatorzy </a:t>
            </a:r>
            <a:br>
              <a:rPr lang="pl-PL" sz="2000" dirty="0">
                <a:solidFill>
                  <a:srgbClr val="141F40"/>
                </a:solidFill>
                <a:latin typeface="Myriad Pro" charset="0"/>
                <a:ea typeface="Myriad Pro" charset="0"/>
                <a:cs typeface="Myriad Pro" charset="0"/>
              </a:rPr>
            </a:br>
            <a:r>
              <a:rPr lang="pl-PL" sz="2000" dirty="0">
                <a:solidFill>
                  <a:srgbClr val="141F40"/>
                </a:solidFill>
                <a:latin typeface="Myriad Pro" charset="0"/>
                <a:ea typeface="Myriad Pro" charset="0"/>
                <a:cs typeface="Myriad Pro" charset="0"/>
              </a:rPr>
              <a:t>parku</a:t>
            </a:r>
            <a:br>
              <a:rPr lang="pl-PL" sz="20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w tym firmy </a:t>
            </a:r>
            <a:br>
              <a:rPr lang="pl-PL" sz="1400" dirty="0">
                <a:solidFill>
                  <a:srgbClr val="141F40"/>
                </a:solidFill>
                <a:latin typeface="Myriad Pro" charset="0"/>
                <a:ea typeface="Myriad Pro" charset="0"/>
                <a:cs typeface="Myriad Pro" charset="0"/>
              </a:rPr>
            </a:br>
            <a:r>
              <a:rPr lang="pl-PL" sz="1400" dirty="0">
                <a:solidFill>
                  <a:srgbClr val="141F40"/>
                </a:solidFill>
                <a:latin typeface="Myriad Pro" charset="0"/>
                <a:ea typeface="Myriad Pro" charset="0"/>
                <a:cs typeface="Myriad Pro" charset="0"/>
              </a:rPr>
              <a:t>inkubowane</a:t>
            </a:r>
            <a:br>
              <a:rPr lang="pl-PL" sz="2000" dirty="0">
                <a:solidFill>
                  <a:srgbClr val="141F40"/>
                </a:solidFill>
                <a:latin typeface="Myriad Pro" charset="0"/>
                <a:ea typeface="Myriad Pro" charset="0"/>
                <a:cs typeface="Myriad Pro" charset="0"/>
              </a:rPr>
            </a:br>
            <a:endParaRPr lang="pl-PL" sz="1400" dirty="0">
              <a:solidFill>
                <a:srgbClr val="141F40"/>
              </a:solidFill>
              <a:latin typeface="Myriad Pro" charset="0"/>
              <a:ea typeface="Myriad Pro" charset="0"/>
              <a:cs typeface="Myriad Pro" charset="0"/>
            </a:endParaRPr>
          </a:p>
        </p:txBody>
      </p:sp>
      <p:sp>
        <p:nvSpPr>
          <p:cNvPr id="21" name="Prostokąt 20">
            <a:extLst>
              <a:ext uri="{FF2B5EF4-FFF2-40B4-BE49-F238E27FC236}">
                <a16:creationId xmlns:a16="http://schemas.microsoft.com/office/drawing/2014/main" id="{D07EDADE-C0A2-4723-8233-B6D981694C11}"/>
              </a:ext>
            </a:extLst>
          </p:cNvPr>
          <p:cNvSpPr/>
          <p:nvPr/>
        </p:nvSpPr>
        <p:spPr>
          <a:xfrm>
            <a:off x="6612422" y="2973527"/>
            <a:ext cx="1390125" cy="707886"/>
          </a:xfrm>
          <a:prstGeom prst="rect">
            <a:avLst/>
          </a:prstGeom>
        </p:spPr>
        <p:txBody>
          <a:bodyPr wrap="none">
            <a:spAutoFit/>
          </a:bodyPr>
          <a:lstStyle/>
          <a:p>
            <a:pPr lvl="0" algn="r"/>
            <a:r>
              <a:rPr lang="pl-PL" sz="2000" dirty="0">
                <a:solidFill>
                  <a:schemeClr val="bg1"/>
                </a:solidFill>
                <a:latin typeface="Myriad Pro" charset="0"/>
                <a:ea typeface="Myriad Pro" charset="0"/>
                <a:cs typeface="Myriad Pro" charset="0"/>
              </a:rPr>
              <a:t>inwestorzy</a:t>
            </a:r>
            <a:br>
              <a:rPr lang="pl-PL" sz="2000" dirty="0">
                <a:solidFill>
                  <a:schemeClr val="bg1"/>
                </a:solidFill>
                <a:latin typeface="Myriad Pro" charset="0"/>
                <a:ea typeface="Myriad Pro" charset="0"/>
                <a:cs typeface="Myriad Pro" charset="0"/>
              </a:rPr>
            </a:br>
            <a:r>
              <a:rPr lang="pl-PL" sz="2000" dirty="0">
                <a:solidFill>
                  <a:schemeClr val="bg1"/>
                </a:solidFill>
                <a:latin typeface="Myriad Pro" charset="0"/>
                <a:ea typeface="Myriad Pro" charset="0"/>
                <a:cs typeface="Myriad Pro" charset="0"/>
              </a:rPr>
              <a:t>w </a:t>
            </a:r>
            <a:r>
              <a:rPr lang="pl-PL" sz="2000" dirty="0" err="1">
                <a:solidFill>
                  <a:schemeClr val="bg1"/>
                </a:solidFill>
                <a:latin typeface="Myriad Pro" charset="0"/>
                <a:ea typeface="Myriad Pro" charset="0"/>
                <a:cs typeface="Myriad Pro" charset="0"/>
              </a:rPr>
              <a:t>sse</a:t>
            </a:r>
            <a:endParaRPr lang="pl-PL" sz="2000" dirty="0">
              <a:solidFill>
                <a:schemeClr val="bg1"/>
              </a:solidFill>
              <a:latin typeface="Myriad Pro" charset="0"/>
              <a:ea typeface="Myriad Pro" charset="0"/>
              <a:cs typeface="Myriad Pro" charset="0"/>
            </a:endParaRPr>
          </a:p>
        </p:txBody>
      </p:sp>
      <p:pic>
        <p:nvPicPr>
          <p:cNvPr id="22" name="Obraz 21">
            <a:extLst>
              <a:ext uri="{FF2B5EF4-FFF2-40B4-BE49-F238E27FC236}">
                <a16:creationId xmlns:a16="http://schemas.microsoft.com/office/drawing/2014/main" id="{DE6186B4-4EF3-4BE1-B460-01F0FD31FB8A}"/>
              </a:ext>
            </a:extLst>
          </p:cNvPr>
          <p:cNvPicPr>
            <a:picLocks noChangeAspect="1"/>
          </p:cNvPicPr>
          <p:nvPr/>
        </p:nvPicPr>
        <p:blipFill>
          <a:blip r:embed="rId9"/>
          <a:stretch>
            <a:fillRect/>
          </a:stretch>
        </p:blipFill>
        <p:spPr>
          <a:xfrm>
            <a:off x="7996833" y="3346737"/>
            <a:ext cx="861569" cy="861569"/>
          </a:xfrm>
          <a:prstGeom prst="roundRect">
            <a:avLst/>
          </a:prstGeom>
        </p:spPr>
      </p:pic>
      <p:sp>
        <p:nvSpPr>
          <p:cNvPr id="4" name="Prostokąt 3">
            <a:extLst>
              <a:ext uri="{FF2B5EF4-FFF2-40B4-BE49-F238E27FC236}">
                <a16:creationId xmlns:a16="http://schemas.microsoft.com/office/drawing/2014/main" id="{809EA604-CB00-485B-8751-8121FB06484C}"/>
              </a:ext>
            </a:extLst>
          </p:cNvPr>
          <p:cNvSpPr/>
          <p:nvPr/>
        </p:nvSpPr>
        <p:spPr>
          <a:xfrm>
            <a:off x="7273426" y="3969467"/>
            <a:ext cx="809837" cy="830997"/>
          </a:xfrm>
          <a:prstGeom prst="rect">
            <a:avLst/>
          </a:prstGeom>
        </p:spPr>
        <p:txBody>
          <a:bodyPr wrap="none">
            <a:spAutoFit/>
          </a:bodyPr>
          <a:lstStyle/>
          <a:p>
            <a:pPr lvl="0"/>
            <a:r>
              <a:rPr lang="pl-PL" sz="4800" dirty="0">
                <a:solidFill>
                  <a:srgbClr val="141F40"/>
                </a:solidFill>
                <a:latin typeface="Bebas Neue" charset="0"/>
                <a:ea typeface="Bebas Neue" charset="0"/>
                <a:cs typeface="Bebas Neue" charset="0"/>
              </a:rPr>
              <a:t>80</a:t>
            </a:r>
            <a:endParaRPr lang="pl-PL" sz="4800" dirty="0"/>
          </a:p>
        </p:txBody>
      </p:sp>
      <p:sp>
        <p:nvSpPr>
          <p:cNvPr id="16" name="Tytuł 3">
            <a:extLst>
              <a:ext uri="{FF2B5EF4-FFF2-40B4-BE49-F238E27FC236}">
                <a16:creationId xmlns:a16="http://schemas.microsoft.com/office/drawing/2014/main" id="{39062A22-9A79-4C01-A131-94CDD30734BC}"/>
              </a:ext>
            </a:extLst>
          </p:cNvPr>
          <p:cNvSpPr txBox="1">
            <a:spLocks/>
          </p:cNvSpPr>
          <p:nvPr/>
        </p:nvSpPr>
        <p:spPr>
          <a:xfrm>
            <a:off x="560388" y="493683"/>
            <a:ext cx="11198905" cy="612000"/>
          </a:xfrm>
          <a:prstGeom prst="rect">
            <a:avLst/>
          </a:prstGeom>
        </p:spPr>
        <p:txBody>
          <a:bodyPr vert="horz" lIns="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l-PL" dirty="0">
                <a:solidFill>
                  <a:schemeClr val="bg1"/>
                </a:solidFill>
                <a:latin typeface="Bebas Neue" panose="020B0606020202050201" pitchFamily="34" charset="-18"/>
              </a:rPr>
              <a:t>Firmy w KPT </a:t>
            </a:r>
          </a:p>
        </p:txBody>
      </p:sp>
    </p:spTree>
    <p:extLst>
      <p:ext uri="{BB962C8B-B14F-4D97-AF65-F5344CB8AC3E}">
        <p14:creationId xmlns:p14="http://schemas.microsoft.com/office/powerpoint/2010/main" val="526131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ytuł 3"/>
          <p:cNvSpPr>
            <a:spLocks noGrp="1"/>
          </p:cNvSpPr>
          <p:nvPr>
            <p:ph type="title"/>
          </p:nvPr>
        </p:nvSpPr>
        <p:spPr>
          <a:xfrm>
            <a:off x="407988" y="341283"/>
            <a:ext cx="6384143" cy="896846"/>
          </a:xfrm>
        </p:spPr>
        <p:txBody>
          <a:bodyPr lIns="0"/>
          <a:lstStyle/>
          <a:p>
            <a:r>
              <a:rPr lang="pl-PL" dirty="0">
                <a:latin typeface="Bebas Neue" panose="020B0606020202050201" pitchFamily="34" charset="-18"/>
              </a:rPr>
              <a:t>Struktura udziałów Spółki</a:t>
            </a:r>
          </a:p>
        </p:txBody>
      </p:sp>
      <p:sp>
        <p:nvSpPr>
          <p:cNvPr id="22" name="Symbol zastępczy numeru slajdu 1"/>
          <p:cNvSpPr>
            <a:spLocks noGrp="1"/>
          </p:cNvSpPr>
          <p:nvPr>
            <p:ph type="sldNum" sz="quarter" idx="10"/>
          </p:nvPr>
        </p:nvSpPr>
        <p:spPr>
          <a:xfrm>
            <a:off x="11606893" y="6531089"/>
            <a:ext cx="358655" cy="242230"/>
          </a:xfrm>
        </p:spPr>
        <p:txBody>
          <a:bodyPr/>
          <a:lstStyle/>
          <a:p>
            <a:fld id="{4C66557B-F777-D240-AAFC-332A88C54245}" type="slidenum">
              <a:rPr lang="pl-PL" smtClean="0"/>
              <a:pPr/>
              <a:t>5</a:t>
            </a:fld>
            <a:endParaRPr lang="pl-PL" dirty="0"/>
          </a:p>
        </p:txBody>
      </p:sp>
      <p:pic>
        <p:nvPicPr>
          <p:cNvPr id="255" name="Obraz 25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graphicFrame>
        <p:nvGraphicFramePr>
          <p:cNvPr id="2" name="Wykres 1"/>
          <p:cNvGraphicFramePr/>
          <p:nvPr>
            <p:extLst/>
          </p:nvPr>
        </p:nvGraphicFramePr>
        <p:xfrm>
          <a:off x="558006" y="1233460"/>
          <a:ext cx="11075989" cy="5039783"/>
        </p:xfrm>
        <a:graphic>
          <a:graphicData uri="http://schemas.openxmlformats.org/drawingml/2006/chart">
            <c:chart xmlns:c="http://schemas.openxmlformats.org/drawingml/2006/chart" xmlns:r="http://schemas.openxmlformats.org/officeDocument/2006/relationships" r:id="rId4"/>
          </a:graphicData>
        </a:graphic>
      </p:graphicFrame>
      <p:pic>
        <p:nvPicPr>
          <p:cNvPr id="6" name="Obraz 5">
            <a:extLst>
              <a:ext uri="{FF2B5EF4-FFF2-40B4-BE49-F238E27FC236}">
                <a16:creationId xmlns:a16="http://schemas.microsoft.com/office/drawing/2014/main" id="{FD6830C1-4749-4348-8C3B-AC509CB814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7732" y="6531089"/>
            <a:ext cx="836532" cy="256767"/>
          </a:xfrm>
          <a:prstGeom prst="rect">
            <a:avLst/>
          </a:prstGeom>
        </p:spPr>
      </p:pic>
    </p:spTree>
    <p:extLst>
      <p:ext uri="{BB962C8B-B14F-4D97-AF65-F5344CB8AC3E}">
        <p14:creationId xmlns:p14="http://schemas.microsoft.com/office/powerpoint/2010/main" val="22795651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0"/>
          </p:nvPr>
        </p:nvSpPr>
        <p:spPr/>
        <p:txBody>
          <a:bodyPr/>
          <a:lstStyle/>
          <a:p>
            <a:fld id="{4C66557B-F777-D240-AAFC-332A88C54245}" type="slidenum">
              <a:rPr lang="pl-PL" smtClean="0"/>
              <a:pPr/>
              <a:t>6</a:t>
            </a:fld>
            <a:endParaRPr lang="pl-PL" dirty="0"/>
          </a:p>
        </p:txBody>
      </p:sp>
      <p:sp>
        <p:nvSpPr>
          <p:cNvPr id="4" name="Tytuł 3"/>
          <p:cNvSpPr>
            <a:spLocks noGrp="1"/>
          </p:cNvSpPr>
          <p:nvPr>
            <p:ph type="title"/>
          </p:nvPr>
        </p:nvSpPr>
        <p:spPr/>
        <p:txBody>
          <a:bodyPr/>
          <a:lstStyle/>
          <a:p>
            <a:r>
              <a:rPr lang="pl-PL" dirty="0">
                <a:latin typeface="Bebas Neue" panose="020B0606020202050201" pitchFamily="34" charset="-18"/>
              </a:rPr>
              <a:t>Krakowski Park Technologiczny</a:t>
            </a:r>
          </a:p>
        </p:txBody>
      </p:sp>
      <p:sp>
        <p:nvSpPr>
          <p:cNvPr id="6" name="Prostokąt 5"/>
          <p:cNvSpPr/>
          <p:nvPr/>
        </p:nvSpPr>
        <p:spPr>
          <a:xfrm>
            <a:off x="1435478" y="1824710"/>
            <a:ext cx="4680000" cy="1702676"/>
          </a:xfrm>
          <a:prstGeom prst="rect">
            <a:avLst/>
          </a:pr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latin typeface="Myriad Pro" panose="020B0503030403020204" pitchFamily="34" charset="0"/>
            </a:endParaRPr>
          </a:p>
        </p:txBody>
      </p:sp>
      <p:sp>
        <p:nvSpPr>
          <p:cNvPr id="7" name="Prostokąt 6"/>
          <p:cNvSpPr/>
          <p:nvPr/>
        </p:nvSpPr>
        <p:spPr>
          <a:xfrm>
            <a:off x="6330771" y="1838802"/>
            <a:ext cx="4680000" cy="1702676"/>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8" name="Prostokąt 7"/>
          <p:cNvSpPr/>
          <p:nvPr/>
        </p:nvSpPr>
        <p:spPr>
          <a:xfrm>
            <a:off x="1397977" y="3782247"/>
            <a:ext cx="4680000" cy="1702676"/>
          </a:xfrm>
          <a:prstGeom prst="rect">
            <a:avLst/>
          </a:prstGeom>
          <a:solidFill>
            <a:srgbClr val="BFA3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p>
        </p:txBody>
      </p:sp>
      <p:sp>
        <p:nvSpPr>
          <p:cNvPr id="9" name="Prostokąt 8"/>
          <p:cNvSpPr/>
          <p:nvPr/>
        </p:nvSpPr>
        <p:spPr>
          <a:xfrm>
            <a:off x="6361390" y="3782247"/>
            <a:ext cx="4649381" cy="1702676"/>
          </a:xfrm>
          <a:prstGeom prst="rect">
            <a:avLst/>
          </a:prstGeom>
          <a:solidFill>
            <a:srgbClr val="E718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1" name="PoleTekstowe 10"/>
          <p:cNvSpPr txBox="1"/>
          <p:nvPr/>
        </p:nvSpPr>
        <p:spPr>
          <a:xfrm>
            <a:off x="1674946" y="2410541"/>
            <a:ext cx="4201064" cy="369332"/>
          </a:xfrm>
          <a:prstGeom prst="rect">
            <a:avLst/>
          </a:prstGeom>
          <a:noFill/>
        </p:spPr>
        <p:txBody>
          <a:bodyPr wrap="square" rtlCol="0">
            <a:spAutoFit/>
          </a:bodyPr>
          <a:lstStyle/>
          <a:p>
            <a:r>
              <a:rPr lang="pl-PL" dirty="0">
                <a:solidFill>
                  <a:schemeClr val="bg1"/>
                </a:solidFill>
                <a:latin typeface="Myriad Pro" panose="020B0503030403020204" pitchFamily="34" charset="0"/>
                <a:ea typeface="Arial" charset="0"/>
                <a:cs typeface="Arial" charset="0"/>
              </a:rPr>
              <a:t>Zarządzający Obszarem</a:t>
            </a:r>
          </a:p>
        </p:txBody>
      </p:sp>
      <p:sp>
        <p:nvSpPr>
          <p:cNvPr id="15" name="PoleTekstowe 14"/>
          <p:cNvSpPr txBox="1"/>
          <p:nvPr/>
        </p:nvSpPr>
        <p:spPr>
          <a:xfrm>
            <a:off x="6599209" y="2403516"/>
            <a:ext cx="4347712" cy="646331"/>
          </a:xfrm>
          <a:prstGeom prst="rect">
            <a:avLst/>
          </a:prstGeom>
          <a:noFill/>
        </p:spPr>
        <p:txBody>
          <a:bodyPr wrap="square" rtlCol="0">
            <a:spAutoFit/>
          </a:bodyPr>
          <a:lstStyle/>
          <a:p>
            <a:r>
              <a:rPr lang="pl-PL" dirty="0">
                <a:latin typeface="Myriad Pro" panose="020B0503030403020204" pitchFamily="34" charset="0"/>
                <a:ea typeface="Arial" charset="0"/>
                <a:cs typeface="Arial" charset="0"/>
              </a:rPr>
              <a:t>Na terenie województwa małopolskiego</a:t>
            </a:r>
            <a:br>
              <a:rPr lang="pl-PL" dirty="0">
                <a:latin typeface="Myriad Pro" panose="020B0503030403020204" pitchFamily="34" charset="0"/>
                <a:ea typeface="Arial" charset="0"/>
                <a:cs typeface="Arial" charset="0"/>
              </a:rPr>
            </a:br>
            <a:r>
              <a:rPr lang="pl-PL" dirty="0">
                <a:latin typeface="Myriad Pro" panose="020B0503030403020204" pitchFamily="34" charset="0"/>
                <a:ea typeface="Arial" charset="0"/>
                <a:cs typeface="Arial" charset="0"/>
              </a:rPr>
              <a:t>i powiatu jędrzejowskiego</a:t>
            </a:r>
          </a:p>
        </p:txBody>
      </p:sp>
      <p:sp>
        <p:nvSpPr>
          <p:cNvPr id="16" name="PoleTekstowe 15"/>
          <p:cNvSpPr txBox="1"/>
          <p:nvPr/>
        </p:nvSpPr>
        <p:spPr>
          <a:xfrm>
            <a:off x="1599943" y="3971366"/>
            <a:ext cx="4276067" cy="1477328"/>
          </a:xfrm>
          <a:prstGeom prst="rect">
            <a:avLst/>
          </a:prstGeom>
          <a:noFill/>
        </p:spPr>
        <p:txBody>
          <a:bodyPr wrap="square" rtlCol="0">
            <a:spAutoFit/>
          </a:bodyPr>
          <a:lstStyle/>
          <a:p>
            <a:pPr marL="285750" indent="-285750">
              <a:buFont typeface="Arial" panose="020B0604020202020204" pitchFamily="34" charset="0"/>
              <a:buChar char="•"/>
            </a:pPr>
            <a:r>
              <a:rPr lang="pl-PL" dirty="0">
                <a:solidFill>
                  <a:schemeClr val="bg1"/>
                </a:solidFill>
                <a:latin typeface="Myriad Pro" panose="020B0503030403020204" pitchFamily="34" charset="0"/>
                <a:ea typeface="Arial" charset="0"/>
                <a:cs typeface="Arial" charset="0"/>
              </a:rPr>
              <a:t>Wydaje Decyzje o wsparciu</a:t>
            </a:r>
          </a:p>
          <a:p>
            <a:pPr marL="285750" indent="-285750">
              <a:buFont typeface="Arial" panose="020B0604020202020204" pitchFamily="34" charset="0"/>
              <a:buChar char="•"/>
            </a:pPr>
            <a:r>
              <a:rPr lang="pl-PL" dirty="0">
                <a:solidFill>
                  <a:schemeClr val="bg1"/>
                </a:solidFill>
                <a:latin typeface="Myriad Pro" panose="020B0503030403020204" pitchFamily="34" charset="0"/>
                <a:ea typeface="Arial" charset="0"/>
                <a:cs typeface="Arial" charset="0"/>
              </a:rPr>
              <a:t>Świadczy usługi informacyjne</a:t>
            </a:r>
          </a:p>
          <a:p>
            <a:pPr marL="285750" indent="-285750">
              <a:buFont typeface="Arial" panose="020B0604020202020204" pitchFamily="34" charset="0"/>
              <a:buChar char="•"/>
            </a:pPr>
            <a:r>
              <a:rPr lang="pl-PL" dirty="0">
                <a:solidFill>
                  <a:schemeClr val="bg1"/>
                </a:solidFill>
                <a:latin typeface="Myriad Pro" panose="020B0503030403020204" pitchFamily="34" charset="0"/>
                <a:ea typeface="Arial" charset="0"/>
                <a:cs typeface="Arial" charset="0"/>
              </a:rPr>
              <a:t>Promuje działalność gospodarczą </a:t>
            </a:r>
            <a:br>
              <a:rPr lang="pl-PL" dirty="0">
                <a:solidFill>
                  <a:schemeClr val="bg1"/>
                </a:solidFill>
                <a:latin typeface="Myriad Pro" panose="020B0503030403020204" pitchFamily="34" charset="0"/>
                <a:ea typeface="Arial" charset="0"/>
                <a:cs typeface="Arial" charset="0"/>
              </a:rPr>
            </a:br>
            <a:r>
              <a:rPr lang="pl-PL" dirty="0">
                <a:solidFill>
                  <a:schemeClr val="bg1"/>
                </a:solidFill>
                <a:latin typeface="Myriad Pro" panose="020B0503030403020204" pitchFamily="34" charset="0"/>
                <a:ea typeface="Arial" charset="0"/>
                <a:cs typeface="Arial" charset="0"/>
              </a:rPr>
              <a:t>i nowe inwestycje</a:t>
            </a:r>
          </a:p>
          <a:p>
            <a:endParaRPr lang="pl-PL" dirty="0">
              <a:solidFill>
                <a:schemeClr val="bg1"/>
              </a:solidFill>
              <a:latin typeface="Myriad Pro" panose="020B0503030403020204" pitchFamily="34" charset="0"/>
              <a:ea typeface="Arial" charset="0"/>
              <a:cs typeface="Arial" charset="0"/>
            </a:endParaRPr>
          </a:p>
        </p:txBody>
      </p:sp>
      <p:sp>
        <p:nvSpPr>
          <p:cNvPr id="17" name="PoleTekstowe 16"/>
          <p:cNvSpPr txBox="1"/>
          <p:nvPr/>
        </p:nvSpPr>
        <p:spPr>
          <a:xfrm>
            <a:off x="6463512" y="3978493"/>
            <a:ext cx="4445136" cy="1754326"/>
          </a:xfrm>
          <a:prstGeom prst="rect">
            <a:avLst/>
          </a:prstGeom>
          <a:noFill/>
        </p:spPr>
        <p:txBody>
          <a:bodyPr wrap="square" rtlCol="0">
            <a:spAutoFit/>
          </a:bodyPr>
          <a:lstStyle/>
          <a:p>
            <a:pPr marL="285750" indent="-285750">
              <a:buFont typeface="Arial" panose="020B0604020202020204" pitchFamily="34" charset="0"/>
              <a:buChar char="•"/>
            </a:pPr>
            <a:r>
              <a:rPr lang="pl-PL" dirty="0">
                <a:solidFill>
                  <a:schemeClr val="bg1"/>
                </a:solidFill>
                <a:latin typeface="Myriad Pro" panose="020B0503030403020204" pitchFamily="34" charset="0"/>
                <a:ea typeface="Arial" charset="0"/>
                <a:cs typeface="Arial" charset="0"/>
              </a:rPr>
              <a:t>Udziela pomocy przedsiębiorcom </a:t>
            </a:r>
            <a:br>
              <a:rPr lang="pl-PL" dirty="0">
                <a:solidFill>
                  <a:schemeClr val="bg1"/>
                </a:solidFill>
                <a:latin typeface="Myriad Pro" panose="020B0503030403020204" pitchFamily="34" charset="0"/>
                <a:ea typeface="Arial" charset="0"/>
                <a:cs typeface="Arial" charset="0"/>
              </a:rPr>
            </a:br>
            <a:r>
              <a:rPr lang="pl-PL" dirty="0">
                <a:solidFill>
                  <a:schemeClr val="bg1"/>
                </a:solidFill>
                <a:latin typeface="Myriad Pro" panose="020B0503030403020204" pitchFamily="34" charset="0"/>
                <a:ea typeface="Arial" charset="0"/>
                <a:cs typeface="Arial" charset="0"/>
              </a:rPr>
              <a:t>w kontaktach z administracja publiczną</a:t>
            </a:r>
          </a:p>
          <a:p>
            <a:pPr marL="285750" indent="-285750">
              <a:buFont typeface="Arial" panose="020B0604020202020204" pitchFamily="34" charset="0"/>
              <a:buChar char="•"/>
            </a:pPr>
            <a:r>
              <a:rPr lang="pl-PL" dirty="0">
                <a:solidFill>
                  <a:schemeClr val="bg1"/>
                </a:solidFill>
                <a:latin typeface="Myriad Pro" panose="020B0503030403020204" pitchFamily="34" charset="0"/>
                <a:ea typeface="Arial" charset="0"/>
                <a:cs typeface="Arial" charset="0"/>
              </a:rPr>
              <a:t>Współpracuje ze szkołami ponadpodstawowymi i z uczelniami</a:t>
            </a:r>
          </a:p>
          <a:p>
            <a:pPr marL="285750" indent="-285750">
              <a:buFont typeface="Arial" panose="020B0604020202020204" pitchFamily="34" charset="0"/>
              <a:buChar char="•"/>
            </a:pPr>
            <a:endParaRPr lang="pl-PL" dirty="0">
              <a:solidFill>
                <a:schemeClr val="bg1"/>
              </a:solidFill>
              <a:latin typeface="Myriad Pro" panose="020B0503030403020204" pitchFamily="34" charset="0"/>
              <a:ea typeface="Arial" charset="0"/>
              <a:cs typeface="Arial" charset="0"/>
            </a:endParaRPr>
          </a:p>
          <a:p>
            <a:endParaRPr lang="pl-PL" dirty="0">
              <a:solidFill>
                <a:schemeClr val="bg1"/>
              </a:solidFill>
              <a:latin typeface="Myriad Pro" panose="020B0503030403020204" pitchFamily="34" charset="0"/>
              <a:ea typeface="Arial" charset="0"/>
              <a:cs typeface="Arial" charset="0"/>
            </a:endParaRPr>
          </a:p>
        </p:txBody>
      </p:sp>
      <p:pic>
        <p:nvPicPr>
          <p:cNvPr id="18" name="Obraz 17">
            <a:extLst>
              <a:ext uri="{FF2B5EF4-FFF2-40B4-BE49-F238E27FC236}">
                <a16:creationId xmlns:a16="http://schemas.microsoft.com/office/drawing/2014/main" id="{674C3D7E-9592-2948-AFF6-D163B126F9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13" name="Obraz 12">
            <a:extLst>
              <a:ext uri="{FF2B5EF4-FFF2-40B4-BE49-F238E27FC236}">
                <a16:creationId xmlns:a16="http://schemas.microsoft.com/office/drawing/2014/main" id="{2D202943-0323-4058-ACDD-FDA5D1BCE1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214674010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ymbol zastępczy tekstu 25"/>
          <p:cNvSpPr>
            <a:spLocks noGrp="1"/>
          </p:cNvSpPr>
          <p:nvPr>
            <p:ph type="body" sz="quarter" idx="36"/>
          </p:nvPr>
        </p:nvSpPr>
        <p:spPr>
          <a:solidFill>
            <a:srgbClr val="BFA38A"/>
          </a:solidFill>
        </p:spPr>
        <p:txBody>
          <a:bodyPr>
            <a:normAutofit/>
          </a:bodyPr>
          <a:lstStyle/>
          <a:p>
            <a:pPr marL="0" indent="0">
              <a:buNone/>
            </a:pPr>
            <a:r>
              <a:rPr lang="pl-PL" dirty="0"/>
              <a:t>Obszar</a:t>
            </a:r>
          </a:p>
        </p:txBody>
      </p:sp>
      <p:sp>
        <p:nvSpPr>
          <p:cNvPr id="27" name="Symbol zastępczy tekstu 26"/>
          <p:cNvSpPr>
            <a:spLocks noGrp="1"/>
          </p:cNvSpPr>
          <p:nvPr>
            <p:ph type="body" sz="quarter" idx="37"/>
          </p:nvPr>
        </p:nvSpPr>
        <p:spPr/>
        <p:txBody>
          <a:bodyPr/>
          <a:lstStyle/>
          <a:p>
            <a:pPr marL="0" indent="0">
              <a:buNone/>
            </a:pPr>
            <a:r>
              <a:rPr lang="pl-PL" dirty="0"/>
              <a:t>Polska Strefa Inwestycji</a:t>
            </a:r>
          </a:p>
        </p:txBody>
      </p:sp>
      <p:sp>
        <p:nvSpPr>
          <p:cNvPr id="28" name="Symbol zastępczy tekstu 27"/>
          <p:cNvSpPr>
            <a:spLocks noGrp="1"/>
          </p:cNvSpPr>
          <p:nvPr>
            <p:ph type="body" sz="quarter" idx="38"/>
          </p:nvPr>
        </p:nvSpPr>
        <p:spPr>
          <a:solidFill>
            <a:srgbClr val="BFA38A"/>
          </a:solidFill>
        </p:spPr>
        <p:txBody>
          <a:bodyPr>
            <a:normAutofit/>
          </a:bodyPr>
          <a:lstStyle/>
          <a:p>
            <a:pPr marL="0" indent="0">
              <a:buNone/>
            </a:pPr>
            <a:r>
              <a:rPr lang="pl-PL" dirty="0"/>
              <a:t>Kryteria ilościowe</a:t>
            </a:r>
          </a:p>
        </p:txBody>
      </p:sp>
      <p:sp>
        <p:nvSpPr>
          <p:cNvPr id="30" name="Symbol zastępczy tekstu 29"/>
          <p:cNvSpPr>
            <a:spLocks noGrp="1"/>
          </p:cNvSpPr>
          <p:nvPr>
            <p:ph type="body" sz="quarter" idx="40"/>
          </p:nvPr>
        </p:nvSpPr>
        <p:spPr>
          <a:xfrm>
            <a:off x="10091469" y="1957122"/>
            <a:ext cx="1645200" cy="1418400"/>
          </a:xfrm>
          <a:solidFill>
            <a:srgbClr val="BFA38A"/>
          </a:solidFill>
        </p:spPr>
        <p:txBody>
          <a:bodyPr>
            <a:normAutofit fontScale="77500" lnSpcReduction="20000"/>
          </a:bodyPr>
          <a:lstStyle/>
          <a:p>
            <a:pPr marL="0" indent="0">
              <a:buNone/>
            </a:pPr>
            <a:r>
              <a:rPr lang="pl-PL" dirty="0"/>
              <a:t>Branże Strategii na rzecz Odpowiedzialnego Rozwoju</a:t>
            </a:r>
          </a:p>
        </p:txBody>
      </p:sp>
      <p:sp>
        <p:nvSpPr>
          <p:cNvPr id="31" name="Symbol zastępczy tekstu 30"/>
          <p:cNvSpPr>
            <a:spLocks noGrp="1"/>
          </p:cNvSpPr>
          <p:nvPr>
            <p:ph type="body" sz="quarter" idx="41"/>
          </p:nvPr>
        </p:nvSpPr>
        <p:spPr/>
        <p:txBody>
          <a:bodyPr/>
          <a:lstStyle/>
          <a:p>
            <a:pPr marL="0" indent="0">
              <a:buNone/>
            </a:pPr>
            <a:r>
              <a:rPr lang="pl-PL" dirty="0"/>
              <a:t>Wsparcie</a:t>
            </a:r>
          </a:p>
        </p:txBody>
      </p:sp>
      <p:sp>
        <p:nvSpPr>
          <p:cNvPr id="32" name="Symbol zastępczy tekstu 31"/>
          <p:cNvSpPr>
            <a:spLocks noGrp="1"/>
          </p:cNvSpPr>
          <p:nvPr>
            <p:ph type="body" sz="quarter" idx="42"/>
          </p:nvPr>
        </p:nvSpPr>
        <p:spPr/>
        <p:txBody>
          <a:bodyPr>
            <a:normAutofit/>
          </a:bodyPr>
          <a:lstStyle/>
          <a:p>
            <a:pPr marL="0" indent="0">
              <a:buNone/>
            </a:pPr>
            <a:r>
              <a:rPr lang="pl-PL" dirty="0"/>
              <a:t>Okres obowiązy-wania</a:t>
            </a:r>
          </a:p>
        </p:txBody>
      </p:sp>
      <p:sp>
        <p:nvSpPr>
          <p:cNvPr id="33" name="Symbol zastępczy tekstu 32"/>
          <p:cNvSpPr>
            <a:spLocks noGrp="1"/>
          </p:cNvSpPr>
          <p:nvPr>
            <p:ph type="body" sz="quarter" idx="43"/>
          </p:nvPr>
        </p:nvSpPr>
        <p:spPr>
          <a:xfrm>
            <a:off x="3052600" y="1216749"/>
            <a:ext cx="1645200" cy="1418400"/>
          </a:xfrm>
        </p:spPr>
        <p:txBody>
          <a:bodyPr/>
          <a:lstStyle/>
          <a:p>
            <a:pPr marL="0" indent="0">
              <a:buNone/>
            </a:pPr>
            <a:r>
              <a:rPr lang="pl-PL" dirty="0"/>
              <a:t>Zarządza-</a:t>
            </a:r>
            <a:r>
              <a:rPr lang="pl-PL" dirty="0" err="1"/>
              <a:t>jący</a:t>
            </a:r>
            <a:r>
              <a:rPr lang="pl-PL" dirty="0"/>
              <a:t> Obszarem</a:t>
            </a:r>
          </a:p>
        </p:txBody>
      </p:sp>
      <p:sp>
        <p:nvSpPr>
          <p:cNvPr id="34" name="Symbol zastępczy tekstu 33"/>
          <p:cNvSpPr>
            <a:spLocks noGrp="1"/>
          </p:cNvSpPr>
          <p:nvPr>
            <p:ph type="body" sz="quarter" idx="44"/>
          </p:nvPr>
        </p:nvSpPr>
        <p:spPr/>
        <p:txBody>
          <a:bodyPr>
            <a:noAutofit/>
          </a:bodyPr>
          <a:lstStyle/>
          <a:p>
            <a:pPr marL="0" indent="0">
              <a:buNone/>
            </a:pPr>
            <a:r>
              <a:rPr lang="pl-PL" dirty="0"/>
              <a:t>Nowy projekt inwesty-cyjny</a:t>
            </a:r>
          </a:p>
        </p:txBody>
      </p:sp>
      <p:sp>
        <p:nvSpPr>
          <p:cNvPr id="36" name="Symbol zastępczy tekstu 35"/>
          <p:cNvSpPr>
            <a:spLocks noGrp="1"/>
          </p:cNvSpPr>
          <p:nvPr>
            <p:ph type="body" sz="quarter" idx="46"/>
          </p:nvPr>
        </p:nvSpPr>
        <p:spPr>
          <a:solidFill>
            <a:srgbClr val="BFA38A"/>
          </a:solidFill>
        </p:spPr>
        <p:txBody>
          <a:bodyPr/>
          <a:lstStyle/>
          <a:p>
            <a:pPr marL="0" indent="0">
              <a:buNone/>
            </a:pPr>
            <a:r>
              <a:rPr lang="pl-PL" dirty="0"/>
              <a:t>Decyzja </a:t>
            </a:r>
            <a:br>
              <a:rPr lang="pl-PL" dirty="0"/>
            </a:br>
            <a:r>
              <a:rPr lang="pl-PL" dirty="0"/>
              <a:t>o wsparciu</a:t>
            </a:r>
          </a:p>
        </p:txBody>
      </p:sp>
      <p:sp>
        <p:nvSpPr>
          <p:cNvPr id="38" name="Symbol zastępczy tekstu 37"/>
          <p:cNvSpPr>
            <a:spLocks noGrp="1"/>
          </p:cNvSpPr>
          <p:nvPr>
            <p:ph type="body" sz="quarter" idx="48"/>
          </p:nvPr>
        </p:nvSpPr>
        <p:spPr>
          <a:solidFill>
            <a:srgbClr val="BFA38A"/>
          </a:solidFill>
        </p:spPr>
        <p:txBody>
          <a:bodyPr lIns="0" rIns="0">
            <a:normAutofit/>
          </a:bodyPr>
          <a:lstStyle/>
          <a:p>
            <a:pPr marL="0" indent="0">
              <a:buNone/>
            </a:pPr>
            <a:r>
              <a:rPr lang="pl-PL" dirty="0"/>
              <a:t>Kryteria jakościowe</a:t>
            </a:r>
          </a:p>
        </p:txBody>
      </p:sp>
      <p:sp>
        <p:nvSpPr>
          <p:cNvPr id="39" name="Symbol zastępczy tekstu 38"/>
          <p:cNvSpPr>
            <a:spLocks noGrp="1"/>
          </p:cNvSpPr>
          <p:nvPr>
            <p:ph type="body" sz="quarter" idx="49"/>
          </p:nvPr>
        </p:nvSpPr>
        <p:spPr/>
        <p:txBody>
          <a:bodyPr>
            <a:normAutofit/>
          </a:bodyPr>
          <a:lstStyle/>
          <a:p>
            <a:pPr marL="0" indent="0">
              <a:buNone/>
            </a:pPr>
            <a:r>
              <a:rPr lang="pl-PL" dirty="0"/>
              <a:t>Rada Rozwoju Obszaru</a:t>
            </a:r>
          </a:p>
        </p:txBody>
      </p:sp>
      <p:sp>
        <p:nvSpPr>
          <p:cNvPr id="42" name="Symbol zastępczy tekstu 41"/>
          <p:cNvSpPr>
            <a:spLocks noGrp="1"/>
          </p:cNvSpPr>
          <p:nvPr>
            <p:ph type="body" sz="quarter" idx="52"/>
          </p:nvPr>
        </p:nvSpPr>
        <p:spPr/>
        <p:txBody>
          <a:bodyPr/>
          <a:lstStyle/>
          <a:p>
            <a:pPr marL="0" indent="0">
              <a:buNone/>
            </a:pPr>
            <a:r>
              <a:rPr lang="pl-PL" dirty="0" err="1"/>
              <a:t>Zrówno</a:t>
            </a:r>
            <a:r>
              <a:rPr lang="pl-PL" dirty="0"/>
              <a:t>-ważony rozwój społeczny</a:t>
            </a:r>
          </a:p>
        </p:txBody>
      </p:sp>
      <p:sp>
        <p:nvSpPr>
          <p:cNvPr id="43" name="Symbol zastępczy tekstu 42"/>
          <p:cNvSpPr>
            <a:spLocks noGrp="1"/>
          </p:cNvSpPr>
          <p:nvPr>
            <p:ph type="body" sz="quarter" idx="53"/>
          </p:nvPr>
        </p:nvSpPr>
        <p:spPr>
          <a:solidFill>
            <a:srgbClr val="BFA38A"/>
          </a:solidFill>
        </p:spPr>
        <p:txBody>
          <a:bodyPr/>
          <a:lstStyle/>
          <a:p>
            <a:pPr marL="0" indent="0">
              <a:buNone/>
            </a:pPr>
            <a:r>
              <a:rPr lang="pl-PL" dirty="0"/>
              <a:t>Minimalne nakłady inwesty-cyjne</a:t>
            </a:r>
          </a:p>
        </p:txBody>
      </p:sp>
      <p:sp>
        <p:nvSpPr>
          <p:cNvPr id="44" name="Symbol zastępczy tekstu 43"/>
          <p:cNvSpPr>
            <a:spLocks noGrp="1"/>
          </p:cNvSpPr>
          <p:nvPr>
            <p:ph type="body" sz="quarter" idx="54"/>
          </p:nvPr>
        </p:nvSpPr>
        <p:spPr>
          <a:xfrm>
            <a:off x="8684000" y="1207698"/>
            <a:ext cx="1661127" cy="1401426"/>
          </a:xfrm>
        </p:spPr>
        <p:txBody>
          <a:bodyPr>
            <a:normAutofit/>
          </a:bodyPr>
          <a:lstStyle/>
          <a:p>
            <a:pPr marL="0" indent="0">
              <a:buNone/>
            </a:pPr>
            <a:r>
              <a:rPr lang="pl-PL" sz="1400" dirty="0"/>
              <a:t>Przeciętna Stopa Bezrobocia</a:t>
            </a:r>
          </a:p>
        </p:txBody>
      </p:sp>
      <p:sp>
        <p:nvSpPr>
          <p:cNvPr id="46" name="Symbol zastępczy tekstu 45"/>
          <p:cNvSpPr>
            <a:spLocks noGrp="1"/>
          </p:cNvSpPr>
          <p:nvPr>
            <p:ph type="body" sz="quarter" idx="56"/>
          </p:nvPr>
        </p:nvSpPr>
        <p:spPr/>
        <p:txBody>
          <a:bodyPr lIns="0" tIns="0" rIns="0" bIns="0">
            <a:normAutofit/>
          </a:bodyPr>
          <a:lstStyle/>
          <a:p>
            <a:pPr marL="0" indent="0">
              <a:buNone/>
            </a:pPr>
            <a:r>
              <a:rPr lang="pl-PL" dirty="0"/>
              <a:t>Działalność badawczo-rozwojowa</a:t>
            </a:r>
          </a:p>
        </p:txBody>
      </p:sp>
      <p:sp>
        <p:nvSpPr>
          <p:cNvPr id="47" name="Symbol zastępczy tekstu 46"/>
          <p:cNvSpPr>
            <a:spLocks noGrp="1"/>
          </p:cNvSpPr>
          <p:nvPr>
            <p:ph type="body" sz="quarter" idx="57"/>
          </p:nvPr>
        </p:nvSpPr>
        <p:spPr>
          <a:solidFill>
            <a:srgbClr val="BFA38A"/>
          </a:solidFill>
        </p:spPr>
        <p:txBody>
          <a:bodyPr>
            <a:normAutofit fontScale="92500" lnSpcReduction="20000"/>
          </a:bodyPr>
          <a:lstStyle/>
          <a:p>
            <a:pPr marL="0" indent="0">
              <a:buNone/>
            </a:pPr>
            <a:r>
              <a:rPr lang="pl-PL" dirty="0"/>
              <a:t> </a:t>
            </a:r>
            <a:r>
              <a:rPr lang="pl-PL" dirty="0" err="1"/>
              <a:t>Zrówno</a:t>
            </a:r>
            <a:r>
              <a:rPr lang="pl-PL" dirty="0"/>
              <a:t>-ważony rozwój </a:t>
            </a:r>
            <a:r>
              <a:rPr lang="pl-PL" dirty="0" err="1"/>
              <a:t>gospodar</a:t>
            </a:r>
            <a:r>
              <a:rPr lang="pl-PL" dirty="0"/>
              <a:t>-czy</a:t>
            </a:r>
          </a:p>
        </p:txBody>
      </p:sp>
      <p:pic>
        <p:nvPicPr>
          <p:cNvPr id="53" name="Symbol zastępczy obrazu 52"/>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6853" b="6853"/>
          <a:stretch>
            <a:fillRect/>
          </a:stretch>
        </p:blipFill>
        <p:spPr/>
      </p:pic>
      <p:pic>
        <p:nvPicPr>
          <p:cNvPr id="54" name="Symbol zastępczy obrazu 53"/>
          <p:cNvPicPr>
            <a:picLocks noGrp="1" noChangeAspect="1"/>
          </p:cNvPicPr>
          <p:nvPr>
            <p:ph type="pic" sz="quarter" idx="15"/>
          </p:nvPr>
        </p:nvPicPr>
        <p:blipFill>
          <a:blip r:embed="rId4" cstate="print">
            <a:extLst>
              <a:ext uri="{28A0092B-C50C-407E-A947-70E740481C1C}">
                <a14:useLocalDpi xmlns:a14="http://schemas.microsoft.com/office/drawing/2010/main" val="0"/>
              </a:ext>
            </a:extLst>
          </a:blip>
          <a:srcRect t="6895" b="6895"/>
          <a:stretch>
            <a:fillRect/>
          </a:stretch>
        </p:blipFill>
        <p:spPr/>
      </p:pic>
      <p:pic>
        <p:nvPicPr>
          <p:cNvPr id="55" name="Symbol zastępczy obrazu 54"/>
          <p:cNvPicPr>
            <a:picLocks noGrp="1" noChangeAspect="1"/>
          </p:cNvPicPr>
          <p:nvPr>
            <p:ph type="pic" sz="quarter" idx="23"/>
          </p:nvPr>
        </p:nvPicPr>
        <p:blipFill>
          <a:blip r:embed="rId5" cstate="print">
            <a:extLst>
              <a:ext uri="{28A0092B-C50C-407E-A947-70E740481C1C}">
                <a14:useLocalDpi xmlns:a14="http://schemas.microsoft.com/office/drawing/2010/main" val="0"/>
              </a:ext>
            </a:extLst>
          </a:blip>
          <a:srcRect t="6943" b="6943"/>
          <a:stretch>
            <a:fillRect/>
          </a:stretch>
        </p:blipFill>
        <p:spPr/>
      </p:pic>
      <p:pic>
        <p:nvPicPr>
          <p:cNvPr id="56" name="Symbol zastępczy obrazu 55"/>
          <p:cNvPicPr>
            <a:picLocks noGrp="1" noChangeAspect="1"/>
          </p:cNvPicPr>
          <p:nvPr>
            <p:ph type="pic" sz="quarter" idx="27"/>
          </p:nvPr>
        </p:nvPicPr>
        <p:blipFill>
          <a:blip r:embed="rId6" cstate="print">
            <a:extLst>
              <a:ext uri="{28A0092B-C50C-407E-A947-70E740481C1C}">
                <a14:useLocalDpi xmlns:a14="http://schemas.microsoft.com/office/drawing/2010/main" val="0"/>
              </a:ext>
            </a:extLst>
          </a:blip>
          <a:srcRect t="6853" b="6853"/>
          <a:stretch>
            <a:fillRect/>
          </a:stretch>
        </p:blipFill>
        <p:spPr/>
      </p:pic>
      <p:pic>
        <p:nvPicPr>
          <p:cNvPr id="57" name="Symbol zastępczy obrazu 56"/>
          <p:cNvPicPr>
            <a:picLocks noGrp="1" noChangeAspect="1"/>
          </p:cNvPicPr>
          <p:nvPr>
            <p:ph type="pic" sz="quarter" idx="28"/>
          </p:nvPr>
        </p:nvPicPr>
        <p:blipFill>
          <a:blip r:embed="rId7" cstate="print">
            <a:extLst>
              <a:ext uri="{28A0092B-C50C-407E-A947-70E740481C1C}">
                <a14:useLocalDpi xmlns:a14="http://schemas.microsoft.com/office/drawing/2010/main" val="0"/>
              </a:ext>
            </a:extLst>
          </a:blip>
          <a:srcRect t="6902" b="6902"/>
          <a:stretch>
            <a:fillRect/>
          </a:stretch>
        </p:blipFill>
        <p:spPr/>
      </p:pic>
      <p:pic>
        <p:nvPicPr>
          <p:cNvPr id="58" name="Symbol zastępczy obrazu 57"/>
          <p:cNvPicPr>
            <a:picLocks noGrp="1" noChangeAspect="1"/>
          </p:cNvPicPr>
          <p:nvPr>
            <p:ph type="pic" sz="quarter" idx="31"/>
          </p:nvPr>
        </p:nvPicPr>
        <p:blipFill>
          <a:blip r:embed="rId8" cstate="print">
            <a:extLst>
              <a:ext uri="{28A0092B-C50C-407E-A947-70E740481C1C}">
                <a14:useLocalDpi xmlns:a14="http://schemas.microsoft.com/office/drawing/2010/main" val="0"/>
              </a:ext>
            </a:extLst>
          </a:blip>
          <a:srcRect t="6943" b="6943"/>
          <a:stretch>
            <a:fillRect/>
          </a:stretch>
        </p:blipFill>
        <p:spPr/>
      </p:pic>
      <p:sp>
        <p:nvSpPr>
          <p:cNvPr id="48" name="Symbol zastępczy numeru slajdu 47"/>
          <p:cNvSpPr>
            <a:spLocks noGrp="1"/>
          </p:cNvSpPr>
          <p:nvPr>
            <p:ph type="sldNum" sz="quarter" idx="10"/>
          </p:nvPr>
        </p:nvSpPr>
        <p:spPr/>
        <p:txBody>
          <a:bodyPr/>
          <a:lstStyle/>
          <a:p>
            <a:fld id="{4C66557B-F777-D240-AAFC-332A88C54245}" type="slidenum">
              <a:rPr lang="pl-PL" smtClean="0"/>
              <a:pPr/>
              <a:t>7</a:t>
            </a:fld>
            <a:endParaRPr lang="pl-PL" dirty="0"/>
          </a:p>
        </p:txBody>
      </p:sp>
      <p:pic>
        <p:nvPicPr>
          <p:cNvPr id="59" name="Obraz 5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61" name="Symbol zastępczy obrazu 56"/>
          <p:cNvPicPr>
            <a:picLocks noGrp="1" noChangeAspect="1"/>
          </p:cNvPicPr>
          <p:nvPr>
            <p:ph type="pic" sz="quarter" idx="28"/>
          </p:nvPr>
        </p:nvPicPr>
        <p:blipFill>
          <a:blip r:embed="rId7" cstate="print">
            <a:extLst>
              <a:ext uri="{28A0092B-C50C-407E-A947-70E740481C1C}">
                <a14:useLocalDpi xmlns:a14="http://schemas.microsoft.com/office/drawing/2010/main" val="0"/>
              </a:ext>
            </a:extLst>
          </a:blip>
          <a:srcRect t="6902" b="6902"/>
          <a:stretch>
            <a:fillRect/>
          </a:stretch>
        </p:blipFill>
        <p:spPr>
          <a:xfrm>
            <a:off x="1654754" y="1940100"/>
            <a:ext cx="1645200" cy="1418400"/>
          </a:xfrm>
        </p:spPr>
      </p:pic>
      <p:pic>
        <p:nvPicPr>
          <p:cNvPr id="65" name="Symbol zastępczy obrazu 64"/>
          <p:cNvPicPr>
            <a:picLocks noGrp="1" noChangeAspect="1"/>
          </p:cNvPicPr>
          <p:nvPr>
            <p:ph type="pic" sz="quarter" idx="28"/>
          </p:nvPr>
        </p:nvPicPr>
        <p:blipFill>
          <a:blip r:embed="rId10" cstate="print">
            <a:extLst>
              <a:ext uri="{28A0092B-C50C-407E-A947-70E740481C1C}">
                <a14:useLocalDpi xmlns:a14="http://schemas.microsoft.com/office/drawing/2010/main" val="0"/>
              </a:ext>
            </a:extLst>
          </a:blip>
          <a:srcRect t="6902" b="6902"/>
          <a:stretch>
            <a:fillRect/>
          </a:stretch>
        </p:blipFill>
        <p:spPr/>
      </p:pic>
      <p:pic>
        <p:nvPicPr>
          <p:cNvPr id="68" name="Symbol zastępczy obrazu 64"/>
          <p:cNvPicPr>
            <a:picLocks noGrp="1" noChangeAspect="1"/>
          </p:cNvPicPr>
          <p:nvPr>
            <p:ph type="pic" sz="quarter" idx="28"/>
          </p:nvPr>
        </p:nvPicPr>
        <p:blipFill>
          <a:blip r:embed="rId10" cstate="print">
            <a:extLst>
              <a:ext uri="{28A0092B-C50C-407E-A947-70E740481C1C}">
                <a14:useLocalDpi xmlns:a14="http://schemas.microsoft.com/office/drawing/2010/main" val="0"/>
              </a:ext>
            </a:extLst>
          </a:blip>
          <a:srcRect t="6902" b="6902"/>
          <a:stretch>
            <a:fillRect/>
          </a:stretch>
        </p:blipFill>
        <p:spPr>
          <a:xfrm>
            <a:off x="8684001" y="4263062"/>
            <a:ext cx="1645200" cy="1418400"/>
          </a:xfrm>
        </p:spPr>
      </p:pic>
      <p:pic>
        <p:nvPicPr>
          <p:cNvPr id="70" name="Symbol zastępczy obrazu 69"/>
          <p:cNvPicPr>
            <a:picLocks noGrp="1" noChangeAspect="1"/>
          </p:cNvPicPr>
          <p:nvPr>
            <p:ph type="pic" sz="quarter" idx="28"/>
          </p:nvPr>
        </p:nvPicPr>
        <p:blipFill>
          <a:blip r:embed="rId11" cstate="print">
            <a:extLst>
              <a:ext uri="{28A0092B-C50C-407E-A947-70E740481C1C}">
                <a14:useLocalDpi xmlns:a14="http://schemas.microsoft.com/office/drawing/2010/main" val="0"/>
              </a:ext>
            </a:extLst>
          </a:blip>
          <a:srcRect t="6902" b="6902"/>
          <a:stretch>
            <a:fillRect/>
          </a:stretch>
        </p:blipFill>
        <p:spPr/>
      </p:pic>
      <p:pic>
        <p:nvPicPr>
          <p:cNvPr id="37" name="Obraz 36">
            <a:extLst>
              <a:ext uri="{FF2B5EF4-FFF2-40B4-BE49-F238E27FC236}">
                <a16:creationId xmlns:a16="http://schemas.microsoft.com/office/drawing/2014/main" id="{190D2BBE-F682-408F-82FB-66CD8CBC4B8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637732" y="6531089"/>
            <a:ext cx="836532" cy="256767"/>
          </a:xfrm>
          <a:prstGeom prst="rect">
            <a:avLst/>
          </a:prstGeom>
        </p:spPr>
      </p:pic>
      <p:sp>
        <p:nvSpPr>
          <p:cNvPr id="45" name="Tytuł 3">
            <a:extLst>
              <a:ext uri="{FF2B5EF4-FFF2-40B4-BE49-F238E27FC236}">
                <a16:creationId xmlns:a16="http://schemas.microsoft.com/office/drawing/2014/main" id="{B919FE0B-4FE1-4D99-ADE9-4549EBAE80C5}"/>
              </a:ext>
            </a:extLst>
          </p:cNvPr>
          <p:cNvSpPr>
            <a:spLocks noGrp="1"/>
          </p:cNvSpPr>
          <p:nvPr>
            <p:ph type="title"/>
          </p:nvPr>
        </p:nvSpPr>
        <p:spPr>
          <a:xfrm>
            <a:off x="407988" y="341283"/>
            <a:ext cx="6384143" cy="896846"/>
          </a:xfrm>
        </p:spPr>
        <p:txBody>
          <a:bodyPr lIns="0"/>
          <a:lstStyle/>
          <a:p>
            <a:r>
              <a:rPr lang="pl-PL" dirty="0">
                <a:latin typeface="Bebas Neue" panose="020B0606020202050201" pitchFamily="34" charset="-18"/>
              </a:rPr>
              <a:t>Co Nowego?</a:t>
            </a:r>
          </a:p>
        </p:txBody>
      </p:sp>
    </p:spTree>
    <p:extLst>
      <p:ext uri="{BB962C8B-B14F-4D97-AF65-F5344CB8AC3E}">
        <p14:creationId xmlns:p14="http://schemas.microsoft.com/office/powerpoint/2010/main" val="146172845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ACB5EE-7A9E-4153-9DBE-6FEBBFE5D7CA}"/>
              </a:ext>
            </a:extLst>
          </p:cNvPr>
          <p:cNvSpPr>
            <a:spLocks noGrp="1"/>
          </p:cNvSpPr>
          <p:nvPr>
            <p:ph type="title"/>
          </p:nvPr>
        </p:nvSpPr>
        <p:spPr/>
        <p:txBody>
          <a:bodyPr/>
          <a:lstStyle/>
          <a:p>
            <a:r>
              <a:rPr lang="pl-PL" dirty="0">
                <a:latin typeface="Bebas Neue" panose="020B0606020202050201" pitchFamily="34" charset="-18"/>
              </a:rPr>
              <a:t>Wysokość zwolnienia podatkowego</a:t>
            </a:r>
            <a:br>
              <a:rPr lang="pl-PL" dirty="0">
                <a:latin typeface="Bebas Neue" panose="020B0606020202050201" pitchFamily="34" charset="-18"/>
              </a:rPr>
            </a:br>
            <a:endParaRPr lang="pl-PL" dirty="0">
              <a:latin typeface="Bebas Neue" panose="020B0606020202050201" pitchFamily="34" charset="-18"/>
            </a:endParaRPr>
          </a:p>
        </p:txBody>
      </p:sp>
      <p:sp>
        <p:nvSpPr>
          <p:cNvPr id="9" name="Symbol zastępczy tekstu 8">
            <a:extLst>
              <a:ext uri="{FF2B5EF4-FFF2-40B4-BE49-F238E27FC236}">
                <a16:creationId xmlns:a16="http://schemas.microsoft.com/office/drawing/2014/main" id="{71AEE324-2401-45FF-984C-3928D2FDFED1}"/>
              </a:ext>
            </a:extLst>
          </p:cNvPr>
          <p:cNvSpPr>
            <a:spLocks noGrp="1"/>
          </p:cNvSpPr>
          <p:nvPr>
            <p:ph type="body" sz="quarter" idx="12"/>
          </p:nvPr>
        </p:nvSpPr>
        <p:spPr>
          <a:xfrm>
            <a:off x="407986" y="2255839"/>
            <a:ext cx="11198905" cy="4465636"/>
          </a:xfrm>
        </p:spPr>
        <p:txBody>
          <a:bodyPr>
            <a:normAutofit/>
          </a:bodyPr>
          <a:lstStyle/>
          <a:p>
            <a:r>
              <a:rPr lang="pl-PL" sz="4000" dirty="0">
                <a:solidFill>
                  <a:srgbClr val="FF0000"/>
                </a:solidFill>
                <a:latin typeface="Myriad Pro" panose="020B0503030403020204" pitchFamily="34" charset="0"/>
              </a:rPr>
              <a:t>35% </a:t>
            </a:r>
            <a:r>
              <a:rPr lang="pl-PL" sz="4000" dirty="0">
                <a:latin typeface="Myriad Pro" panose="020B0503030403020204" pitchFamily="34" charset="0"/>
              </a:rPr>
              <a:t>dla dużych </a:t>
            </a:r>
          </a:p>
          <a:p>
            <a:r>
              <a:rPr lang="pl-PL" sz="4000" dirty="0">
                <a:solidFill>
                  <a:srgbClr val="FF0000"/>
                </a:solidFill>
                <a:latin typeface="Myriad Pro" panose="020B0503030403020204" pitchFamily="34" charset="0"/>
              </a:rPr>
              <a:t>45% </a:t>
            </a:r>
            <a:r>
              <a:rPr lang="pl-PL" sz="4000" dirty="0">
                <a:latin typeface="Myriad Pro" panose="020B0503030403020204" pitchFamily="34" charset="0"/>
              </a:rPr>
              <a:t>dla średnich</a:t>
            </a:r>
          </a:p>
          <a:p>
            <a:r>
              <a:rPr lang="pl-PL" sz="4000" dirty="0">
                <a:solidFill>
                  <a:srgbClr val="FF0000"/>
                </a:solidFill>
                <a:latin typeface="Myriad Pro" panose="020B0503030403020204" pitchFamily="34" charset="0"/>
              </a:rPr>
              <a:t>55% </a:t>
            </a:r>
            <a:r>
              <a:rPr lang="pl-PL" sz="4000" dirty="0">
                <a:latin typeface="Myriad Pro" panose="020B0503030403020204" pitchFamily="34" charset="0"/>
              </a:rPr>
              <a:t>dla małych i mikro</a:t>
            </a:r>
          </a:p>
          <a:p>
            <a:endParaRPr lang="pl-PL" sz="1200" dirty="0">
              <a:latin typeface="Myriad Pro" panose="020B0503030403020204" pitchFamily="34" charset="0"/>
            </a:endParaRPr>
          </a:p>
          <a:p>
            <a:r>
              <a:rPr lang="pl-PL" sz="2000" dirty="0">
                <a:latin typeface="Myriad Pro" panose="020B0503030403020204" pitchFamily="34" charset="0"/>
              </a:rPr>
              <a:t>(kwoty poniesionych kosztów kwalifikowanych)</a:t>
            </a:r>
            <a:endParaRPr lang="pl-PL" sz="4000" dirty="0">
              <a:latin typeface="Myriad Pro" panose="020B0503030403020204" pitchFamily="34" charset="0"/>
            </a:endParaRPr>
          </a:p>
        </p:txBody>
      </p:sp>
      <p:grpSp>
        <p:nvGrpSpPr>
          <p:cNvPr id="10" name="Group 62">
            <a:extLst>
              <a:ext uri="{FF2B5EF4-FFF2-40B4-BE49-F238E27FC236}">
                <a16:creationId xmlns:a16="http://schemas.microsoft.com/office/drawing/2014/main" id="{99A5D35B-B573-401F-BEB8-49A71F5CD450}"/>
              </a:ext>
            </a:extLst>
          </p:cNvPr>
          <p:cNvGrpSpPr/>
          <p:nvPr/>
        </p:nvGrpSpPr>
        <p:grpSpPr>
          <a:xfrm>
            <a:off x="8163139" y="2631440"/>
            <a:ext cx="1737781" cy="1595120"/>
            <a:chOff x="7275629" y="3045147"/>
            <a:chExt cx="464344" cy="464344"/>
          </a:xfrm>
          <a:solidFill>
            <a:srgbClr val="141F40"/>
          </a:solidFill>
        </p:grpSpPr>
        <p:sp>
          <p:nvSpPr>
            <p:cNvPr id="11" name="AutoShape 56">
              <a:extLst>
                <a:ext uri="{FF2B5EF4-FFF2-40B4-BE49-F238E27FC236}">
                  <a16:creationId xmlns:a16="http://schemas.microsoft.com/office/drawing/2014/main" id="{0DAE21F7-6DEC-4638-AAC2-C76092A801D2}"/>
                </a:ext>
              </a:extLst>
            </p:cNvPr>
            <p:cNvSpPr>
              <a:spLocks/>
            </p:cNvSpPr>
            <p:nvPr/>
          </p:nvSpPr>
          <p:spPr bwMode="auto">
            <a:xfrm>
              <a:off x="7275629" y="304514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2" name="AutoShape 57">
              <a:extLst>
                <a:ext uri="{FF2B5EF4-FFF2-40B4-BE49-F238E27FC236}">
                  <a16:creationId xmlns:a16="http://schemas.microsoft.com/office/drawing/2014/main" id="{0CF808BA-B903-4DFB-89C6-BE527872C106}"/>
                </a:ext>
              </a:extLst>
            </p:cNvPr>
            <p:cNvSpPr>
              <a:spLocks/>
            </p:cNvSpPr>
            <p:nvPr/>
          </p:nvSpPr>
          <p:spPr bwMode="auto">
            <a:xfrm>
              <a:off x="7594717" y="304514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3" name="AutoShape 58">
              <a:extLst>
                <a:ext uri="{FF2B5EF4-FFF2-40B4-BE49-F238E27FC236}">
                  <a16:creationId xmlns:a16="http://schemas.microsoft.com/office/drawing/2014/main" id="{146E87FA-B769-45A5-87BB-E82E9FAF3C81}"/>
                </a:ext>
              </a:extLst>
            </p:cNvPr>
            <p:cNvSpPr>
              <a:spLocks/>
            </p:cNvSpPr>
            <p:nvPr/>
          </p:nvSpPr>
          <p:spPr bwMode="auto">
            <a:xfrm>
              <a:off x="7435173" y="304514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pic>
        <p:nvPicPr>
          <p:cNvPr id="14" name="Obraz 13">
            <a:extLst>
              <a:ext uri="{FF2B5EF4-FFF2-40B4-BE49-F238E27FC236}">
                <a16:creationId xmlns:a16="http://schemas.microsoft.com/office/drawing/2014/main" id="{7FEBB56B-B97E-45F9-9ADB-1B7F61E44A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3" name="Symbol zastępczy numeru slajdu 2">
            <a:extLst>
              <a:ext uri="{FF2B5EF4-FFF2-40B4-BE49-F238E27FC236}">
                <a16:creationId xmlns:a16="http://schemas.microsoft.com/office/drawing/2014/main" id="{93AF7857-34E3-47EE-ACDD-472FE707B6D2}"/>
              </a:ext>
            </a:extLst>
          </p:cNvPr>
          <p:cNvSpPr>
            <a:spLocks noGrp="1"/>
          </p:cNvSpPr>
          <p:nvPr>
            <p:ph type="sldNum" sz="quarter" idx="10"/>
          </p:nvPr>
        </p:nvSpPr>
        <p:spPr/>
        <p:txBody>
          <a:bodyPr/>
          <a:lstStyle/>
          <a:p>
            <a:fld id="{4C66557B-F777-D240-AAFC-332A88C54245}" type="slidenum">
              <a:rPr lang="pl-PL" smtClean="0"/>
              <a:pPr/>
              <a:t>8</a:t>
            </a:fld>
            <a:endParaRPr lang="pl-PL" dirty="0"/>
          </a:p>
        </p:txBody>
      </p:sp>
      <p:pic>
        <p:nvPicPr>
          <p:cNvPr id="16" name="Obraz 15">
            <a:extLst>
              <a:ext uri="{FF2B5EF4-FFF2-40B4-BE49-F238E27FC236}">
                <a16:creationId xmlns:a16="http://schemas.microsoft.com/office/drawing/2014/main" id="{700C6B3D-0B61-43FE-A1EA-DCE6EC9360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7732" y="6531089"/>
            <a:ext cx="836532" cy="256767"/>
          </a:xfrm>
          <a:prstGeom prst="rect">
            <a:avLst/>
          </a:prstGeom>
        </p:spPr>
      </p:pic>
    </p:spTree>
    <p:extLst>
      <p:ext uri="{BB962C8B-B14F-4D97-AF65-F5344CB8AC3E}">
        <p14:creationId xmlns:p14="http://schemas.microsoft.com/office/powerpoint/2010/main" val="339392105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3">
            <a:extLst>
              <a:ext uri="{FF2B5EF4-FFF2-40B4-BE49-F238E27FC236}">
                <a16:creationId xmlns:a16="http://schemas.microsoft.com/office/drawing/2014/main" id="{FE813B51-13DC-479B-A1E0-6879283E5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1110" y="1839951"/>
            <a:ext cx="7634944" cy="390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ytuł 3">
            <a:extLst>
              <a:ext uri="{FF2B5EF4-FFF2-40B4-BE49-F238E27FC236}">
                <a16:creationId xmlns:a16="http://schemas.microsoft.com/office/drawing/2014/main" id="{9694EC84-5E00-4FA7-B2C9-EFA46AD870E6}"/>
              </a:ext>
            </a:extLst>
          </p:cNvPr>
          <p:cNvSpPr txBox="1">
            <a:spLocks/>
          </p:cNvSpPr>
          <p:nvPr/>
        </p:nvSpPr>
        <p:spPr>
          <a:xfrm>
            <a:off x="407988" y="341283"/>
            <a:ext cx="9474243" cy="532549"/>
          </a:xfrm>
          <a:prstGeom prst="rect">
            <a:avLst/>
          </a:prstGeom>
        </p:spPr>
        <p:txBody>
          <a:bodyPr vert="horz" lIns="0" tIns="45720" rIns="91440" bIns="45720" rtlCol="0" anchor="t" anchorCtr="0">
            <a:noAutofit/>
          </a:bodyPr>
          <a:lstStyle>
            <a:lvl1pPr algn="l" defTabSz="914400" rtl="0" eaLnBrk="1" latinLnBrk="0" hangingPunct="1">
              <a:lnSpc>
                <a:spcPct val="90000"/>
              </a:lnSpc>
              <a:spcBef>
                <a:spcPct val="0"/>
              </a:spcBef>
              <a:buNone/>
              <a:defRPr sz="3200" b="0" i="0" kern="1200" spc="200" baseline="0">
                <a:solidFill>
                  <a:schemeClr val="tx1"/>
                </a:solidFill>
                <a:latin typeface="Bebas Neue" charset="0"/>
                <a:ea typeface="Bebas Neue" charset="0"/>
                <a:cs typeface="Bebas Neue"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pl-PL" sz="4400" b="0" i="0" u="none" strike="noStrike" kern="1200" cap="none" spc="200" normalizeH="0" baseline="0" noProof="0" dirty="0">
                <a:ln>
                  <a:noFill/>
                </a:ln>
                <a:solidFill>
                  <a:srgbClr val="000000"/>
                </a:solidFill>
                <a:effectLst/>
                <a:uLnTx/>
                <a:uFillTx/>
                <a:latin typeface="Bebas Neue" charset="0"/>
              </a:rPr>
              <a:t>Kalkulacja</a:t>
            </a:r>
            <a:r>
              <a:rPr lang="pl-PL" sz="4400" dirty="0">
                <a:solidFill>
                  <a:srgbClr val="000000"/>
                </a:solidFill>
              </a:rPr>
              <a:t> </a:t>
            </a:r>
            <a:r>
              <a:rPr kumimoji="0" lang="pl-PL" sz="4400" b="0" i="0" u="none" strike="noStrike" kern="1200" cap="none" spc="200" normalizeH="0" baseline="0" noProof="0" dirty="0">
                <a:ln>
                  <a:noFill/>
                </a:ln>
                <a:solidFill>
                  <a:srgbClr val="000000"/>
                </a:solidFill>
                <a:effectLst/>
                <a:uLnTx/>
                <a:uFillTx/>
                <a:latin typeface="Bebas Neue" charset="0"/>
              </a:rPr>
              <a:t>pomocy publicznej</a:t>
            </a:r>
            <a:endParaRPr kumimoji="0" lang="en-US" sz="4400" b="0" i="0" u="none" strike="noStrike" kern="1200" cap="none" spc="200" normalizeH="0" baseline="0" noProof="0" dirty="0">
              <a:ln>
                <a:noFill/>
              </a:ln>
              <a:solidFill>
                <a:srgbClr val="000000"/>
              </a:solidFill>
              <a:effectLst/>
              <a:uLnTx/>
              <a:uFillTx/>
              <a:latin typeface="Bebas Neue" charset="0"/>
            </a:endParaRPr>
          </a:p>
        </p:txBody>
      </p:sp>
      <p:pic>
        <p:nvPicPr>
          <p:cNvPr id="4" name="Obraz 3">
            <a:extLst>
              <a:ext uri="{FF2B5EF4-FFF2-40B4-BE49-F238E27FC236}">
                <a16:creationId xmlns:a16="http://schemas.microsoft.com/office/drawing/2014/main" id="{0A1C7482-9CBB-47A4-A785-7996B41129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2" name="Symbol zastępczy numeru slajdu 1">
            <a:extLst>
              <a:ext uri="{FF2B5EF4-FFF2-40B4-BE49-F238E27FC236}">
                <a16:creationId xmlns:a16="http://schemas.microsoft.com/office/drawing/2014/main" id="{65C84FD0-DB98-4CD8-B4AE-EDC5ECA95124}"/>
              </a:ext>
            </a:extLst>
          </p:cNvPr>
          <p:cNvSpPr>
            <a:spLocks noGrp="1"/>
          </p:cNvSpPr>
          <p:nvPr>
            <p:ph type="sldNum" sz="quarter" idx="12"/>
          </p:nvPr>
        </p:nvSpPr>
        <p:spPr/>
        <p:txBody>
          <a:bodyPr/>
          <a:lstStyle/>
          <a:p>
            <a:fld id="{2555609B-10CF-49E1-A1CE-4723F12F4717}" type="slidenum">
              <a:rPr lang="pl-PL" smtClean="0"/>
              <a:t>9</a:t>
            </a:fld>
            <a:endParaRPr lang="pl-PL"/>
          </a:p>
        </p:txBody>
      </p:sp>
      <p:pic>
        <p:nvPicPr>
          <p:cNvPr id="11" name="Obraz 10">
            <a:extLst>
              <a:ext uri="{FF2B5EF4-FFF2-40B4-BE49-F238E27FC236}">
                <a16:creationId xmlns:a16="http://schemas.microsoft.com/office/drawing/2014/main" id="{94E38857-1EE7-4A9A-BC4C-4F4E41E1E3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841214953"/>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ACB5EE-7A9E-4153-9DBE-6FEBBFE5D7CA}"/>
              </a:ext>
            </a:extLst>
          </p:cNvPr>
          <p:cNvSpPr>
            <a:spLocks noGrp="1"/>
          </p:cNvSpPr>
          <p:nvPr>
            <p:ph type="title"/>
          </p:nvPr>
        </p:nvSpPr>
        <p:spPr/>
        <p:txBody>
          <a:bodyPr/>
          <a:lstStyle/>
          <a:p>
            <a:r>
              <a:rPr lang="pl-PL" dirty="0" err="1">
                <a:latin typeface="Bebas Neue" panose="020B0606020202050201" pitchFamily="34" charset="-18"/>
              </a:rPr>
              <a:t>SPOsób</a:t>
            </a:r>
            <a:r>
              <a:rPr lang="pl-PL" dirty="0">
                <a:latin typeface="Bebas Neue" panose="020B0606020202050201" pitchFamily="34" charset="-18"/>
              </a:rPr>
              <a:t> obliczenia ulgi</a:t>
            </a:r>
            <a:br>
              <a:rPr lang="pl-PL" dirty="0">
                <a:latin typeface="Bebas Neue" panose="020B0606020202050201" pitchFamily="34" charset="-18"/>
              </a:rPr>
            </a:br>
            <a:br>
              <a:rPr lang="pl-PL" dirty="0">
                <a:latin typeface="Bebas Neue" panose="020B0606020202050201" pitchFamily="34" charset="-18"/>
              </a:rPr>
            </a:br>
            <a:br>
              <a:rPr lang="pl-PL" dirty="0">
                <a:latin typeface="Bebas Neue" panose="020B0606020202050201" pitchFamily="34" charset="-18"/>
              </a:rPr>
            </a:br>
            <a:br>
              <a:rPr lang="pl-PL" dirty="0">
                <a:latin typeface="Bebas Neue" panose="020B0606020202050201" pitchFamily="34" charset="-18"/>
              </a:rPr>
            </a:br>
            <a:br>
              <a:rPr lang="pl-PL" dirty="0">
                <a:latin typeface="Bebas Neue" panose="020B0606020202050201" pitchFamily="34" charset="-18"/>
              </a:rPr>
            </a:br>
            <a:endParaRPr lang="pl-PL" dirty="0">
              <a:latin typeface="Bebas Neue" panose="020B0606020202050201" pitchFamily="34" charset="-18"/>
            </a:endParaRPr>
          </a:p>
        </p:txBody>
      </p:sp>
      <p:sp>
        <p:nvSpPr>
          <p:cNvPr id="3" name="Symbol zastępczy tekstu 2">
            <a:extLst>
              <a:ext uri="{FF2B5EF4-FFF2-40B4-BE49-F238E27FC236}">
                <a16:creationId xmlns:a16="http://schemas.microsoft.com/office/drawing/2014/main" id="{1AC04933-11A4-4C4F-85C4-9D0498DD4945}"/>
              </a:ext>
            </a:extLst>
          </p:cNvPr>
          <p:cNvSpPr>
            <a:spLocks noGrp="1"/>
          </p:cNvSpPr>
          <p:nvPr>
            <p:ph type="body" sz="quarter" idx="12"/>
          </p:nvPr>
        </p:nvSpPr>
        <p:spPr>
          <a:xfrm>
            <a:off x="407986" y="1592263"/>
            <a:ext cx="8846144" cy="4465636"/>
          </a:xfrm>
        </p:spPr>
        <p:txBody>
          <a:bodyPr>
            <a:normAutofit/>
          </a:bodyPr>
          <a:lstStyle/>
          <a:p>
            <a:endParaRPr lang="pl-PL" sz="1100" dirty="0">
              <a:latin typeface="Myriad Pro" panose="020B0503030403020204" pitchFamily="34" charset="0"/>
            </a:endParaRPr>
          </a:p>
          <a:p>
            <a:endParaRPr lang="pl-PL" sz="1100" dirty="0">
              <a:latin typeface="Myriad Pro" panose="020B0503030403020204" pitchFamily="34" charset="0"/>
            </a:endParaRPr>
          </a:p>
          <a:p>
            <a:r>
              <a:rPr lang="pl-PL" dirty="0">
                <a:latin typeface="Myriad Pro" panose="020B0503030403020204" pitchFamily="34" charset="0"/>
              </a:rPr>
              <a:t>Wysokość pomocy publicznej (zwolnienia podatkowego) jest obliczana na podstawie wysokości poniesionych przez przedsiębiorcę:</a:t>
            </a:r>
          </a:p>
          <a:p>
            <a:pPr marL="457200" indent="-457200">
              <a:buFont typeface="Wingdings" panose="05000000000000000000" pitchFamily="2" charset="2"/>
              <a:buChar char="ü"/>
            </a:pPr>
            <a:r>
              <a:rPr lang="pl-PL" dirty="0">
                <a:solidFill>
                  <a:srgbClr val="FF0000"/>
                </a:solidFill>
                <a:latin typeface="Myriad Pro" panose="020B0503030403020204" pitchFamily="34" charset="0"/>
              </a:rPr>
              <a:t>nakładów inwestycyjnych</a:t>
            </a:r>
            <a:r>
              <a:rPr lang="pl-PL" dirty="0">
                <a:latin typeface="Myriad Pro" panose="020B0503030403020204" pitchFamily="34" charset="0"/>
              </a:rPr>
              <a:t> na realizację nowego projektu</a:t>
            </a:r>
          </a:p>
          <a:p>
            <a:r>
              <a:rPr lang="pl-PL" dirty="0">
                <a:latin typeface="Myriad Pro" panose="020B0503030403020204" pitchFamily="34" charset="0"/>
              </a:rPr>
              <a:t>(lub)</a:t>
            </a:r>
          </a:p>
          <a:p>
            <a:pPr marL="457200" indent="-457200">
              <a:buFont typeface="Wingdings" panose="05000000000000000000" pitchFamily="2" charset="2"/>
              <a:buChar char="ü"/>
            </a:pPr>
            <a:r>
              <a:rPr lang="pl-PL" dirty="0">
                <a:solidFill>
                  <a:srgbClr val="FF0000"/>
                </a:solidFill>
                <a:latin typeface="Myriad Pro" panose="020B0503030403020204" pitchFamily="34" charset="0"/>
              </a:rPr>
              <a:t>dwuletnich kosztów nowoutworzonych miejsc pracy</a:t>
            </a:r>
            <a:endParaRPr lang="pl-PL" dirty="0">
              <a:latin typeface="Myriad Pro" panose="020B0503030403020204" pitchFamily="34" charset="0"/>
            </a:endParaRPr>
          </a:p>
        </p:txBody>
      </p:sp>
      <p:pic>
        <p:nvPicPr>
          <p:cNvPr id="12" name="Obraz 11">
            <a:extLst>
              <a:ext uri="{FF2B5EF4-FFF2-40B4-BE49-F238E27FC236}">
                <a16:creationId xmlns:a16="http://schemas.microsoft.com/office/drawing/2014/main" id="{C0D49E4E-60D3-4F18-B5A1-110C16BBF8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4" name="Symbol zastępczy numeru slajdu 3">
            <a:extLst>
              <a:ext uri="{FF2B5EF4-FFF2-40B4-BE49-F238E27FC236}">
                <a16:creationId xmlns:a16="http://schemas.microsoft.com/office/drawing/2014/main" id="{F823E1BA-5D07-442D-B2A9-71CEC3BE5721}"/>
              </a:ext>
            </a:extLst>
          </p:cNvPr>
          <p:cNvSpPr>
            <a:spLocks noGrp="1"/>
          </p:cNvSpPr>
          <p:nvPr>
            <p:ph type="sldNum" sz="quarter" idx="10"/>
          </p:nvPr>
        </p:nvSpPr>
        <p:spPr/>
        <p:txBody>
          <a:bodyPr/>
          <a:lstStyle/>
          <a:p>
            <a:fld id="{4C66557B-F777-D240-AAFC-332A88C54245}" type="slidenum">
              <a:rPr lang="pl-PL" smtClean="0"/>
              <a:pPr/>
              <a:t>10</a:t>
            </a:fld>
            <a:endParaRPr lang="pl-PL" dirty="0"/>
          </a:p>
        </p:txBody>
      </p:sp>
      <p:pic>
        <p:nvPicPr>
          <p:cNvPr id="14" name="Obraz 13">
            <a:extLst>
              <a:ext uri="{FF2B5EF4-FFF2-40B4-BE49-F238E27FC236}">
                <a16:creationId xmlns:a16="http://schemas.microsoft.com/office/drawing/2014/main" id="{4865D559-5670-46A1-94C6-239947B7C6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29610265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numeru slajdu 4">
            <a:extLst>
              <a:ext uri="{FF2B5EF4-FFF2-40B4-BE49-F238E27FC236}">
                <a16:creationId xmlns:a16="http://schemas.microsoft.com/office/drawing/2014/main" id="{DC6A8048-5080-4DEF-BDA0-F9C7B3238CC4}"/>
              </a:ext>
            </a:extLst>
          </p:cNvPr>
          <p:cNvSpPr>
            <a:spLocks noGrp="1"/>
          </p:cNvSpPr>
          <p:nvPr>
            <p:ph type="sldNum" sz="quarter" idx="10"/>
          </p:nvPr>
        </p:nvSpPr>
        <p:spPr/>
        <p:txBody>
          <a:bodyPr/>
          <a:lstStyle/>
          <a:p>
            <a:pPr>
              <a:defRPr/>
            </a:pPr>
            <a:fld id="{E99FBB86-1B67-4CC3-9B27-E5DE37FC571C}" type="slidenum">
              <a:rPr lang="en-US" altLang="pl-PL" smtClean="0"/>
              <a:pPr>
                <a:defRPr/>
              </a:pPr>
              <a:t>11</a:t>
            </a:fld>
            <a:endParaRPr lang="en-US" altLang="pl-PL"/>
          </a:p>
        </p:txBody>
      </p:sp>
      <p:sp>
        <p:nvSpPr>
          <p:cNvPr id="9" name="Tytuł 8">
            <a:extLst>
              <a:ext uri="{FF2B5EF4-FFF2-40B4-BE49-F238E27FC236}">
                <a16:creationId xmlns:a16="http://schemas.microsoft.com/office/drawing/2014/main" id="{296A1C80-6D5B-4B10-B620-E8DA919C923F}"/>
              </a:ext>
            </a:extLst>
          </p:cNvPr>
          <p:cNvSpPr>
            <a:spLocks noGrp="1"/>
          </p:cNvSpPr>
          <p:nvPr>
            <p:ph type="title"/>
          </p:nvPr>
        </p:nvSpPr>
        <p:spPr>
          <a:xfrm>
            <a:off x="357188" y="344521"/>
            <a:ext cx="11198905" cy="612000"/>
          </a:xfrm>
        </p:spPr>
        <p:txBody>
          <a:bodyPr/>
          <a:lstStyle/>
          <a:p>
            <a:r>
              <a:rPr lang="pl-PL" dirty="0">
                <a:latin typeface="Bebas Neue" panose="020B0606020202050201" pitchFamily="34" charset="-18"/>
              </a:rPr>
              <a:t>Na co można uzyskać ulgę podatkową?</a:t>
            </a:r>
          </a:p>
        </p:txBody>
      </p:sp>
      <p:pic>
        <p:nvPicPr>
          <p:cNvPr id="6" name="Obraz 5">
            <a:extLst>
              <a:ext uri="{FF2B5EF4-FFF2-40B4-BE49-F238E27FC236}">
                <a16:creationId xmlns:a16="http://schemas.microsoft.com/office/drawing/2014/main" id="{BB02E8FD-389F-4D48-8020-AD6D3153A289}"/>
              </a:ext>
            </a:extLst>
          </p:cNvPr>
          <p:cNvPicPr>
            <a:picLocks noChangeAspect="1"/>
          </p:cNvPicPr>
          <p:nvPr/>
        </p:nvPicPr>
        <p:blipFill>
          <a:blip r:embed="rId3"/>
          <a:stretch>
            <a:fillRect/>
          </a:stretch>
        </p:blipFill>
        <p:spPr>
          <a:xfrm>
            <a:off x="963153" y="2214880"/>
            <a:ext cx="10265693" cy="3656119"/>
          </a:xfrm>
          <a:prstGeom prst="rect">
            <a:avLst/>
          </a:prstGeom>
        </p:spPr>
      </p:pic>
      <p:pic>
        <p:nvPicPr>
          <p:cNvPr id="7" name="Obraz 6">
            <a:extLst>
              <a:ext uri="{FF2B5EF4-FFF2-40B4-BE49-F238E27FC236}">
                <a16:creationId xmlns:a16="http://schemas.microsoft.com/office/drawing/2014/main" id="{C14CA952-235B-41FA-9433-6AC34F22A1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10" name="Obraz 9">
            <a:extLst>
              <a:ext uri="{FF2B5EF4-FFF2-40B4-BE49-F238E27FC236}">
                <a16:creationId xmlns:a16="http://schemas.microsoft.com/office/drawing/2014/main" id="{2CF7E7EE-B854-49CC-801C-3781AD7E44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27239903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ACB5EE-7A9E-4153-9DBE-6FEBBFE5D7CA}"/>
              </a:ext>
            </a:extLst>
          </p:cNvPr>
          <p:cNvSpPr>
            <a:spLocks noGrp="1"/>
          </p:cNvSpPr>
          <p:nvPr>
            <p:ph type="title"/>
          </p:nvPr>
        </p:nvSpPr>
        <p:spPr/>
        <p:txBody>
          <a:bodyPr/>
          <a:lstStyle/>
          <a:p>
            <a:r>
              <a:rPr lang="pl-PL" dirty="0">
                <a:latin typeface="Bebas Neue" panose="020B0606020202050201" pitchFamily="34" charset="-18"/>
              </a:rPr>
              <a:t>Kto decyduje o udzieleniu wsparcia?</a:t>
            </a:r>
            <a:br>
              <a:rPr lang="pl-PL" dirty="0">
                <a:latin typeface="Bebas Neue" panose="020B0606020202050201" pitchFamily="34" charset="-18"/>
              </a:rPr>
            </a:br>
            <a:endParaRPr lang="pl-PL" dirty="0">
              <a:latin typeface="Bebas Neue" panose="020B0606020202050201" pitchFamily="34" charset="-18"/>
            </a:endParaRPr>
          </a:p>
        </p:txBody>
      </p:sp>
      <p:sp>
        <p:nvSpPr>
          <p:cNvPr id="3" name="Symbol zastępczy tekstu 2">
            <a:extLst>
              <a:ext uri="{FF2B5EF4-FFF2-40B4-BE49-F238E27FC236}">
                <a16:creationId xmlns:a16="http://schemas.microsoft.com/office/drawing/2014/main" id="{1AC04933-11A4-4C4F-85C4-9D0498DD4945}"/>
              </a:ext>
            </a:extLst>
          </p:cNvPr>
          <p:cNvSpPr>
            <a:spLocks noGrp="1"/>
          </p:cNvSpPr>
          <p:nvPr>
            <p:ph type="body" sz="quarter" idx="12"/>
          </p:nvPr>
        </p:nvSpPr>
        <p:spPr/>
        <p:txBody>
          <a:bodyPr/>
          <a:lstStyle/>
          <a:p>
            <a:r>
              <a:rPr lang="pl-PL" dirty="0">
                <a:latin typeface="Myriad Pro" panose="020B0503030403020204" pitchFamily="34" charset="0"/>
              </a:rPr>
              <a:t>Decyzje o wsparciu na obszarze województwa małopolskiego oraz powiatu jędrzejowskiego – na podstawie wniosku przedsiębiorcy - wydaje </a:t>
            </a:r>
            <a:r>
              <a:rPr lang="pl-PL" b="1" dirty="0">
                <a:latin typeface="Myriad Pro" panose="020B0503030403020204" pitchFamily="34" charset="0"/>
              </a:rPr>
              <a:t>Krakowski Park Technologiczny </a:t>
            </a:r>
            <a:r>
              <a:rPr lang="pl-PL" dirty="0">
                <a:latin typeface="Myriad Pro" panose="020B0503030403020204" pitchFamily="34" charset="0"/>
              </a:rPr>
              <a:t>w imieniu ministra właściwego ds. gospodarki. </a:t>
            </a:r>
          </a:p>
        </p:txBody>
      </p:sp>
      <p:pic>
        <p:nvPicPr>
          <p:cNvPr id="8" name="Obraz 7">
            <a:extLst>
              <a:ext uri="{FF2B5EF4-FFF2-40B4-BE49-F238E27FC236}">
                <a16:creationId xmlns:a16="http://schemas.microsoft.com/office/drawing/2014/main" id="{E2DDA950-9128-492B-AECD-7A7B413894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10" name="Obraz 9">
            <a:extLst>
              <a:ext uri="{FF2B5EF4-FFF2-40B4-BE49-F238E27FC236}">
                <a16:creationId xmlns:a16="http://schemas.microsoft.com/office/drawing/2014/main" id="{A8F56EE7-D9AE-4DA3-B79B-5F009D0344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291151792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ACB5EE-7A9E-4153-9DBE-6FEBBFE5D7CA}"/>
              </a:ext>
            </a:extLst>
          </p:cNvPr>
          <p:cNvSpPr>
            <a:spLocks noGrp="1"/>
          </p:cNvSpPr>
          <p:nvPr>
            <p:ph type="title"/>
          </p:nvPr>
        </p:nvSpPr>
        <p:spPr/>
        <p:txBody>
          <a:bodyPr/>
          <a:lstStyle/>
          <a:p>
            <a:r>
              <a:rPr lang="pl-PL" dirty="0">
                <a:latin typeface="Bebas Neue" panose="020B0606020202050201" pitchFamily="34" charset="-18"/>
              </a:rPr>
              <a:t>Na jak długo otrzymuje się </a:t>
            </a:r>
            <a:br>
              <a:rPr lang="pl-PL" dirty="0">
                <a:latin typeface="Bebas Neue" panose="020B0606020202050201" pitchFamily="34" charset="-18"/>
              </a:rPr>
            </a:br>
            <a:r>
              <a:rPr lang="pl-PL" dirty="0">
                <a:latin typeface="Bebas Neue" panose="020B0606020202050201" pitchFamily="34" charset="-18"/>
              </a:rPr>
              <a:t>zwolnienie podatkowe/ decyzję o wsparciu?</a:t>
            </a:r>
          </a:p>
        </p:txBody>
      </p:sp>
      <p:sp>
        <p:nvSpPr>
          <p:cNvPr id="9" name="Symbol zastępczy tekstu 8">
            <a:extLst>
              <a:ext uri="{FF2B5EF4-FFF2-40B4-BE49-F238E27FC236}">
                <a16:creationId xmlns:a16="http://schemas.microsoft.com/office/drawing/2014/main" id="{71AEE324-2401-45FF-984C-3928D2FDFED1}"/>
              </a:ext>
            </a:extLst>
          </p:cNvPr>
          <p:cNvSpPr>
            <a:spLocks noGrp="1"/>
          </p:cNvSpPr>
          <p:nvPr>
            <p:ph type="body" sz="quarter" idx="12"/>
          </p:nvPr>
        </p:nvSpPr>
        <p:spPr>
          <a:xfrm>
            <a:off x="571500" y="1820863"/>
            <a:ext cx="8407327" cy="4465636"/>
          </a:xfrm>
        </p:spPr>
        <p:txBody>
          <a:bodyPr>
            <a:normAutofit/>
          </a:bodyPr>
          <a:lstStyle/>
          <a:p>
            <a:pPr lvl="0"/>
            <a:endParaRPr lang="pl-PL" sz="3200" dirty="0">
              <a:solidFill>
                <a:srgbClr val="FF0000"/>
              </a:solidFill>
              <a:latin typeface="Myriad Pro" panose="020B0503030403020204" pitchFamily="34" charset="0"/>
            </a:endParaRPr>
          </a:p>
          <a:p>
            <a:pPr lvl="0"/>
            <a:r>
              <a:rPr lang="pl-PL" sz="7200" dirty="0">
                <a:solidFill>
                  <a:srgbClr val="FF0000"/>
                </a:solidFill>
                <a:latin typeface="Myriad Pro" panose="020B0503030403020204" pitchFamily="34" charset="0"/>
              </a:rPr>
              <a:t>12 lat</a:t>
            </a:r>
          </a:p>
          <a:p>
            <a:pPr lvl="0"/>
            <a:r>
              <a:rPr lang="pl-PL" sz="7200" dirty="0">
                <a:latin typeface="Myriad Pro" panose="020B0503030403020204" pitchFamily="34" charset="0"/>
              </a:rPr>
              <a:t>15 lat </a:t>
            </a:r>
            <a:r>
              <a:rPr lang="pl-PL" dirty="0">
                <a:latin typeface="Myriad Pro" panose="020B0503030403020204" pitchFamily="34" charset="0"/>
              </a:rPr>
              <a:t>na terenach objętych  statusem sse</a:t>
            </a:r>
          </a:p>
          <a:p>
            <a:endParaRPr lang="pl-PL" dirty="0">
              <a:latin typeface="Myriad Pro" panose="020B0503030403020204" pitchFamily="34" charset="0"/>
            </a:endParaRPr>
          </a:p>
        </p:txBody>
      </p:sp>
      <p:pic>
        <p:nvPicPr>
          <p:cNvPr id="17" name="Obraz 16">
            <a:extLst>
              <a:ext uri="{FF2B5EF4-FFF2-40B4-BE49-F238E27FC236}">
                <a16:creationId xmlns:a16="http://schemas.microsoft.com/office/drawing/2014/main" id="{C901A640-9D19-4B67-A60E-8722E11315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3" name="Symbol zastępczy numeru slajdu 2">
            <a:extLst>
              <a:ext uri="{FF2B5EF4-FFF2-40B4-BE49-F238E27FC236}">
                <a16:creationId xmlns:a16="http://schemas.microsoft.com/office/drawing/2014/main" id="{0E6DCCA4-369C-4051-8E9D-A7D4355A932E}"/>
              </a:ext>
            </a:extLst>
          </p:cNvPr>
          <p:cNvSpPr>
            <a:spLocks noGrp="1"/>
          </p:cNvSpPr>
          <p:nvPr>
            <p:ph type="sldNum" sz="quarter" idx="10"/>
          </p:nvPr>
        </p:nvSpPr>
        <p:spPr/>
        <p:txBody>
          <a:bodyPr/>
          <a:lstStyle/>
          <a:p>
            <a:fld id="{4C66557B-F777-D240-AAFC-332A88C54245}" type="slidenum">
              <a:rPr lang="pl-PL" smtClean="0"/>
              <a:pPr/>
              <a:t>13</a:t>
            </a:fld>
            <a:endParaRPr lang="pl-PL" dirty="0"/>
          </a:p>
        </p:txBody>
      </p:sp>
      <p:pic>
        <p:nvPicPr>
          <p:cNvPr id="11" name="Obraz 10">
            <a:extLst>
              <a:ext uri="{FF2B5EF4-FFF2-40B4-BE49-F238E27FC236}">
                <a16:creationId xmlns:a16="http://schemas.microsoft.com/office/drawing/2014/main" id="{130CCE3C-BAFD-4226-97FF-20A6114A51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17918626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a:xfrm>
            <a:off x="483248" y="348444"/>
            <a:ext cx="10262971" cy="1100198"/>
          </a:xfrm>
        </p:spPr>
        <p:txBody>
          <a:bodyPr lIns="0"/>
          <a:lstStyle/>
          <a:p>
            <a:r>
              <a:rPr lang="pl-PL" dirty="0">
                <a:latin typeface="Bebas Neue" panose="020B0606020202050201" pitchFamily="34" charset="-18"/>
              </a:rPr>
              <a:t>projekty inwestycyjne mogące otrzymać pomoc publiczną</a:t>
            </a:r>
            <a:br>
              <a:rPr lang="pl-PL" dirty="0">
                <a:latin typeface="Bebas Neue" panose="020B0606020202050201" pitchFamily="34" charset="-18"/>
              </a:rPr>
            </a:br>
            <a:endParaRPr lang="pl-PL" dirty="0">
              <a:solidFill>
                <a:srgbClr val="141F40"/>
              </a:solidFill>
            </a:endParaRPr>
          </a:p>
        </p:txBody>
      </p:sp>
      <p:sp>
        <p:nvSpPr>
          <p:cNvPr id="22" name="Symbol zastępczy numeru slajdu 1"/>
          <p:cNvSpPr>
            <a:spLocks noGrp="1"/>
          </p:cNvSpPr>
          <p:nvPr>
            <p:ph type="sldNum" sz="quarter" idx="10"/>
          </p:nvPr>
        </p:nvSpPr>
        <p:spPr>
          <a:xfrm>
            <a:off x="11606893" y="6531089"/>
            <a:ext cx="358655" cy="242230"/>
          </a:xfrm>
        </p:spPr>
        <p:txBody>
          <a:bodyPr/>
          <a:lstStyle/>
          <a:p>
            <a:fld id="{4C66557B-F777-D240-AAFC-332A88C54245}" type="slidenum">
              <a:rPr lang="pl-PL" smtClean="0"/>
              <a:pPr/>
              <a:t>14</a:t>
            </a:fld>
            <a:endParaRPr lang="pl-PL" dirty="0"/>
          </a:p>
        </p:txBody>
      </p:sp>
      <p:pic>
        <p:nvPicPr>
          <p:cNvPr id="255" name="Obraz 25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grpSp>
        <p:nvGrpSpPr>
          <p:cNvPr id="6" name="Grupa 5">
            <a:extLst>
              <a:ext uri="{FF2B5EF4-FFF2-40B4-BE49-F238E27FC236}">
                <a16:creationId xmlns:a16="http://schemas.microsoft.com/office/drawing/2014/main" id="{2BE7E50C-953F-4833-9823-80BE9AD96114}"/>
              </a:ext>
            </a:extLst>
          </p:cNvPr>
          <p:cNvGrpSpPr/>
          <p:nvPr/>
        </p:nvGrpSpPr>
        <p:grpSpPr>
          <a:xfrm>
            <a:off x="7858259" y="2608618"/>
            <a:ext cx="2443981" cy="1218502"/>
            <a:chOff x="4614191" y="2949039"/>
            <a:chExt cx="4194330" cy="1979781"/>
          </a:xfrm>
          <a:solidFill>
            <a:srgbClr val="141F40"/>
          </a:solidFill>
        </p:grpSpPr>
        <p:sp>
          <p:nvSpPr>
            <p:cNvPr id="7" name="PoleTekstowe 10">
              <a:extLst>
                <a:ext uri="{FF2B5EF4-FFF2-40B4-BE49-F238E27FC236}">
                  <a16:creationId xmlns:a16="http://schemas.microsoft.com/office/drawing/2014/main" id="{39973D60-2FE4-489B-B702-1A64C85A543D}"/>
                </a:ext>
              </a:extLst>
            </p:cNvPr>
            <p:cNvSpPr txBox="1">
              <a:spLocks/>
            </p:cNvSpPr>
            <p:nvPr/>
          </p:nvSpPr>
          <p:spPr>
            <a:xfrm flipH="1">
              <a:off x="7312920" y="2949039"/>
              <a:ext cx="1495601" cy="1976862"/>
            </a:xfrm>
            <a:custGeom>
              <a:avLst/>
              <a:gdLst/>
              <a:ahLst/>
              <a:cxnLst/>
              <a:rect l="l" t="t" r="r" b="b"/>
              <a:pathLst>
                <a:path w="1495601" h="1976862">
                  <a:moveTo>
                    <a:pt x="874203" y="135255"/>
                  </a:moveTo>
                  <a:cubicBezTo>
                    <a:pt x="1148523" y="135255"/>
                    <a:pt x="1285683" y="388620"/>
                    <a:pt x="1285683" y="670560"/>
                  </a:cubicBezTo>
                  <a:cubicBezTo>
                    <a:pt x="1285683" y="944880"/>
                    <a:pt x="1137093" y="1190625"/>
                    <a:pt x="876108" y="1190625"/>
                  </a:cubicBezTo>
                  <a:cubicBezTo>
                    <a:pt x="613218" y="1190625"/>
                    <a:pt x="464628" y="948690"/>
                    <a:pt x="464628" y="657225"/>
                  </a:cubicBezTo>
                  <a:cubicBezTo>
                    <a:pt x="464628" y="401955"/>
                    <a:pt x="597978" y="135255"/>
                    <a:pt x="874203" y="135255"/>
                  </a:cubicBezTo>
                  <a:close/>
                  <a:moveTo>
                    <a:pt x="866583" y="0"/>
                  </a:moveTo>
                  <a:cubicBezTo>
                    <a:pt x="516063" y="0"/>
                    <a:pt x="289368" y="268605"/>
                    <a:pt x="289368" y="649605"/>
                  </a:cubicBezTo>
                  <a:cubicBezTo>
                    <a:pt x="289368" y="925830"/>
                    <a:pt x="394292" y="1120943"/>
                    <a:pt x="552980" y="1228434"/>
                  </a:cubicBezTo>
                  <a:lnTo>
                    <a:pt x="646544" y="1278266"/>
                  </a:lnTo>
                  <a:lnTo>
                    <a:pt x="564674" y="1300381"/>
                  </a:lnTo>
                  <a:cubicBezTo>
                    <a:pt x="281035" y="1404235"/>
                    <a:pt x="65619" y="1649615"/>
                    <a:pt x="3947" y="1951000"/>
                  </a:cubicBezTo>
                  <a:lnTo>
                    <a:pt x="0" y="1976862"/>
                  </a:lnTo>
                  <a:lnTo>
                    <a:pt x="131414" y="1976862"/>
                  </a:lnTo>
                  <a:lnTo>
                    <a:pt x="175118" y="1836070"/>
                  </a:lnTo>
                  <a:cubicBezTo>
                    <a:pt x="289255" y="1566220"/>
                    <a:pt x="556459" y="1376874"/>
                    <a:pt x="867884" y="1376874"/>
                  </a:cubicBezTo>
                  <a:cubicBezTo>
                    <a:pt x="1062525" y="1376874"/>
                    <a:pt x="1239892" y="1450837"/>
                    <a:pt x="1373411" y="1572191"/>
                  </a:cubicBezTo>
                  <a:lnTo>
                    <a:pt x="1401708" y="1601872"/>
                  </a:lnTo>
                  <a:lnTo>
                    <a:pt x="1495601" y="1513444"/>
                  </a:lnTo>
                  <a:lnTo>
                    <a:pt x="1428825" y="1448243"/>
                  </a:lnTo>
                  <a:cubicBezTo>
                    <a:pt x="1352606" y="1385342"/>
                    <a:pt x="1265641" y="1334999"/>
                    <a:pt x="1171095" y="1300381"/>
                  </a:cubicBezTo>
                  <a:lnTo>
                    <a:pt x="1106002" y="1282798"/>
                  </a:lnTo>
                  <a:lnTo>
                    <a:pt x="1118876" y="1278731"/>
                  </a:lnTo>
                  <a:cubicBezTo>
                    <a:pt x="1328902" y="1186577"/>
                    <a:pt x="1462848" y="965835"/>
                    <a:pt x="1462848" y="674370"/>
                  </a:cubicBezTo>
                  <a:cubicBezTo>
                    <a:pt x="1462848" y="266700"/>
                    <a:pt x="1209483" y="0"/>
                    <a:pt x="866583"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marL="0" marR="0" indent="0" algn="l" defTabSz="914400" rtl="0" eaLnBrk="1" fontAlgn="auto" latinLnBrk="0" hangingPunct="1">
                <a:lnSpc>
                  <a:spcPct val="108000"/>
                </a:lnSpc>
                <a:spcBef>
                  <a:spcPts val="0"/>
                </a:spcBef>
                <a:spcAft>
                  <a:spcPts val="1000"/>
                </a:spcAft>
                <a:buClrTx/>
                <a:buSzTx/>
                <a:buFontTx/>
                <a:buNone/>
                <a:tabLst/>
                <a:defRPr sz="1600" kern="1200">
                  <a:solidFill>
                    <a:schemeClr val="tx1"/>
                  </a:solidFill>
                  <a:latin typeface="Myriad Pro" charset="0"/>
                  <a:ea typeface="Myriad Pro" charset="0"/>
                  <a:cs typeface="Myriad Pro" charset="0"/>
                </a:defRPr>
              </a:lvl1pPr>
              <a:lvl2pPr marL="241300" indent="-241300" algn="l" defTabSz="914400" rtl="0" eaLnBrk="1" latinLnBrk="0" hangingPunct="1">
                <a:lnSpc>
                  <a:spcPct val="108000"/>
                </a:lnSpc>
                <a:spcBef>
                  <a:spcPts val="0"/>
                </a:spcBef>
                <a:spcAft>
                  <a:spcPts val="1000"/>
                </a:spcAft>
                <a:buClr>
                  <a:schemeClr val="accent3"/>
                </a:buClr>
                <a:buFont typeface="Helvetica" charset="0"/>
                <a:buChar char="−"/>
                <a:tabLst/>
                <a:defRPr sz="1600" b="0" i="0" kern="1200">
                  <a:solidFill>
                    <a:schemeClr val="tx1"/>
                  </a:solidFill>
                  <a:latin typeface="Myriad Pro" charset="0"/>
                  <a:ea typeface="Myriad Pro" charset="0"/>
                  <a:cs typeface="Myriad Pro" charset="0"/>
                </a:defRPr>
              </a:lvl2pPr>
              <a:lvl3pPr marL="11430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3pPr>
              <a:lvl4pPr marL="16002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4pPr>
              <a:lvl5pPr marL="20574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pl-PL" sz="15000" dirty="0">
                <a:solidFill>
                  <a:srgbClr val="141F40"/>
                </a:solidFill>
              </a:endParaRPr>
            </a:p>
          </p:txBody>
        </p:sp>
        <p:sp>
          <p:nvSpPr>
            <p:cNvPr id="8" name="PoleTekstowe 11">
              <a:extLst>
                <a:ext uri="{FF2B5EF4-FFF2-40B4-BE49-F238E27FC236}">
                  <a16:creationId xmlns:a16="http://schemas.microsoft.com/office/drawing/2014/main" id="{E39124B6-104F-41C1-91F0-571D4D790E39}"/>
                </a:ext>
              </a:extLst>
            </p:cNvPr>
            <p:cNvSpPr txBox="1">
              <a:spLocks/>
            </p:cNvSpPr>
            <p:nvPr/>
          </p:nvSpPr>
          <p:spPr>
            <a:xfrm>
              <a:off x="5836258" y="2951958"/>
              <a:ext cx="1735768" cy="1976862"/>
            </a:xfrm>
            <a:custGeom>
              <a:avLst/>
              <a:gdLst/>
              <a:ahLst/>
              <a:cxnLst/>
              <a:rect l="l" t="t" r="r" b="b"/>
              <a:pathLst>
                <a:path w="1735768" h="1976862">
                  <a:moveTo>
                    <a:pt x="861566" y="135255"/>
                  </a:moveTo>
                  <a:cubicBezTo>
                    <a:pt x="587246" y="135255"/>
                    <a:pt x="450086" y="388620"/>
                    <a:pt x="450086" y="670560"/>
                  </a:cubicBezTo>
                  <a:cubicBezTo>
                    <a:pt x="450086" y="944880"/>
                    <a:pt x="598676" y="1190625"/>
                    <a:pt x="859661" y="1190625"/>
                  </a:cubicBezTo>
                  <a:cubicBezTo>
                    <a:pt x="1122551" y="1190625"/>
                    <a:pt x="1271141" y="948690"/>
                    <a:pt x="1271141" y="657225"/>
                  </a:cubicBezTo>
                  <a:cubicBezTo>
                    <a:pt x="1271141" y="401955"/>
                    <a:pt x="1137791" y="135255"/>
                    <a:pt x="861566" y="135255"/>
                  </a:cubicBezTo>
                  <a:close/>
                  <a:moveTo>
                    <a:pt x="869186" y="0"/>
                  </a:moveTo>
                  <a:cubicBezTo>
                    <a:pt x="1219706" y="0"/>
                    <a:pt x="1446401" y="268605"/>
                    <a:pt x="1446401" y="649605"/>
                  </a:cubicBezTo>
                  <a:cubicBezTo>
                    <a:pt x="1446401" y="925830"/>
                    <a:pt x="1341477" y="1120943"/>
                    <a:pt x="1182789" y="1228434"/>
                  </a:cubicBezTo>
                  <a:lnTo>
                    <a:pt x="1089224" y="1278267"/>
                  </a:lnTo>
                  <a:lnTo>
                    <a:pt x="1171095" y="1300382"/>
                  </a:lnTo>
                  <a:cubicBezTo>
                    <a:pt x="1454733" y="1404235"/>
                    <a:pt x="1670149" y="1649616"/>
                    <a:pt x="1731821" y="1951000"/>
                  </a:cubicBezTo>
                  <a:lnTo>
                    <a:pt x="1735768" y="1976862"/>
                  </a:lnTo>
                  <a:lnTo>
                    <a:pt x="1604354" y="1976862"/>
                  </a:lnTo>
                  <a:lnTo>
                    <a:pt x="1560650" y="1836070"/>
                  </a:lnTo>
                  <a:cubicBezTo>
                    <a:pt x="1446513" y="1566220"/>
                    <a:pt x="1179310" y="1376874"/>
                    <a:pt x="867884" y="1376874"/>
                  </a:cubicBezTo>
                  <a:cubicBezTo>
                    <a:pt x="556458" y="1376874"/>
                    <a:pt x="289255" y="1566220"/>
                    <a:pt x="175118" y="1836070"/>
                  </a:cubicBezTo>
                  <a:lnTo>
                    <a:pt x="131414" y="1976862"/>
                  </a:lnTo>
                  <a:lnTo>
                    <a:pt x="0" y="1976862"/>
                  </a:lnTo>
                  <a:lnTo>
                    <a:pt x="3947" y="1951000"/>
                  </a:lnTo>
                  <a:cubicBezTo>
                    <a:pt x="65620" y="1649616"/>
                    <a:pt x="281036" y="1404235"/>
                    <a:pt x="564674" y="1300382"/>
                  </a:cubicBezTo>
                  <a:lnTo>
                    <a:pt x="629768" y="1282799"/>
                  </a:lnTo>
                  <a:lnTo>
                    <a:pt x="616892" y="1278731"/>
                  </a:lnTo>
                  <a:cubicBezTo>
                    <a:pt x="406866" y="1186576"/>
                    <a:pt x="272921" y="965835"/>
                    <a:pt x="272921" y="674370"/>
                  </a:cubicBezTo>
                  <a:cubicBezTo>
                    <a:pt x="272921" y="266700"/>
                    <a:pt x="526286" y="0"/>
                    <a:pt x="869186"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marL="0" marR="0" indent="0" algn="l" defTabSz="914400" rtl="0" eaLnBrk="1" fontAlgn="auto" latinLnBrk="0" hangingPunct="1">
                <a:lnSpc>
                  <a:spcPct val="108000"/>
                </a:lnSpc>
                <a:spcBef>
                  <a:spcPts val="0"/>
                </a:spcBef>
                <a:spcAft>
                  <a:spcPts val="1000"/>
                </a:spcAft>
                <a:buClrTx/>
                <a:buSzTx/>
                <a:buFontTx/>
                <a:buNone/>
                <a:tabLst/>
                <a:defRPr sz="1600" kern="1200">
                  <a:solidFill>
                    <a:schemeClr val="tx1"/>
                  </a:solidFill>
                  <a:latin typeface="Myriad Pro" charset="0"/>
                  <a:ea typeface="Myriad Pro" charset="0"/>
                  <a:cs typeface="Myriad Pro" charset="0"/>
                </a:defRPr>
              </a:lvl1pPr>
              <a:lvl2pPr marL="241300" indent="-241300" algn="l" defTabSz="914400" rtl="0" eaLnBrk="1" latinLnBrk="0" hangingPunct="1">
                <a:lnSpc>
                  <a:spcPct val="108000"/>
                </a:lnSpc>
                <a:spcBef>
                  <a:spcPts val="0"/>
                </a:spcBef>
                <a:spcAft>
                  <a:spcPts val="1000"/>
                </a:spcAft>
                <a:buClr>
                  <a:schemeClr val="accent3"/>
                </a:buClr>
                <a:buFont typeface="Helvetica" charset="0"/>
                <a:buChar char="−"/>
                <a:tabLst/>
                <a:defRPr sz="1600" b="0" i="0" kern="1200">
                  <a:solidFill>
                    <a:schemeClr val="tx1"/>
                  </a:solidFill>
                  <a:latin typeface="Myriad Pro" charset="0"/>
                  <a:ea typeface="Myriad Pro" charset="0"/>
                  <a:cs typeface="Myriad Pro" charset="0"/>
                </a:defRPr>
              </a:lvl2pPr>
              <a:lvl3pPr marL="11430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3pPr>
              <a:lvl4pPr marL="16002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4pPr>
              <a:lvl5pPr marL="20574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pl-PL" sz="15000" dirty="0">
                <a:solidFill>
                  <a:srgbClr val="141F40"/>
                </a:solidFill>
              </a:endParaRPr>
            </a:p>
          </p:txBody>
        </p:sp>
        <p:sp>
          <p:nvSpPr>
            <p:cNvPr id="9" name="PoleTekstowe 12">
              <a:extLst>
                <a:ext uri="{FF2B5EF4-FFF2-40B4-BE49-F238E27FC236}">
                  <a16:creationId xmlns:a16="http://schemas.microsoft.com/office/drawing/2014/main" id="{F0B88BDA-873A-4DDF-BC34-DEBE50957D64}"/>
                </a:ext>
              </a:extLst>
            </p:cNvPr>
            <p:cNvSpPr txBox="1">
              <a:spLocks/>
            </p:cNvSpPr>
            <p:nvPr/>
          </p:nvSpPr>
          <p:spPr>
            <a:xfrm>
              <a:off x="4614191" y="2951958"/>
              <a:ext cx="1495601" cy="1976862"/>
            </a:xfrm>
            <a:custGeom>
              <a:avLst/>
              <a:gdLst/>
              <a:ahLst/>
              <a:cxnLst/>
              <a:rect l="l" t="t" r="r" b="b"/>
              <a:pathLst>
                <a:path w="1495601" h="1976862">
                  <a:moveTo>
                    <a:pt x="861566" y="135255"/>
                  </a:moveTo>
                  <a:cubicBezTo>
                    <a:pt x="587246" y="135255"/>
                    <a:pt x="450086" y="388620"/>
                    <a:pt x="450086" y="670560"/>
                  </a:cubicBezTo>
                  <a:cubicBezTo>
                    <a:pt x="450086" y="944880"/>
                    <a:pt x="598676" y="1190625"/>
                    <a:pt x="859661" y="1190625"/>
                  </a:cubicBezTo>
                  <a:cubicBezTo>
                    <a:pt x="1122551" y="1190625"/>
                    <a:pt x="1271141" y="948690"/>
                    <a:pt x="1271141" y="657225"/>
                  </a:cubicBezTo>
                  <a:cubicBezTo>
                    <a:pt x="1271141" y="401955"/>
                    <a:pt x="1137791" y="135255"/>
                    <a:pt x="861566" y="135255"/>
                  </a:cubicBezTo>
                  <a:close/>
                  <a:moveTo>
                    <a:pt x="869186" y="0"/>
                  </a:moveTo>
                  <a:cubicBezTo>
                    <a:pt x="1219706" y="0"/>
                    <a:pt x="1446401" y="268605"/>
                    <a:pt x="1446401" y="649605"/>
                  </a:cubicBezTo>
                  <a:cubicBezTo>
                    <a:pt x="1446401" y="925830"/>
                    <a:pt x="1341477" y="1120943"/>
                    <a:pt x="1182789" y="1228434"/>
                  </a:cubicBezTo>
                  <a:lnTo>
                    <a:pt x="1089225" y="1278266"/>
                  </a:lnTo>
                  <a:lnTo>
                    <a:pt x="1171095" y="1300381"/>
                  </a:lnTo>
                  <a:cubicBezTo>
                    <a:pt x="1265641" y="1334999"/>
                    <a:pt x="1352606" y="1385342"/>
                    <a:pt x="1428825" y="1448243"/>
                  </a:cubicBezTo>
                  <a:lnTo>
                    <a:pt x="1495601" y="1513444"/>
                  </a:lnTo>
                  <a:lnTo>
                    <a:pt x="1401708" y="1601872"/>
                  </a:lnTo>
                  <a:lnTo>
                    <a:pt x="1373411" y="1572191"/>
                  </a:lnTo>
                  <a:cubicBezTo>
                    <a:pt x="1239892" y="1450837"/>
                    <a:pt x="1062525" y="1376874"/>
                    <a:pt x="867884" y="1376874"/>
                  </a:cubicBezTo>
                  <a:cubicBezTo>
                    <a:pt x="556459" y="1376874"/>
                    <a:pt x="289255" y="1566220"/>
                    <a:pt x="175118" y="1836070"/>
                  </a:cubicBezTo>
                  <a:lnTo>
                    <a:pt x="131414" y="1976862"/>
                  </a:lnTo>
                  <a:lnTo>
                    <a:pt x="0" y="1976862"/>
                  </a:lnTo>
                  <a:lnTo>
                    <a:pt x="3948" y="1951000"/>
                  </a:lnTo>
                  <a:cubicBezTo>
                    <a:pt x="65620" y="1649615"/>
                    <a:pt x="281036" y="1404235"/>
                    <a:pt x="564674" y="1300381"/>
                  </a:cubicBezTo>
                  <a:lnTo>
                    <a:pt x="629767" y="1282798"/>
                  </a:lnTo>
                  <a:lnTo>
                    <a:pt x="616892" y="1278731"/>
                  </a:lnTo>
                  <a:cubicBezTo>
                    <a:pt x="406866" y="1186576"/>
                    <a:pt x="272921" y="965835"/>
                    <a:pt x="272921" y="674370"/>
                  </a:cubicBezTo>
                  <a:cubicBezTo>
                    <a:pt x="272921" y="266700"/>
                    <a:pt x="526286" y="0"/>
                    <a:pt x="869186"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marL="0" marR="0" indent="0" algn="l" defTabSz="914400" rtl="0" eaLnBrk="1" fontAlgn="auto" latinLnBrk="0" hangingPunct="1">
                <a:lnSpc>
                  <a:spcPct val="108000"/>
                </a:lnSpc>
                <a:spcBef>
                  <a:spcPts val="0"/>
                </a:spcBef>
                <a:spcAft>
                  <a:spcPts val="1000"/>
                </a:spcAft>
                <a:buClrTx/>
                <a:buSzTx/>
                <a:buFontTx/>
                <a:buNone/>
                <a:tabLst/>
                <a:defRPr sz="1600" kern="1200">
                  <a:solidFill>
                    <a:schemeClr val="tx1"/>
                  </a:solidFill>
                  <a:latin typeface="Myriad Pro" charset="0"/>
                  <a:ea typeface="Myriad Pro" charset="0"/>
                  <a:cs typeface="Myriad Pro" charset="0"/>
                </a:defRPr>
              </a:lvl1pPr>
              <a:lvl2pPr marL="241300" indent="-241300" algn="l" defTabSz="914400" rtl="0" eaLnBrk="1" latinLnBrk="0" hangingPunct="1">
                <a:lnSpc>
                  <a:spcPct val="108000"/>
                </a:lnSpc>
                <a:spcBef>
                  <a:spcPts val="0"/>
                </a:spcBef>
                <a:spcAft>
                  <a:spcPts val="1000"/>
                </a:spcAft>
                <a:buClr>
                  <a:schemeClr val="accent3"/>
                </a:buClr>
                <a:buFont typeface="Helvetica" charset="0"/>
                <a:buChar char="−"/>
                <a:tabLst/>
                <a:defRPr sz="1600" b="0" i="0" kern="1200">
                  <a:solidFill>
                    <a:schemeClr val="tx1"/>
                  </a:solidFill>
                  <a:latin typeface="Myriad Pro" charset="0"/>
                  <a:ea typeface="Myriad Pro" charset="0"/>
                  <a:cs typeface="Myriad Pro" charset="0"/>
                </a:defRPr>
              </a:lvl2pPr>
              <a:lvl3pPr marL="11430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3pPr>
              <a:lvl4pPr marL="16002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4pPr>
              <a:lvl5pPr marL="2057400" indent="-228600" algn="l" defTabSz="914400" rtl="0" eaLnBrk="1" latinLnBrk="0" hangingPunct="1">
                <a:lnSpc>
                  <a:spcPct val="108000"/>
                </a:lnSpc>
                <a:spcBef>
                  <a:spcPts val="0"/>
                </a:spcBef>
                <a:spcAft>
                  <a:spcPts val="1000"/>
                </a:spcAft>
                <a:buFont typeface="Arial"/>
                <a:buChar char="•"/>
                <a:defRPr sz="1800" kern="1200">
                  <a:solidFill>
                    <a:schemeClr val="bg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endParaRPr lang="pl-PL" sz="15000" dirty="0">
                <a:solidFill>
                  <a:srgbClr val="141F40"/>
                </a:solidFill>
              </a:endParaRPr>
            </a:p>
          </p:txBody>
        </p:sp>
      </p:grpSp>
      <p:grpSp>
        <p:nvGrpSpPr>
          <p:cNvPr id="10" name="Group 128">
            <a:extLst>
              <a:ext uri="{FF2B5EF4-FFF2-40B4-BE49-F238E27FC236}">
                <a16:creationId xmlns:a16="http://schemas.microsoft.com/office/drawing/2014/main" id="{0CAF2001-F791-40F6-8AE8-75C3F9DBBF07}"/>
              </a:ext>
            </a:extLst>
          </p:cNvPr>
          <p:cNvGrpSpPr/>
          <p:nvPr/>
        </p:nvGrpSpPr>
        <p:grpSpPr>
          <a:xfrm>
            <a:off x="4399379" y="2700003"/>
            <a:ext cx="821928" cy="1200329"/>
            <a:chOff x="3582988" y="3510757"/>
            <a:chExt cx="319088" cy="465138"/>
          </a:xfrm>
          <a:solidFill>
            <a:srgbClr val="141F40"/>
          </a:solidFill>
        </p:grpSpPr>
        <p:sp>
          <p:nvSpPr>
            <p:cNvPr id="11" name="AutoShape 113">
              <a:extLst>
                <a:ext uri="{FF2B5EF4-FFF2-40B4-BE49-F238E27FC236}">
                  <a16:creationId xmlns:a16="http://schemas.microsoft.com/office/drawing/2014/main" id="{335BA46C-5A67-4EC5-B411-B86976C9C762}"/>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2" name="AutoShape 114">
              <a:extLst>
                <a:ext uri="{FF2B5EF4-FFF2-40B4-BE49-F238E27FC236}">
                  <a16:creationId xmlns:a16="http://schemas.microsoft.com/office/drawing/2014/main" id="{35B19830-F2D6-4B03-B972-B32924B5B52A}"/>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13" name="Group 142">
            <a:extLst>
              <a:ext uri="{FF2B5EF4-FFF2-40B4-BE49-F238E27FC236}">
                <a16:creationId xmlns:a16="http://schemas.microsoft.com/office/drawing/2014/main" id="{3A1738A4-3455-4034-A82B-1BEC82DA3590}"/>
              </a:ext>
            </a:extLst>
          </p:cNvPr>
          <p:cNvGrpSpPr/>
          <p:nvPr/>
        </p:nvGrpSpPr>
        <p:grpSpPr>
          <a:xfrm>
            <a:off x="568841" y="2640106"/>
            <a:ext cx="1196088" cy="1198282"/>
            <a:chOff x="4427654" y="3049909"/>
            <a:chExt cx="464344" cy="464344"/>
          </a:xfrm>
          <a:solidFill>
            <a:srgbClr val="141F40"/>
          </a:solidFill>
        </p:grpSpPr>
        <p:sp>
          <p:nvSpPr>
            <p:cNvPr id="14" name="AutoShape 123">
              <a:extLst>
                <a:ext uri="{FF2B5EF4-FFF2-40B4-BE49-F238E27FC236}">
                  <a16:creationId xmlns:a16="http://schemas.microsoft.com/office/drawing/2014/main" id="{521D8962-57B7-41AA-A361-AB8A11187C74}"/>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5" name="AutoShape 124">
              <a:extLst>
                <a:ext uri="{FF2B5EF4-FFF2-40B4-BE49-F238E27FC236}">
                  <a16:creationId xmlns:a16="http://schemas.microsoft.com/office/drawing/2014/main" id="{5E95833C-612C-427A-B10D-04AB5270D81B}"/>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6" name="AutoShape 125">
              <a:extLst>
                <a:ext uri="{FF2B5EF4-FFF2-40B4-BE49-F238E27FC236}">
                  <a16:creationId xmlns:a16="http://schemas.microsoft.com/office/drawing/2014/main" id="{1F86478F-2493-428B-9DD0-5B50E76ED0B4}"/>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17" name="Group 39">
            <a:extLst>
              <a:ext uri="{FF2B5EF4-FFF2-40B4-BE49-F238E27FC236}">
                <a16:creationId xmlns:a16="http://schemas.microsoft.com/office/drawing/2014/main" id="{769FF416-EF84-481F-81EF-18BF24FCFB7F}"/>
              </a:ext>
            </a:extLst>
          </p:cNvPr>
          <p:cNvGrpSpPr/>
          <p:nvPr/>
        </p:nvGrpSpPr>
        <p:grpSpPr>
          <a:xfrm>
            <a:off x="2405746" y="2659830"/>
            <a:ext cx="1196088" cy="1200329"/>
            <a:chOff x="7275629" y="3973834"/>
            <a:chExt cx="464344" cy="465138"/>
          </a:xfrm>
          <a:solidFill>
            <a:srgbClr val="141F40"/>
          </a:solidFill>
        </p:grpSpPr>
        <p:sp>
          <p:nvSpPr>
            <p:cNvPr id="18" name="AutoShape 37">
              <a:extLst>
                <a:ext uri="{FF2B5EF4-FFF2-40B4-BE49-F238E27FC236}">
                  <a16:creationId xmlns:a16="http://schemas.microsoft.com/office/drawing/2014/main" id="{4C62AB83-71BB-4B1E-8A8A-E05F2F24B0CC}"/>
                </a:ext>
              </a:extLst>
            </p:cNvPr>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9" name="AutoShape 38">
              <a:extLst>
                <a:ext uri="{FF2B5EF4-FFF2-40B4-BE49-F238E27FC236}">
                  <a16:creationId xmlns:a16="http://schemas.microsoft.com/office/drawing/2014/main" id="{5A5CF679-59CC-4D96-B8E0-7039939B76F2}"/>
                </a:ext>
              </a:extLst>
            </p:cNvPr>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0" name="AutoShape 39">
              <a:extLst>
                <a:ext uri="{FF2B5EF4-FFF2-40B4-BE49-F238E27FC236}">
                  <a16:creationId xmlns:a16="http://schemas.microsoft.com/office/drawing/2014/main" id="{B07A062E-E76F-4259-958E-5A3C89D2A3D8}"/>
                </a:ext>
              </a:extLst>
            </p:cNvPr>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1" name="AutoShape 40">
              <a:extLst>
                <a:ext uri="{FF2B5EF4-FFF2-40B4-BE49-F238E27FC236}">
                  <a16:creationId xmlns:a16="http://schemas.microsoft.com/office/drawing/2014/main" id="{61921CAC-0478-43C8-8E9C-7B6D6C036C6C}"/>
                </a:ext>
              </a:extLst>
            </p:cNvPr>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3" name="AutoShape 41">
              <a:extLst>
                <a:ext uri="{FF2B5EF4-FFF2-40B4-BE49-F238E27FC236}">
                  <a16:creationId xmlns:a16="http://schemas.microsoft.com/office/drawing/2014/main" id="{B12B50D4-2C0B-4F6D-A320-83D43DF6FD4E}"/>
                </a:ext>
              </a:extLst>
            </p:cNvPr>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4" name="AutoShape 42">
              <a:extLst>
                <a:ext uri="{FF2B5EF4-FFF2-40B4-BE49-F238E27FC236}">
                  <a16:creationId xmlns:a16="http://schemas.microsoft.com/office/drawing/2014/main" id="{9A4988D1-70D5-46FE-B8BA-28E63A5A4163}"/>
                </a:ext>
              </a:extLst>
            </p:cNvPr>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5" name="Prostokąt 4">
            <a:extLst>
              <a:ext uri="{FF2B5EF4-FFF2-40B4-BE49-F238E27FC236}">
                <a16:creationId xmlns:a16="http://schemas.microsoft.com/office/drawing/2014/main" id="{880C9837-B039-4499-8043-651AD1AAF045}"/>
              </a:ext>
            </a:extLst>
          </p:cNvPr>
          <p:cNvSpPr/>
          <p:nvPr/>
        </p:nvSpPr>
        <p:spPr>
          <a:xfrm>
            <a:off x="603721" y="4272131"/>
            <a:ext cx="5439773" cy="646331"/>
          </a:xfrm>
          <a:prstGeom prst="rect">
            <a:avLst/>
          </a:prstGeom>
        </p:spPr>
        <p:txBody>
          <a:bodyPr wrap="square">
            <a:spAutoFit/>
          </a:bodyPr>
          <a:lstStyle/>
          <a:p>
            <a:r>
              <a:rPr lang="pl-PL" sz="3600" b="1" dirty="0">
                <a:solidFill>
                  <a:srgbClr val="FF0000"/>
                </a:solidFill>
                <a:latin typeface="Myriad Pro" panose="020B0503030403020204" pitchFamily="34" charset="0"/>
              </a:rPr>
              <a:t>     sektor przemysłu</a:t>
            </a:r>
            <a:endParaRPr lang="en-GB" sz="3600" dirty="0">
              <a:solidFill>
                <a:srgbClr val="141F40"/>
              </a:solidFill>
              <a:latin typeface="Myriad Pro" panose="020B0503030403020204" pitchFamily="34" charset="0"/>
            </a:endParaRPr>
          </a:p>
        </p:txBody>
      </p:sp>
      <p:sp>
        <p:nvSpPr>
          <p:cNvPr id="225" name="Prostokąt 224">
            <a:extLst>
              <a:ext uri="{FF2B5EF4-FFF2-40B4-BE49-F238E27FC236}">
                <a16:creationId xmlns:a16="http://schemas.microsoft.com/office/drawing/2014/main" id="{64811349-0062-4AE8-99BB-8626DF620BD6}"/>
              </a:ext>
            </a:extLst>
          </p:cNvPr>
          <p:cNvSpPr/>
          <p:nvPr/>
        </p:nvSpPr>
        <p:spPr>
          <a:xfrm>
            <a:off x="7755504" y="4260372"/>
            <a:ext cx="5439773" cy="646331"/>
          </a:xfrm>
          <a:prstGeom prst="rect">
            <a:avLst/>
          </a:prstGeom>
        </p:spPr>
        <p:txBody>
          <a:bodyPr wrap="square">
            <a:spAutoFit/>
          </a:bodyPr>
          <a:lstStyle/>
          <a:p>
            <a:r>
              <a:rPr lang="pl-PL" sz="3600" b="1" dirty="0">
                <a:solidFill>
                  <a:srgbClr val="FF0000"/>
                </a:solidFill>
                <a:latin typeface="Myriad Pro" panose="020B0503030403020204" pitchFamily="34" charset="0"/>
              </a:rPr>
              <a:t>sektor usług</a:t>
            </a:r>
            <a:endParaRPr lang="pl-PL" sz="3600" dirty="0">
              <a:solidFill>
                <a:srgbClr val="141F40"/>
              </a:solidFill>
              <a:latin typeface="Myriad Pro" panose="020B0503030403020204" pitchFamily="34" charset="0"/>
            </a:endParaRPr>
          </a:p>
        </p:txBody>
      </p:sp>
      <p:sp>
        <p:nvSpPr>
          <p:cNvPr id="226" name="Prostokąt 225">
            <a:extLst>
              <a:ext uri="{FF2B5EF4-FFF2-40B4-BE49-F238E27FC236}">
                <a16:creationId xmlns:a16="http://schemas.microsoft.com/office/drawing/2014/main" id="{C69DB5F0-542C-4B88-8A7A-D2CF4672DEEB}"/>
              </a:ext>
            </a:extLst>
          </p:cNvPr>
          <p:cNvSpPr/>
          <p:nvPr/>
        </p:nvSpPr>
        <p:spPr>
          <a:xfrm>
            <a:off x="603721" y="5613841"/>
            <a:ext cx="10640876" cy="646331"/>
          </a:xfrm>
          <a:prstGeom prst="rect">
            <a:avLst/>
          </a:prstGeom>
        </p:spPr>
        <p:txBody>
          <a:bodyPr wrap="square">
            <a:spAutoFit/>
          </a:bodyPr>
          <a:lstStyle/>
          <a:p>
            <a:r>
              <a:rPr lang="pl-PL" b="1" dirty="0">
                <a:latin typeface="Myriad Pro" panose="020B0503030403020204" pitchFamily="34" charset="0"/>
              </a:rPr>
              <a:t>Pomocy publicznej </a:t>
            </a:r>
            <a:r>
              <a:rPr lang="pl-PL" b="1" dirty="0">
                <a:solidFill>
                  <a:srgbClr val="FF0000"/>
                </a:solidFill>
                <a:latin typeface="Myriad Pro" panose="020B0503030403020204" pitchFamily="34" charset="0"/>
              </a:rPr>
              <a:t>nie mogą </a:t>
            </a:r>
            <a:r>
              <a:rPr lang="pl-PL" b="1" dirty="0">
                <a:latin typeface="Myriad Pro" panose="020B0503030403020204" pitchFamily="34" charset="0"/>
              </a:rPr>
              <a:t>otrzymać firmy prowadzące m.in. działalność gospodarczą w zakresie: </a:t>
            </a:r>
            <a:r>
              <a:rPr lang="pl-PL" b="1" dirty="0">
                <a:solidFill>
                  <a:srgbClr val="FF0000"/>
                </a:solidFill>
                <a:latin typeface="Myriad Pro" panose="020B0503030403020204" pitchFamily="34" charset="0"/>
              </a:rPr>
              <a:t>handlu hurtowego i detalicznego, obiektów i robót budowlanych oraz prowadzenia ośrodków gier. </a:t>
            </a:r>
          </a:p>
        </p:txBody>
      </p:sp>
      <p:pic>
        <p:nvPicPr>
          <p:cNvPr id="27" name="Obraz 26">
            <a:extLst>
              <a:ext uri="{FF2B5EF4-FFF2-40B4-BE49-F238E27FC236}">
                <a16:creationId xmlns:a16="http://schemas.microsoft.com/office/drawing/2014/main" id="{35C90520-8ACF-43B6-BFBB-19638E6565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58322494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a:xfrm>
            <a:off x="407988" y="341283"/>
            <a:ext cx="7339011" cy="532549"/>
          </a:xfrm>
        </p:spPr>
        <p:txBody>
          <a:bodyPr lIns="0"/>
          <a:lstStyle/>
          <a:p>
            <a:r>
              <a:rPr lang="pl-PL" dirty="0">
                <a:latin typeface="Bebas Neue" panose="020B0606020202050201" pitchFamily="34" charset="-18"/>
              </a:rPr>
              <a:t>Kryteria wejścia</a:t>
            </a:r>
          </a:p>
        </p:txBody>
      </p:sp>
      <p:sp>
        <p:nvSpPr>
          <p:cNvPr id="22" name="Symbol zastępczy numeru slajdu 1"/>
          <p:cNvSpPr>
            <a:spLocks noGrp="1"/>
          </p:cNvSpPr>
          <p:nvPr>
            <p:ph type="sldNum" sz="quarter" idx="10"/>
          </p:nvPr>
        </p:nvSpPr>
        <p:spPr>
          <a:xfrm>
            <a:off x="11606893" y="6531089"/>
            <a:ext cx="358655" cy="242230"/>
          </a:xfrm>
        </p:spPr>
        <p:txBody>
          <a:bodyPr/>
          <a:lstStyle/>
          <a:p>
            <a:fld id="{4C66557B-F777-D240-AAFC-332A88C54245}" type="slidenum">
              <a:rPr lang="pl-PL" smtClean="0"/>
              <a:pPr/>
              <a:t>15</a:t>
            </a:fld>
            <a:endParaRPr lang="pl-PL" dirty="0"/>
          </a:p>
        </p:txBody>
      </p:sp>
      <p:pic>
        <p:nvPicPr>
          <p:cNvPr id="255" name="Obraz 25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365" name="Dowolny kształt 364">
            <a:extLst>
              <a:ext uri="{FF2B5EF4-FFF2-40B4-BE49-F238E27FC236}">
                <a16:creationId xmlns:a16="http://schemas.microsoft.com/office/drawing/2014/main" id="{1DDA6763-0C69-C84B-879A-FFC9BF41CB94}"/>
              </a:ext>
            </a:extLst>
          </p:cNvPr>
          <p:cNvSpPr/>
          <p:nvPr/>
        </p:nvSpPr>
        <p:spPr>
          <a:xfrm rot="5400000" flipH="1">
            <a:off x="10407987" y="4239226"/>
            <a:ext cx="1522320" cy="1381312"/>
          </a:xfrm>
          <a:custGeom>
            <a:avLst/>
            <a:gdLst>
              <a:gd name="connsiteX0" fmla="*/ 184150 w 1679575"/>
              <a:gd name="connsiteY0" fmla="*/ 25400 h 1524000"/>
              <a:gd name="connsiteX1" fmla="*/ 438150 w 1679575"/>
              <a:gd name="connsiteY1" fmla="*/ 0 h 1524000"/>
              <a:gd name="connsiteX2" fmla="*/ 641350 w 1679575"/>
              <a:gd name="connsiteY2" fmla="*/ 152400 h 1524000"/>
              <a:gd name="connsiteX3" fmla="*/ 803275 w 1679575"/>
              <a:gd name="connsiteY3" fmla="*/ 174625 h 1524000"/>
              <a:gd name="connsiteX4" fmla="*/ 879475 w 1679575"/>
              <a:gd name="connsiteY4" fmla="*/ 285750 h 1524000"/>
              <a:gd name="connsiteX5" fmla="*/ 1050925 w 1679575"/>
              <a:gd name="connsiteY5" fmla="*/ 190500 h 1524000"/>
              <a:gd name="connsiteX6" fmla="*/ 1565275 w 1679575"/>
              <a:gd name="connsiteY6" fmla="*/ 333375 h 1524000"/>
              <a:gd name="connsiteX7" fmla="*/ 1543050 w 1679575"/>
              <a:gd name="connsiteY7" fmla="*/ 479425 h 1524000"/>
              <a:gd name="connsiteX8" fmla="*/ 1670050 w 1679575"/>
              <a:gd name="connsiteY8" fmla="*/ 546100 h 1524000"/>
              <a:gd name="connsiteX9" fmla="*/ 1679575 w 1679575"/>
              <a:gd name="connsiteY9" fmla="*/ 749300 h 1524000"/>
              <a:gd name="connsiteX10" fmla="*/ 1527175 w 1679575"/>
              <a:gd name="connsiteY10" fmla="*/ 1009650 h 1524000"/>
              <a:gd name="connsiteX11" fmla="*/ 1558925 w 1679575"/>
              <a:gd name="connsiteY11" fmla="*/ 1130300 h 1524000"/>
              <a:gd name="connsiteX12" fmla="*/ 1387475 w 1679575"/>
              <a:gd name="connsiteY12" fmla="*/ 1524000 h 1524000"/>
              <a:gd name="connsiteX13" fmla="*/ 1311275 w 1679575"/>
              <a:gd name="connsiteY13" fmla="*/ 1524000 h 1524000"/>
              <a:gd name="connsiteX14" fmla="*/ 1190625 w 1679575"/>
              <a:gd name="connsiteY14" fmla="*/ 1339850 h 1524000"/>
              <a:gd name="connsiteX15" fmla="*/ 1257300 w 1679575"/>
              <a:gd name="connsiteY15" fmla="*/ 1314450 h 1524000"/>
              <a:gd name="connsiteX16" fmla="*/ 1270000 w 1679575"/>
              <a:gd name="connsiteY16" fmla="*/ 1155700 h 1524000"/>
              <a:gd name="connsiteX17" fmla="*/ 1162050 w 1679575"/>
              <a:gd name="connsiteY17" fmla="*/ 1139825 h 1524000"/>
              <a:gd name="connsiteX18" fmla="*/ 1085850 w 1679575"/>
              <a:gd name="connsiteY18" fmla="*/ 1003300 h 1524000"/>
              <a:gd name="connsiteX19" fmla="*/ 879475 w 1679575"/>
              <a:gd name="connsiteY19" fmla="*/ 1069975 h 1524000"/>
              <a:gd name="connsiteX20" fmla="*/ 860425 w 1679575"/>
              <a:gd name="connsiteY20" fmla="*/ 1127125 h 1524000"/>
              <a:gd name="connsiteX21" fmla="*/ 422275 w 1679575"/>
              <a:gd name="connsiteY21" fmla="*/ 1111250 h 1524000"/>
              <a:gd name="connsiteX22" fmla="*/ 339725 w 1679575"/>
              <a:gd name="connsiteY22" fmla="*/ 1012825 h 1524000"/>
              <a:gd name="connsiteX23" fmla="*/ 241300 w 1679575"/>
              <a:gd name="connsiteY23" fmla="*/ 1050925 h 1524000"/>
              <a:gd name="connsiteX24" fmla="*/ 22225 w 1679575"/>
              <a:gd name="connsiteY24" fmla="*/ 996950 h 1524000"/>
              <a:gd name="connsiteX25" fmla="*/ 117475 w 1679575"/>
              <a:gd name="connsiteY25" fmla="*/ 812800 h 1524000"/>
              <a:gd name="connsiteX26" fmla="*/ 0 w 1679575"/>
              <a:gd name="connsiteY26" fmla="*/ 577850 h 1524000"/>
              <a:gd name="connsiteX27" fmla="*/ 257175 w 1679575"/>
              <a:gd name="connsiteY27" fmla="*/ 371475 h 1524000"/>
              <a:gd name="connsiteX28" fmla="*/ 184150 w 1679575"/>
              <a:gd name="connsiteY28" fmla="*/ 25400 h 15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679575" h="1524000">
                <a:moveTo>
                  <a:pt x="184150" y="25400"/>
                </a:moveTo>
                <a:lnTo>
                  <a:pt x="438150" y="0"/>
                </a:lnTo>
                <a:lnTo>
                  <a:pt x="641350" y="152400"/>
                </a:lnTo>
                <a:lnTo>
                  <a:pt x="803275" y="174625"/>
                </a:lnTo>
                <a:lnTo>
                  <a:pt x="879475" y="285750"/>
                </a:lnTo>
                <a:lnTo>
                  <a:pt x="1050925" y="190500"/>
                </a:lnTo>
                <a:lnTo>
                  <a:pt x="1565275" y="333375"/>
                </a:lnTo>
                <a:lnTo>
                  <a:pt x="1543050" y="479425"/>
                </a:lnTo>
                <a:lnTo>
                  <a:pt x="1670050" y="546100"/>
                </a:lnTo>
                <a:lnTo>
                  <a:pt x="1679575" y="749300"/>
                </a:lnTo>
                <a:lnTo>
                  <a:pt x="1527175" y="1009650"/>
                </a:lnTo>
                <a:lnTo>
                  <a:pt x="1558925" y="1130300"/>
                </a:lnTo>
                <a:lnTo>
                  <a:pt x="1387475" y="1524000"/>
                </a:lnTo>
                <a:lnTo>
                  <a:pt x="1311275" y="1524000"/>
                </a:lnTo>
                <a:lnTo>
                  <a:pt x="1190625" y="1339850"/>
                </a:lnTo>
                <a:lnTo>
                  <a:pt x="1257300" y="1314450"/>
                </a:lnTo>
                <a:lnTo>
                  <a:pt x="1270000" y="1155700"/>
                </a:lnTo>
                <a:lnTo>
                  <a:pt x="1162050" y="1139825"/>
                </a:lnTo>
                <a:lnTo>
                  <a:pt x="1085850" y="1003300"/>
                </a:lnTo>
                <a:lnTo>
                  <a:pt x="879475" y="1069975"/>
                </a:lnTo>
                <a:lnTo>
                  <a:pt x="860425" y="1127125"/>
                </a:lnTo>
                <a:lnTo>
                  <a:pt x="422275" y="1111250"/>
                </a:lnTo>
                <a:lnTo>
                  <a:pt x="339725" y="1012825"/>
                </a:lnTo>
                <a:lnTo>
                  <a:pt x="241300" y="1050925"/>
                </a:lnTo>
                <a:lnTo>
                  <a:pt x="22225" y="996950"/>
                </a:lnTo>
                <a:lnTo>
                  <a:pt x="117475" y="812800"/>
                </a:lnTo>
                <a:lnTo>
                  <a:pt x="0" y="577850"/>
                </a:lnTo>
                <a:lnTo>
                  <a:pt x="257175" y="371475"/>
                </a:lnTo>
                <a:lnTo>
                  <a:pt x="184150" y="2540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3" name="Dowolny kształt 602">
            <a:extLst>
              <a:ext uri="{FF2B5EF4-FFF2-40B4-BE49-F238E27FC236}">
                <a16:creationId xmlns:a16="http://schemas.microsoft.com/office/drawing/2014/main" id="{342F5D3A-A235-EB47-9BF3-C1224F04B6B3}"/>
              </a:ext>
            </a:extLst>
          </p:cNvPr>
          <p:cNvSpPr/>
          <p:nvPr/>
        </p:nvSpPr>
        <p:spPr>
          <a:xfrm rot="5400000" flipH="1">
            <a:off x="9079913" y="4171600"/>
            <a:ext cx="1991391" cy="1916570"/>
          </a:xfrm>
          <a:custGeom>
            <a:avLst/>
            <a:gdLst>
              <a:gd name="connsiteX0" fmla="*/ 273050 w 2197100"/>
              <a:gd name="connsiteY0" fmla="*/ 0 h 2111375"/>
              <a:gd name="connsiteX1" fmla="*/ 247650 w 2197100"/>
              <a:gd name="connsiteY1" fmla="*/ 184150 h 2111375"/>
              <a:gd name="connsiteX2" fmla="*/ 133350 w 2197100"/>
              <a:gd name="connsiteY2" fmla="*/ 228600 h 2111375"/>
              <a:gd name="connsiteX3" fmla="*/ 0 w 2197100"/>
              <a:gd name="connsiteY3" fmla="*/ 381000 h 2111375"/>
              <a:gd name="connsiteX4" fmla="*/ 88900 w 2197100"/>
              <a:gd name="connsiteY4" fmla="*/ 533400 h 2111375"/>
              <a:gd name="connsiteX5" fmla="*/ 180975 w 2197100"/>
              <a:gd name="connsiteY5" fmla="*/ 609600 h 2111375"/>
              <a:gd name="connsiteX6" fmla="*/ 190500 w 2197100"/>
              <a:gd name="connsiteY6" fmla="*/ 784225 h 2111375"/>
              <a:gd name="connsiteX7" fmla="*/ 488950 w 2197100"/>
              <a:gd name="connsiteY7" fmla="*/ 1031875 h 2111375"/>
              <a:gd name="connsiteX8" fmla="*/ 511175 w 2197100"/>
              <a:gd name="connsiteY8" fmla="*/ 1177925 h 2111375"/>
              <a:gd name="connsiteX9" fmla="*/ 434975 w 2197100"/>
              <a:gd name="connsiteY9" fmla="*/ 1222375 h 2111375"/>
              <a:gd name="connsiteX10" fmla="*/ 434975 w 2197100"/>
              <a:gd name="connsiteY10" fmla="*/ 1352550 h 2111375"/>
              <a:gd name="connsiteX11" fmla="*/ 654050 w 2197100"/>
              <a:gd name="connsiteY11" fmla="*/ 1393825 h 2111375"/>
              <a:gd name="connsiteX12" fmla="*/ 762000 w 2197100"/>
              <a:gd name="connsiteY12" fmla="*/ 1587500 h 2111375"/>
              <a:gd name="connsiteX13" fmla="*/ 746125 w 2197100"/>
              <a:gd name="connsiteY13" fmla="*/ 1793875 h 2111375"/>
              <a:gd name="connsiteX14" fmla="*/ 965200 w 2197100"/>
              <a:gd name="connsiteY14" fmla="*/ 1920875 h 2111375"/>
              <a:gd name="connsiteX15" fmla="*/ 1057275 w 2197100"/>
              <a:gd name="connsiteY15" fmla="*/ 2105025 h 2111375"/>
              <a:gd name="connsiteX16" fmla="*/ 1216025 w 2197100"/>
              <a:gd name="connsiteY16" fmla="*/ 2111375 h 2111375"/>
              <a:gd name="connsiteX17" fmla="*/ 1339850 w 2197100"/>
              <a:gd name="connsiteY17" fmla="*/ 2038350 h 2111375"/>
              <a:gd name="connsiteX18" fmla="*/ 1193800 w 2197100"/>
              <a:gd name="connsiteY18" fmla="*/ 1765300 h 2111375"/>
              <a:gd name="connsiteX19" fmla="*/ 1225550 w 2197100"/>
              <a:gd name="connsiteY19" fmla="*/ 1562100 h 2111375"/>
              <a:gd name="connsiteX20" fmla="*/ 1450975 w 2197100"/>
              <a:gd name="connsiteY20" fmla="*/ 1600200 h 2111375"/>
              <a:gd name="connsiteX21" fmla="*/ 1546225 w 2197100"/>
              <a:gd name="connsiteY21" fmla="*/ 1508125 h 2111375"/>
              <a:gd name="connsiteX22" fmla="*/ 1806575 w 2197100"/>
              <a:gd name="connsiteY22" fmla="*/ 1498600 h 2111375"/>
              <a:gd name="connsiteX23" fmla="*/ 1854200 w 2197100"/>
              <a:gd name="connsiteY23" fmla="*/ 1568450 h 2111375"/>
              <a:gd name="connsiteX24" fmla="*/ 2136775 w 2197100"/>
              <a:gd name="connsiteY24" fmla="*/ 1390650 h 2111375"/>
              <a:gd name="connsiteX25" fmla="*/ 2197100 w 2197100"/>
              <a:gd name="connsiteY25" fmla="*/ 1123950 h 2111375"/>
              <a:gd name="connsiteX26" fmla="*/ 2082800 w 2197100"/>
              <a:gd name="connsiteY26" fmla="*/ 822325 h 2111375"/>
              <a:gd name="connsiteX27" fmla="*/ 1895475 w 2197100"/>
              <a:gd name="connsiteY27" fmla="*/ 657225 h 2111375"/>
              <a:gd name="connsiteX28" fmla="*/ 1743075 w 2197100"/>
              <a:gd name="connsiteY28" fmla="*/ 657225 h 2111375"/>
              <a:gd name="connsiteX29" fmla="*/ 1600200 w 2197100"/>
              <a:gd name="connsiteY29" fmla="*/ 406400 h 2111375"/>
              <a:gd name="connsiteX30" fmla="*/ 1682750 w 2197100"/>
              <a:gd name="connsiteY30" fmla="*/ 368300 h 2111375"/>
              <a:gd name="connsiteX31" fmla="*/ 1689100 w 2197100"/>
              <a:gd name="connsiteY31" fmla="*/ 279400 h 2111375"/>
              <a:gd name="connsiteX32" fmla="*/ 1600200 w 2197100"/>
              <a:gd name="connsiteY32" fmla="*/ 247650 h 2111375"/>
              <a:gd name="connsiteX33" fmla="*/ 1539875 w 2197100"/>
              <a:gd name="connsiteY33" fmla="*/ 149225 h 2111375"/>
              <a:gd name="connsiteX34" fmla="*/ 1397000 w 2197100"/>
              <a:gd name="connsiteY34" fmla="*/ 190500 h 2111375"/>
              <a:gd name="connsiteX35" fmla="*/ 1374775 w 2197100"/>
              <a:gd name="connsiteY35" fmla="*/ 273050 h 2111375"/>
              <a:gd name="connsiteX36" fmla="*/ 879475 w 2197100"/>
              <a:gd name="connsiteY36" fmla="*/ 250825 h 2111375"/>
              <a:gd name="connsiteX37" fmla="*/ 800100 w 2197100"/>
              <a:gd name="connsiteY37" fmla="*/ 158750 h 2111375"/>
              <a:gd name="connsiteX38" fmla="*/ 727075 w 2197100"/>
              <a:gd name="connsiteY38" fmla="*/ 187325 h 2111375"/>
              <a:gd name="connsiteX39" fmla="*/ 450850 w 2197100"/>
              <a:gd name="connsiteY39" fmla="*/ 123825 h 2111375"/>
              <a:gd name="connsiteX40" fmla="*/ 273050 w 2197100"/>
              <a:gd name="connsiteY40" fmla="*/ 0 h 2111375"/>
              <a:gd name="connsiteX0" fmla="*/ 273050 w 2197100"/>
              <a:gd name="connsiteY0" fmla="*/ 0 h 2111375"/>
              <a:gd name="connsiteX1" fmla="*/ 247650 w 2197100"/>
              <a:gd name="connsiteY1" fmla="*/ 184150 h 2111375"/>
              <a:gd name="connsiteX2" fmla="*/ 133350 w 2197100"/>
              <a:gd name="connsiteY2" fmla="*/ 228600 h 2111375"/>
              <a:gd name="connsiteX3" fmla="*/ 0 w 2197100"/>
              <a:gd name="connsiteY3" fmla="*/ 381000 h 2111375"/>
              <a:gd name="connsiteX4" fmla="*/ 88900 w 2197100"/>
              <a:gd name="connsiteY4" fmla="*/ 533400 h 2111375"/>
              <a:gd name="connsiteX5" fmla="*/ 180975 w 2197100"/>
              <a:gd name="connsiteY5" fmla="*/ 609600 h 2111375"/>
              <a:gd name="connsiteX6" fmla="*/ 190500 w 2197100"/>
              <a:gd name="connsiteY6" fmla="*/ 784225 h 2111375"/>
              <a:gd name="connsiteX7" fmla="*/ 488950 w 2197100"/>
              <a:gd name="connsiteY7" fmla="*/ 1031875 h 2111375"/>
              <a:gd name="connsiteX8" fmla="*/ 511175 w 2197100"/>
              <a:gd name="connsiteY8" fmla="*/ 1177925 h 2111375"/>
              <a:gd name="connsiteX9" fmla="*/ 434975 w 2197100"/>
              <a:gd name="connsiteY9" fmla="*/ 1222375 h 2111375"/>
              <a:gd name="connsiteX10" fmla="*/ 434975 w 2197100"/>
              <a:gd name="connsiteY10" fmla="*/ 1352550 h 2111375"/>
              <a:gd name="connsiteX11" fmla="*/ 654050 w 2197100"/>
              <a:gd name="connsiteY11" fmla="*/ 1393825 h 2111375"/>
              <a:gd name="connsiteX12" fmla="*/ 762000 w 2197100"/>
              <a:gd name="connsiteY12" fmla="*/ 1587500 h 2111375"/>
              <a:gd name="connsiteX13" fmla="*/ 746125 w 2197100"/>
              <a:gd name="connsiteY13" fmla="*/ 1793875 h 2111375"/>
              <a:gd name="connsiteX14" fmla="*/ 965200 w 2197100"/>
              <a:gd name="connsiteY14" fmla="*/ 1920875 h 2111375"/>
              <a:gd name="connsiteX15" fmla="*/ 1057275 w 2197100"/>
              <a:gd name="connsiteY15" fmla="*/ 2105025 h 2111375"/>
              <a:gd name="connsiteX16" fmla="*/ 1216025 w 2197100"/>
              <a:gd name="connsiteY16" fmla="*/ 2111375 h 2111375"/>
              <a:gd name="connsiteX17" fmla="*/ 1339850 w 2197100"/>
              <a:gd name="connsiteY17" fmla="*/ 2038350 h 2111375"/>
              <a:gd name="connsiteX18" fmla="*/ 1193800 w 2197100"/>
              <a:gd name="connsiteY18" fmla="*/ 1765300 h 2111375"/>
              <a:gd name="connsiteX19" fmla="*/ 1225550 w 2197100"/>
              <a:gd name="connsiteY19" fmla="*/ 1562100 h 2111375"/>
              <a:gd name="connsiteX20" fmla="*/ 1450975 w 2197100"/>
              <a:gd name="connsiteY20" fmla="*/ 1600200 h 2111375"/>
              <a:gd name="connsiteX21" fmla="*/ 1546225 w 2197100"/>
              <a:gd name="connsiteY21" fmla="*/ 1508125 h 2111375"/>
              <a:gd name="connsiteX22" fmla="*/ 1806575 w 2197100"/>
              <a:gd name="connsiteY22" fmla="*/ 1498600 h 2111375"/>
              <a:gd name="connsiteX23" fmla="*/ 1854200 w 2197100"/>
              <a:gd name="connsiteY23" fmla="*/ 1568450 h 2111375"/>
              <a:gd name="connsiteX24" fmla="*/ 2136775 w 2197100"/>
              <a:gd name="connsiteY24" fmla="*/ 1390650 h 2111375"/>
              <a:gd name="connsiteX25" fmla="*/ 2197100 w 2197100"/>
              <a:gd name="connsiteY25" fmla="*/ 1123950 h 2111375"/>
              <a:gd name="connsiteX26" fmla="*/ 2082800 w 2197100"/>
              <a:gd name="connsiteY26" fmla="*/ 822325 h 2111375"/>
              <a:gd name="connsiteX27" fmla="*/ 1895475 w 2197100"/>
              <a:gd name="connsiteY27" fmla="*/ 657225 h 2111375"/>
              <a:gd name="connsiteX28" fmla="*/ 1743075 w 2197100"/>
              <a:gd name="connsiteY28" fmla="*/ 657225 h 2111375"/>
              <a:gd name="connsiteX29" fmla="*/ 1600200 w 2197100"/>
              <a:gd name="connsiteY29" fmla="*/ 406400 h 2111375"/>
              <a:gd name="connsiteX30" fmla="*/ 1682750 w 2197100"/>
              <a:gd name="connsiteY30" fmla="*/ 368300 h 2111375"/>
              <a:gd name="connsiteX31" fmla="*/ 1689100 w 2197100"/>
              <a:gd name="connsiteY31" fmla="*/ 279400 h 2111375"/>
              <a:gd name="connsiteX32" fmla="*/ 1600200 w 2197100"/>
              <a:gd name="connsiteY32" fmla="*/ 247650 h 2111375"/>
              <a:gd name="connsiteX33" fmla="*/ 1539875 w 2197100"/>
              <a:gd name="connsiteY33" fmla="*/ 149225 h 2111375"/>
              <a:gd name="connsiteX34" fmla="*/ 1397000 w 2197100"/>
              <a:gd name="connsiteY34" fmla="*/ 190500 h 2111375"/>
              <a:gd name="connsiteX35" fmla="*/ 1374775 w 2197100"/>
              <a:gd name="connsiteY35" fmla="*/ 273050 h 2111375"/>
              <a:gd name="connsiteX36" fmla="*/ 879475 w 2197100"/>
              <a:gd name="connsiteY36" fmla="*/ 250825 h 2111375"/>
              <a:gd name="connsiteX37" fmla="*/ 800100 w 2197100"/>
              <a:gd name="connsiteY37" fmla="*/ 158750 h 2111375"/>
              <a:gd name="connsiteX38" fmla="*/ 727075 w 2197100"/>
              <a:gd name="connsiteY38" fmla="*/ 187325 h 2111375"/>
              <a:gd name="connsiteX39" fmla="*/ 450850 w 2197100"/>
              <a:gd name="connsiteY39" fmla="*/ 123825 h 2111375"/>
              <a:gd name="connsiteX40" fmla="*/ 330200 w 2197100"/>
              <a:gd name="connsiteY40" fmla="*/ 38100 h 2111375"/>
              <a:gd name="connsiteX41" fmla="*/ 273050 w 2197100"/>
              <a:gd name="connsiteY41" fmla="*/ 0 h 2111375"/>
              <a:gd name="connsiteX0" fmla="*/ 273050 w 2197100"/>
              <a:gd name="connsiteY0" fmla="*/ 3175 h 2114550"/>
              <a:gd name="connsiteX1" fmla="*/ 247650 w 2197100"/>
              <a:gd name="connsiteY1" fmla="*/ 187325 h 2114550"/>
              <a:gd name="connsiteX2" fmla="*/ 133350 w 2197100"/>
              <a:gd name="connsiteY2" fmla="*/ 231775 h 2114550"/>
              <a:gd name="connsiteX3" fmla="*/ 0 w 2197100"/>
              <a:gd name="connsiteY3" fmla="*/ 384175 h 2114550"/>
              <a:gd name="connsiteX4" fmla="*/ 88900 w 2197100"/>
              <a:gd name="connsiteY4" fmla="*/ 536575 h 2114550"/>
              <a:gd name="connsiteX5" fmla="*/ 180975 w 2197100"/>
              <a:gd name="connsiteY5" fmla="*/ 612775 h 2114550"/>
              <a:gd name="connsiteX6" fmla="*/ 190500 w 2197100"/>
              <a:gd name="connsiteY6" fmla="*/ 787400 h 2114550"/>
              <a:gd name="connsiteX7" fmla="*/ 488950 w 2197100"/>
              <a:gd name="connsiteY7" fmla="*/ 1035050 h 2114550"/>
              <a:gd name="connsiteX8" fmla="*/ 511175 w 2197100"/>
              <a:gd name="connsiteY8" fmla="*/ 1181100 h 2114550"/>
              <a:gd name="connsiteX9" fmla="*/ 434975 w 2197100"/>
              <a:gd name="connsiteY9" fmla="*/ 1225550 h 2114550"/>
              <a:gd name="connsiteX10" fmla="*/ 434975 w 2197100"/>
              <a:gd name="connsiteY10" fmla="*/ 1355725 h 2114550"/>
              <a:gd name="connsiteX11" fmla="*/ 654050 w 2197100"/>
              <a:gd name="connsiteY11" fmla="*/ 1397000 h 2114550"/>
              <a:gd name="connsiteX12" fmla="*/ 762000 w 2197100"/>
              <a:gd name="connsiteY12" fmla="*/ 1590675 h 2114550"/>
              <a:gd name="connsiteX13" fmla="*/ 746125 w 2197100"/>
              <a:gd name="connsiteY13" fmla="*/ 1797050 h 2114550"/>
              <a:gd name="connsiteX14" fmla="*/ 965200 w 2197100"/>
              <a:gd name="connsiteY14" fmla="*/ 1924050 h 2114550"/>
              <a:gd name="connsiteX15" fmla="*/ 1057275 w 2197100"/>
              <a:gd name="connsiteY15" fmla="*/ 2108200 h 2114550"/>
              <a:gd name="connsiteX16" fmla="*/ 1216025 w 2197100"/>
              <a:gd name="connsiteY16" fmla="*/ 2114550 h 2114550"/>
              <a:gd name="connsiteX17" fmla="*/ 1339850 w 2197100"/>
              <a:gd name="connsiteY17" fmla="*/ 2041525 h 2114550"/>
              <a:gd name="connsiteX18" fmla="*/ 1193800 w 2197100"/>
              <a:gd name="connsiteY18" fmla="*/ 1768475 h 2114550"/>
              <a:gd name="connsiteX19" fmla="*/ 1225550 w 2197100"/>
              <a:gd name="connsiteY19" fmla="*/ 1565275 h 2114550"/>
              <a:gd name="connsiteX20" fmla="*/ 1450975 w 2197100"/>
              <a:gd name="connsiteY20" fmla="*/ 1603375 h 2114550"/>
              <a:gd name="connsiteX21" fmla="*/ 1546225 w 2197100"/>
              <a:gd name="connsiteY21" fmla="*/ 1511300 h 2114550"/>
              <a:gd name="connsiteX22" fmla="*/ 1806575 w 2197100"/>
              <a:gd name="connsiteY22" fmla="*/ 1501775 h 2114550"/>
              <a:gd name="connsiteX23" fmla="*/ 1854200 w 2197100"/>
              <a:gd name="connsiteY23" fmla="*/ 1571625 h 2114550"/>
              <a:gd name="connsiteX24" fmla="*/ 2136775 w 2197100"/>
              <a:gd name="connsiteY24" fmla="*/ 1393825 h 2114550"/>
              <a:gd name="connsiteX25" fmla="*/ 2197100 w 2197100"/>
              <a:gd name="connsiteY25" fmla="*/ 1127125 h 2114550"/>
              <a:gd name="connsiteX26" fmla="*/ 2082800 w 2197100"/>
              <a:gd name="connsiteY26" fmla="*/ 825500 h 2114550"/>
              <a:gd name="connsiteX27" fmla="*/ 1895475 w 2197100"/>
              <a:gd name="connsiteY27" fmla="*/ 660400 h 2114550"/>
              <a:gd name="connsiteX28" fmla="*/ 1743075 w 2197100"/>
              <a:gd name="connsiteY28" fmla="*/ 660400 h 2114550"/>
              <a:gd name="connsiteX29" fmla="*/ 1600200 w 2197100"/>
              <a:gd name="connsiteY29" fmla="*/ 409575 h 2114550"/>
              <a:gd name="connsiteX30" fmla="*/ 1682750 w 2197100"/>
              <a:gd name="connsiteY30" fmla="*/ 371475 h 2114550"/>
              <a:gd name="connsiteX31" fmla="*/ 1689100 w 2197100"/>
              <a:gd name="connsiteY31" fmla="*/ 282575 h 2114550"/>
              <a:gd name="connsiteX32" fmla="*/ 1600200 w 2197100"/>
              <a:gd name="connsiteY32" fmla="*/ 250825 h 2114550"/>
              <a:gd name="connsiteX33" fmla="*/ 1539875 w 2197100"/>
              <a:gd name="connsiteY33" fmla="*/ 152400 h 2114550"/>
              <a:gd name="connsiteX34" fmla="*/ 1397000 w 2197100"/>
              <a:gd name="connsiteY34" fmla="*/ 193675 h 2114550"/>
              <a:gd name="connsiteX35" fmla="*/ 1374775 w 2197100"/>
              <a:gd name="connsiteY35" fmla="*/ 276225 h 2114550"/>
              <a:gd name="connsiteX36" fmla="*/ 879475 w 2197100"/>
              <a:gd name="connsiteY36" fmla="*/ 254000 h 2114550"/>
              <a:gd name="connsiteX37" fmla="*/ 800100 w 2197100"/>
              <a:gd name="connsiteY37" fmla="*/ 161925 h 2114550"/>
              <a:gd name="connsiteX38" fmla="*/ 727075 w 2197100"/>
              <a:gd name="connsiteY38" fmla="*/ 190500 h 2114550"/>
              <a:gd name="connsiteX39" fmla="*/ 450850 w 2197100"/>
              <a:gd name="connsiteY39" fmla="*/ 127000 h 2114550"/>
              <a:gd name="connsiteX40" fmla="*/ 314325 w 2197100"/>
              <a:gd name="connsiteY40" fmla="*/ 0 h 2114550"/>
              <a:gd name="connsiteX41" fmla="*/ 273050 w 2197100"/>
              <a:gd name="connsiteY41" fmla="*/ 3175 h 211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197100" h="2114550">
                <a:moveTo>
                  <a:pt x="273050" y="3175"/>
                </a:moveTo>
                <a:lnTo>
                  <a:pt x="247650" y="187325"/>
                </a:lnTo>
                <a:lnTo>
                  <a:pt x="133350" y="231775"/>
                </a:lnTo>
                <a:lnTo>
                  <a:pt x="0" y="384175"/>
                </a:lnTo>
                <a:lnTo>
                  <a:pt x="88900" y="536575"/>
                </a:lnTo>
                <a:lnTo>
                  <a:pt x="180975" y="612775"/>
                </a:lnTo>
                <a:lnTo>
                  <a:pt x="190500" y="787400"/>
                </a:lnTo>
                <a:lnTo>
                  <a:pt x="488950" y="1035050"/>
                </a:lnTo>
                <a:lnTo>
                  <a:pt x="511175" y="1181100"/>
                </a:lnTo>
                <a:lnTo>
                  <a:pt x="434975" y="1225550"/>
                </a:lnTo>
                <a:lnTo>
                  <a:pt x="434975" y="1355725"/>
                </a:lnTo>
                <a:lnTo>
                  <a:pt x="654050" y="1397000"/>
                </a:lnTo>
                <a:lnTo>
                  <a:pt x="762000" y="1590675"/>
                </a:lnTo>
                <a:lnTo>
                  <a:pt x="746125" y="1797050"/>
                </a:lnTo>
                <a:lnTo>
                  <a:pt x="965200" y="1924050"/>
                </a:lnTo>
                <a:lnTo>
                  <a:pt x="1057275" y="2108200"/>
                </a:lnTo>
                <a:lnTo>
                  <a:pt x="1216025" y="2114550"/>
                </a:lnTo>
                <a:lnTo>
                  <a:pt x="1339850" y="2041525"/>
                </a:lnTo>
                <a:lnTo>
                  <a:pt x="1193800" y="1768475"/>
                </a:lnTo>
                <a:lnTo>
                  <a:pt x="1225550" y="1565275"/>
                </a:lnTo>
                <a:lnTo>
                  <a:pt x="1450975" y="1603375"/>
                </a:lnTo>
                <a:lnTo>
                  <a:pt x="1546225" y="1511300"/>
                </a:lnTo>
                <a:lnTo>
                  <a:pt x="1806575" y="1501775"/>
                </a:lnTo>
                <a:lnTo>
                  <a:pt x="1854200" y="1571625"/>
                </a:lnTo>
                <a:lnTo>
                  <a:pt x="2136775" y="1393825"/>
                </a:lnTo>
                <a:lnTo>
                  <a:pt x="2197100" y="1127125"/>
                </a:lnTo>
                <a:lnTo>
                  <a:pt x="2082800" y="825500"/>
                </a:lnTo>
                <a:lnTo>
                  <a:pt x="1895475" y="660400"/>
                </a:lnTo>
                <a:lnTo>
                  <a:pt x="1743075" y="660400"/>
                </a:lnTo>
                <a:lnTo>
                  <a:pt x="1600200" y="409575"/>
                </a:lnTo>
                <a:lnTo>
                  <a:pt x="1682750" y="371475"/>
                </a:lnTo>
                <a:lnTo>
                  <a:pt x="1689100" y="282575"/>
                </a:lnTo>
                <a:lnTo>
                  <a:pt x="1600200" y="250825"/>
                </a:lnTo>
                <a:lnTo>
                  <a:pt x="1539875" y="152400"/>
                </a:lnTo>
                <a:lnTo>
                  <a:pt x="1397000" y="193675"/>
                </a:lnTo>
                <a:lnTo>
                  <a:pt x="1374775" y="276225"/>
                </a:lnTo>
                <a:lnTo>
                  <a:pt x="879475" y="254000"/>
                </a:lnTo>
                <a:lnTo>
                  <a:pt x="800100" y="161925"/>
                </a:lnTo>
                <a:lnTo>
                  <a:pt x="727075" y="190500"/>
                </a:lnTo>
                <a:lnTo>
                  <a:pt x="450850" y="127000"/>
                </a:lnTo>
                <a:lnTo>
                  <a:pt x="314325" y="0"/>
                </a:lnTo>
                <a:lnTo>
                  <a:pt x="273050" y="317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4" name="Dowolny kształt 603">
            <a:extLst>
              <a:ext uri="{FF2B5EF4-FFF2-40B4-BE49-F238E27FC236}">
                <a16:creationId xmlns:a16="http://schemas.microsoft.com/office/drawing/2014/main" id="{784340EC-D219-D145-B60F-F59F30881607}"/>
              </a:ext>
            </a:extLst>
          </p:cNvPr>
          <p:cNvSpPr/>
          <p:nvPr/>
        </p:nvSpPr>
        <p:spPr>
          <a:xfrm rot="5400000" flipH="1">
            <a:off x="9728842" y="2630574"/>
            <a:ext cx="1945347" cy="1568364"/>
          </a:xfrm>
          <a:custGeom>
            <a:avLst/>
            <a:gdLst>
              <a:gd name="connsiteX0" fmla="*/ 279400 w 2146300"/>
              <a:gd name="connsiteY0" fmla="*/ 342900 h 1730375"/>
              <a:gd name="connsiteX1" fmla="*/ 139700 w 2146300"/>
              <a:gd name="connsiteY1" fmla="*/ 596900 h 1730375"/>
              <a:gd name="connsiteX2" fmla="*/ 171450 w 2146300"/>
              <a:gd name="connsiteY2" fmla="*/ 714375 h 1730375"/>
              <a:gd name="connsiteX3" fmla="*/ 0 w 2146300"/>
              <a:gd name="connsiteY3" fmla="*/ 1114425 h 1730375"/>
              <a:gd name="connsiteX4" fmla="*/ 203200 w 2146300"/>
              <a:gd name="connsiteY4" fmla="*/ 1292225 h 1730375"/>
              <a:gd name="connsiteX5" fmla="*/ 323850 w 2146300"/>
              <a:gd name="connsiteY5" fmla="*/ 1600200 h 1730375"/>
              <a:gd name="connsiteX6" fmla="*/ 419100 w 2146300"/>
              <a:gd name="connsiteY6" fmla="*/ 1625600 h 1730375"/>
              <a:gd name="connsiteX7" fmla="*/ 498475 w 2146300"/>
              <a:gd name="connsiteY7" fmla="*/ 1555750 h 1730375"/>
              <a:gd name="connsiteX8" fmla="*/ 657225 w 2146300"/>
              <a:gd name="connsiteY8" fmla="*/ 1546225 h 1730375"/>
              <a:gd name="connsiteX9" fmla="*/ 730250 w 2146300"/>
              <a:gd name="connsiteY9" fmla="*/ 1470025 h 1730375"/>
              <a:gd name="connsiteX10" fmla="*/ 847725 w 2146300"/>
              <a:gd name="connsiteY10" fmla="*/ 1473200 h 1730375"/>
              <a:gd name="connsiteX11" fmla="*/ 895350 w 2146300"/>
              <a:gd name="connsiteY11" fmla="*/ 1393825 h 1730375"/>
              <a:gd name="connsiteX12" fmla="*/ 987425 w 2146300"/>
              <a:gd name="connsiteY12" fmla="*/ 1387475 h 1730375"/>
              <a:gd name="connsiteX13" fmla="*/ 1031875 w 2146300"/>
              <a:gd name="connsiteY13" fmla="*/ 1470025 h 1730375"/>
              <a:gd name="connsiteX14" fmla="*/ 1193800 w 2146300"/>
              <a:gd name="connsiteY14" fmla="*/ 1485900 h 1730375"/>
              <a:gd name="connsiteX15" fmla="*/ 1216025 w 2146300"/>
              <a:gd name="connsiteY15" fmla="*/ 1384300 h 1730375"/>
              <a:gd name="connsiteX16" fmla="*/ 1330325 w 2146300"/>
              <a:gd name="connsiteY16" fmla="*/ 1393825 h 1730375"/>
              <a:gd name="connsiteX17" fmla="*/ 1349375 w 2146300"/>
              <a:gd name="connsiteY17" fmla="*/ 1501775 h 1730375"/>
              <a:gd name="connsiteX18" fmla="*/ 1349375 w 2146300"/>
              <a:gd name="connsiteY18" fmla="*/ 1501775 h 1730375"/>
              <a:gd name="connsiteX19" fmla="*/ 1381125 w 2146300"/>
              <a:gd name="connsiteY19" fmla="*/ 1504950 h 1730375"/>
              <a:gd name="connsiteX20" fmla="*/ 1463675 w 2146300"/>
              <a:gd name="connsiteY20" fmla="*/ 1428750 h 1730375"/>
              <a:gd name="connsiteX21" fmla="*/ 1698625 w 2146300"/>
              <a:gd name="connsiteY21" fmla="*/ 1539875 h 1730375"/>
              <a:gd name="connsiteX22" fmla="*/ 1822450 w 2146300"/>
              <a:gd name="connsiteY22" fmla="*/ 1517650 h 1730375"/>
              <a:gd name="connsiteX23" fmla="*/ 1895475 w 2146300"/>
              <a:gd name="connsiteY23" fmla="*/ 1644650 h 1730375"/>
              <a:gd name="connsiteX24" fmla="*/ 2066925 w 2146300"/>
              <a:gd name="connsiteY24" fmla="*/ 1730375 h 1730375"/>
              <a:gd name="connsiteX25" fmla="*/ 2146300 w 2146300"/>
              <a:gd name="connsiteY25" fmla="*/ 1603375 h 1730375"/>
              <a:gd name="connsiteX26" fmla="*/ 2076450 w 2146300"/>
              <a:gd name="connsiteY26" fmla="*/ 1495425 h 1730375"/>
              <a:gd name="connsiteX27" fmla="*/ 2124075 w 2146300"/>
              <a:gd name="connsiteY27" fmla="*/ 1304925 h 1730375"/>
              <a:gd name="connsiteX28" fmla="*/ 2016125 w 2146300"/>
              <a:gd name="connsiteY28" fmla="*/ 1212850 h 1730375"/>
              <a:gd name="connsiteX29" fmla="*/ 1892300 w 2146300"/>
              <a:gd name="connsiteY29" fmla="*/ 1212850 h 1730375"/>
              <a:gd name="connsiteX30" fmla="*/ 1876425 w 2146300"/>
              <a:gd name="connsiteY30" fmla="*/ 1006475 h 1730375"/>
              <a:gd name="connsiteX31" fmla="*/ 1809750 w 2146300"/>
              <a:gd name="connsiteY31" fmla="*/ 977900 h 1730375"/>
              <a:gd name="connsiteX32" fmla="*/ 1730375 w 2146300"/>
              <a:gd name="connsiteY32" fmla="*/ 1022350 h 1730375"/>
              <a:gd name="connsiteX33" fmla="*/ 1644650 w 2146300"/>
              <a:gd name="connsiteY33" fmla="*/ 946150 h 1730375"/>
              <a:gd name="connsiteX34" fmla="*/ 1682750 w 2146300"/>
              <a:gd name="connsiteY34" fmla="*/ 809625 h 1730375"/>
              <a:gd name="connsiteX35" fmla="*/ 1679575 w 2146300"/>
              <a:gd name="connsiteY35" fmla="*/ 485775 h 1730375"/>
              <a:gd name="connsiteX36" fmla="*/ 1771650 w 2146300"/>
              <a:gd name="connsiteY36" fmla="*/ 447675 h 1730375"/>
              <a:gd name="connsiteX37" fmla="*/ 1800225 w 2146300"/>
              <a:gd name="connsiteY37" fmla="*/ 355600 h 1730375"/>
              <a:gd name="connsiteX38" fmla="*/ 1635125 w 2146300"/>
              <a:gd name="connsiteY38" fmla="*/ 276225 h 1730375"/>
              <a:gd name="connsiteX39" fmla="*/ 1463675 w 2146300"/>
              <a:gd name="connsiteY39" fmla="*/ 393700 h 1730375"/>
              <a:gd name="connsiteX40" fmla="*/ 1349375 w 2146300"/>
              <a:gd name="connsiteY40" fmla="*/ 314325 h 1730375"/>
              <a:gd name="connsiteX41" fmla="*/ 1177925 w 2146300"/>
              <a:gd name="connsiteY41" fmla="*/ 415925 h 1730375"/>
              <a:gd name="connsiteX42" fmla="*/ 1041400 w 2146300"/>
              <a:gd name="connsiteY42" fmla="*/ 387350 h 1730375"/>
              <a:gd name="connsiteX43" fmla="*/ 892175 w 2146300"/>
              <a:gd name="connsiteY43" fmla="*/ 244475 h 1730375"/>
              <a:gd name="connsiteX44" fmla="*/ 923925 w 2146300"/>
              <a:gd name="connsiteY44" fmla="*/ 12700 h 1730375"/>
              <a:gd name="connsiteX45" fmla="*/ 777875 w 2146300"/>
              <a:gd name="connsiteY45" fmla="*/ 0 h 1730375"/>
              <a:gd name="connsiteX46" fmla="*/ 663575 w 2146300"/>
              <a:gd name="connsiteY46" fmla="*/ 168275 h 1730375"/>
              <a:gd name="connsiteX47" fmla="*/ 552450 w 2146300"/>
              <a:gd name="connsiteY47" fmla="*/ 158750 h 1730375"/>
              <a:gd name="connsiteX48" fmla="*/ 558800 w 2146300"/>
              <a:gd name="connsiteY48" fmla="*/ 349250 h 1730375"/>
              <a:gd name="connsiteX49" fmla="*/ 485775 w 2146300"/>
              <a:gd name="connsiteY49" fmla="*/ 419100 h 1730375"/>
              <a:gd name="connsiteX50" fmla="*/ 377825 w 2146300"/>
              <a:gd name="connsiteY50" fmla="*/ 342900 h 1730375"/>
              <a:gd name="connsiteX51" fmla="*/ 279400 w 2146300"/>
              <a:gd name="connsiteY51" fmla="*/ 342900 h 173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146300" h="1730375">
                <a:moveTo>
                  <a:pt x="279400" y="342900"/>
                </a:moveTo>
                <a:lnTo>
                  <a:pt x="139700" y="596900"/>
                </a:lnTo>
                <a:lnTo>
                  <a:pt x="171450" y="714375"/>
                </a:lnTo>
                <a:lnTo>
                  <a:pt x="0" y="1114425"/>
                </a:lnTo>
                <a:lnTo>
                  <a:pt x="203200" y="1292225"/>
                </a:lnTo>
                <a:lnTo>
                  <a:pt x="323850" y="1600200"/>
                </a:lnTo>
                <a:lnTo>
                  <a:pt x="419100" y="1625600"/>
                </a:lnTo>
                <a:lnTo>
                  <a:pt x="498475" y="1555750"/>
                </a:lnTo>
                <a:lnTo>
                  <a:pt x="657225" y="1546225"/>
                </a:lnTo>
                <a:lnTo>
                  <a:pt x="730250" y="1470025"/>
                </a:lnTo>
                <a:lnTo>
                  <a:pt x="847725" y="1473200"/>
                </a:lnTo>
                <a:lnTo>
                  <a:pt x="895350" y="1393825"/>
                </a:lnTo>
                <a:lnTo>
                  <a:pt x="987425" y="1387475"/>
                </a:lnTo>
                <a:lnTo>
                  <a:pt x="1031875" y="1470025"/>
                </a:lnTo>
                <a:lnTo>
                  <a:pt x="1193800" y="1485900"/>
                </a:lnTo>
                <a:lnTo>
                  <a:pt x="1216025" y="1384300"/>
                </a:lnTo>
                <a:lnTo>
                  <a:pt x="1330325" y="1393825"/>
                </a:lnTo>
                <a:lnTo>
                  <a:pt x="1349375" y="1501775"/>
                </a:lnTo>
                <a:lnTo>
                  <a:pt x="1349375" y="1501775"/>
                </a:lnTo>
                <a:lnTo>
                  <a:pt x="1381125" y="1504950"/>
                </a:lnTo>
                <a:lnTo>
                  <a:pt x="1463675" y="1428750"/>
                </a:lnTo>
                <a:lnTo>
                  <a:pt x="1698625" y="1539875"/>
                </a:lnTo>
                <a:lnTo>
                  <a:pt x="1822450" y="1517650"/>
                </a:lnTo>
                <a:lnTo>
                  <a:pt x="1895475" y="1644650"/>
                </a:lnTo>
                <a:lnTo>
                  <a:pt x="2066925" y="1730375"/>
                </a:lnTo>
                <a:lnTo>
                  <a:pt x="2146300" y="1603375"/>
                </a:lnTo>
                <a:lnTo>
                  <a:pt x="2076450" y="1495425"/>
                </a:lnTo>
                <a:lnTo>
                  <a:pt x="2124075" y="1304925"/>
                </a:lnTo>
                <a:lnTo>
                  <a:pt x="2016125" y="1212850"/>
                </a:lnTo>
                <a:lnTo>
                  <a:pt x="1892300" y="1212850"/>
                </a:lnTo>
                <a:lnTo>
                  <a:pt x="1876425" y="1006475"/>
                </a:lnTo>
                <a:lnTo>
                  <a:pt x="1809750" y="977900"/>
                </a:lnTo>
                <a:lnTo>
                  <a:pt x="1730375" y="1022350"/>
                </a:lnTo>
                <a:lnTo>
                  <a:pt x="1644650" y="946150"/>
                </a:lnTo>
                <a:lnTo>
                  <a:pt x="1682750" y="809625"/>
                </a:lnTo>
                <a:cubicBezTo>
                  <a:pt x="1681692" y="701675"/>
                  <a:pt x="1680633" y="593725"/>
                  <a:pt x="1679575" y="485775"/>
                </a:cubicBezTo>
                <a:lnTo>
                  <a:pt x="1771650" y="447675"/>
                </a:lnTo>
                <a:lnTo>
                  <a:pt x="1800225" y="355600"/>
                </a:lnTo>
                <a:lnTo>
                  <a:pt x="1635125" y="276225"/>
                </a:lnTo>
                <a:lnTo>
                  <a:pt x="1463675" y="393700"/>
                </a:lnTo>
                <a:lnTo>
                  <a:pt x="1349375" y="314325"/>
                </a:lnTo>
                <a:lnTo>
                  <a:pt x="1177925" y="415925"/>
                </a:lnTo>
                <a:lnTo>
                  <a:pt x="1041400" y="387350"/>
                </a:lnTo>
                <a:lnTo>
                  <a:pt x="892175" y="244475"/>
                </a:lnTo>
                <a:lnTo>
                  <a:pt x="923925" y="12700"/>
                </a:lnTo>
                <a:lnTo>
                  <a:pt x="777875" y="0"/>
                </a:lnTo>
                <a:lnTo>
                  <a:pt x="663575" y="168275"/>
                </a:lnTo>
                <a:lnTo>
                  <a:pt x="552450" y="158750"/>
                </a:lnTo>
                <a:lnTo>
                  <a:pt x="558800" y="349250"/>
                </a:lnTo>
                <a:lnTo>
                  <a:pt x="485775" y="419100"/>
                </a:lnTo>
                <a:lnTo>
                  <a:pt x="377825" y="342900"/>
                </a:lnTo>
                <a:lnTo>
                  <a:pt x="279400" y="34290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5" name="Dowolny kształt 604">
            <a:extLst>
              <a:ext uri="{FF2B5EF4-FFF2-40B4-BE49-F238E27FC236}">
                <a16:creationId xmlns:a16="http://schemas.microsoft.com/office/drawing/2014/main" id="{0EF398A3-6CB1-3F40-9C52-5E9D2EE2A48B}"/>
              </a:ext>
            </a:extLst>
          </p:cNvPr>
          <p:cNvSpPr/>
          <p:nvPr/>
        </p:nvSpPr>
        <p:spPr>
          <a:xfrm rot="5400000" flipH="1">
            <a:off x="10167696" y="1748549"/>
            <a:ext cx="989940" cy="1214403"/>
          </a:xfrm>
          <a:custGeom>
            <a:avLst/>
            <a:gdLst>
              <a:gd name="connsiteX0" fmla="*/ 1035050 w 1092200"/>
              <a:gd name="connsiteY0" fmla="*/ 41275 h 1339850"/>
              <a:gd name="connsiteX1" fmla="*/ 901700 w 1092200"/>
              <a:gd name="connsiteY1" fmla="*/ 0 h 1339850"/>
              <a:gd name="connsiteX2" fmla="*/ 765175 w 1092200"/>
              <a:gd name="connsiteY2" fmla="*/ 168275 h 1339850"/>
              <a:gd name="connsiteX3" fmla="*/ 593725 w 1092200"/>
              <a:gd name="connsiteY3" fmla="*/ 180975 h 1339850"/>
              <a:gd name="connsiteX4" fmla="*/ 387350 w 1092200"/>
              <a:gd name="connsiteY4" fmla="*/ 155575 h 1339850"/>
              <a:gd name="connsiteX5" fmla="*/ 139700 w 1092200"/>
              <a:gd name="connsiteY5" fmla="*/ 165100 h 1339850"/>
              <a:gd name="connsiteX6" fmla="*/ 107950 w 1092200"/>
              <a:gd name="connsiteY6" fmla="*/ 257175 h 1339850"/>
              <a:gd name="connsiteX7" fmla="*/ 31750 w 1092200"/>
              <a:gd name="connsiteY7" fmla="*/ 276225 h 1339850"/>
              <a:gd name="connsiteX8" fmla="*/ 38100 w 1092200"/>
              <a:gd name="connsiteY8" fmla="*/ 577850 h 1339850"/>
              <a:gd name="connsiteX9" fmla="*/ 0 w 1092200"/>
              <a:gd name="connsiteY9" fmla="*/ 698500 h 1339850"/>
              <a:gd name="connsiteX10" fmla="*/ 28575 w 1092200"/>
              <a:gd name="connsiteY10" fmla="*/ 720725 h 1339850"/>
              <a:gd name="connsiteX11" fmla="*/ 92075 w 1092200"/>
              <a:gd name="connsiteY11" fmla="*/ 682625 h 1339850"/>
              <a:gd name="connsiteX12" fmla="*/ 231775 w 1092200"/>
              <a:gd name="connsiteY12" fmla="*/ 746125 h 1339850"/>
              <a:gd name="connsiteX13" fmla="*/ 247650 w 1092200"/>
              <a:gd name="connsiteY13" fmla="*/ 923925 h 1339850"/>
              <a:gd name="connsiteX14" fmla="*/ 323850 w 1092200"/>
              <a:gd name="connsiteY14" fmla="*/ 917575 h 1339850"/>
              <a:gd name="connsiteX15" fmla="*/ 479425 w 1092200"/>
              <a:gd name="connsiteY15" fmla="*/ 1063625 h 1339850"/>
              <a:gd name="connsiteX16" fmla="*/ 438150 w 1092200"/>
              <a:gd name="connsiteY16" fmla="*/ 1244600 h 1339850"/>
              <a:gd name="connsiteX17" fmla="*/ 488950 w 1092200"/>
              <a:gd name="connsiteY17" fmla="*/ 1339850 h 1339850"/>
              <a:gd name="connsiteX18" fmla="*/ 717550 w 1092200"/>
              <a:gd name="connsiteY18" fmla="*/ 1257300 h 1339850"/>
              <a:gd name="connsiteX19" fmla="*/ 730250 w 1092200"/>
              <a:gd name="connsiteY19" fmla="*/ 1184275 h 1339850"/>
              <a:gd name="connsiteX20" fmla="*/ 663575 w 1092200"/>
              <a:gd name="connsiteY20" fmla="*/ 1054100 h 1339850"/>
              <a:gd name="connsiteX21" fmla="*/ 762000 w 1092200"/>
              <a:gd name="connsiteY21" fmla="*/ 1003300 h 1339850"/>
              <a:gd name="connsiteX22" fmla="*/ 822325 w 1092200"/>
              <a:gd name="connsiteY22" fmla="*/ 866775 h 1339850"/>
              <a:gd name="connsiteX23" fmla="*/ 790575 w 1092200"/>
              <a:gd name="connsiteY23" fmla="*/ 787400 h 1339850"/>
              <a:gd name="connsiteX24" fmla="*/ 850900 w 1092200"/>
              <a:gd name="connsiteY24" fmla="*/ 749300 h 1339850"/>
              <a:gd name="connsiteX25" fmla="*/ 876300 w 1092200"/>
              <a:gd name="connsiteY25" fmla="*/ 412750 h 1339850"/>
              <a:gd name="connsiteX26" fmla="*/ 981075 w 1092200"/>
              <a:gd name="connsiteY26" fmla="*/ 371475 h 1339850"/>
              <a:gd name="connsiteX27" fmla="*/ 1092200 w 1092200"/>
              <a:gd name="connsiteY27" fmla="*/ 219075 h 1339850"/>
              <a:gd name="connsiteX28" fmla="*/ 993775 w 1092200"/>
              <a:gd name="connsiteY28" fmla="*/ 165100 h 1339850"/>
              <a:gd name="connsiteX29" fmla="*/ 987425 w 1092200"/>
              <a:gd name="connsiteY29" fmla="*/ 79375 h 1339850"/>
              <a:gd name="connsiteX30" fmla="*/ 1035050 w 1092200"/>
              <a:gd name="connsiteY30" fmla="*/ 41275 h 1339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092200" h="1339850">
                <a:moveTo>
                  <a:pt x="1035050" y="41275"/>
                </a:moveTo>
                <a:lnTo>
                  <a:pt x="901700" y="0"/>
                </a:lnTo>
                <a:lnTo>
                  <a:pt x="765175" y="168275"/>
                </a:lnTo>
                <a:lnTo>
                  <a:pt x="593725" y="180975"/>
                </a:lnTo>
                <a:lnTo>
                  <a:pt x="387350" y="155575"/>
                </a:lnTo>
                <a:lnTo>
                  <a:pt x="139700" y="165100"/>
                </a:lnTo>
                <a:lnTo>
                  <a:pt x="107950" y="257175"/>
                </a:lnTo>
                <a:lnTo>
                  <a:pt x="31750" y="276225"/>
                </a:lnTo>
                <a:lnTo>
                  <a:pt x="38100" y="577850"/>
                </a:lnTo>
                <a:lnTo>
                  <a:pt x="0" y="698500"/>
                </a:lnTo>
                <a:lnTo>
                  <a:pt x="28575" y="720725"/>
                </a:lnTo>
                <a:lnTo>
                  <a:pt x="92075" y="682625"/>
                </a:lnTo>
                <a:lnTo>
                  <a:pt x="231775" y="746125"/>
                </a:lnTo>
                <a:lnTo>
                  <a:pt x="247650" y="923925"/>
                </a:lnTo>
                <a:lnTo>
                  <a:pt x="323850" y="917575"/>
                </a:lnTo>
                <a:lnTo>
                  <a:pt x="479425" y="1063625"/>
                </a:lnTo>
                <a:lnTo>
                  <a:pt x="438150" y="1244600"/>
                </a:lnTo>
                <a:lnTo>
                  <a:pt x="488950" y="1339850"/>
                </a:lnTo>
                <a:lnTo>
                  <a:pt x="717550" y="1257300"/>
                </a:lnTo>
                <a:lnTo>
                  <a:pt x="730250" y="1184275"/>
                </a:lnTo>
                <a:lnTo>
                  <a:pt x="663575" y="1054100"/>
                </a:lnTo>
                <a:lnTo>
                  <a:pt x="762000" y="1003300"/>
                </a:lnTo>
                <a:lnTo>
                  <a:pt x="822325" y="866775"/>
                </a:lnTo>
                <a:lnTo>
                  <a:pt x="790575" y="787400"/>
                </a:lnTo>
                <a:lnTo>
                  <a:pt x="850900" y="749300"/>
                </a:lnTo>
                <a:lnTo>
                  <a:pt x="876300" y="412750"/>
                </a:lnTo>
                <a:lnTo>
                  <a:pt x="981075" y="371475"/>
                </a:lnTo>
                <a:lnTo>
                  <a:pt x="1092200" y="219075"/>
                </a:lnTo>
                <a:lnTo>
                  <a:pt x="993775" y="165100"/>
                </a:lnTo>
                <a:lnTo>
                  <a:pt x="987425" y="79375"/>
                </a:lnTo>
                <a:lnTo>
                  <a:pt x="1035050" y="4127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6" name="Dowolny kształt 605">
            <a:extLst>
              <a:ext uri="{FF2B5EF4-FFF2-40B4-BE49-F238E27FC236}">
                <a16:creationId xmlns:a16="http://schemas.microsoft.com/office/drawing/2014/main" id="{C8361ED8-7D3C-CD44-999A-95E149BEE598}"/>
              </a:ext>
            </a:extLst>
          </p:cNvPr>
          <p:cNvSpPr/>
          <p:nvPr/>
        </p:nvSpPr>
        <p:spPr>
          <a:xfrm rot="5400000" flipH="1">
            <a:off x="8993581" y="3057917"/>
            <a:ext cx="1683473" cy="699289"/>
          </a:xfrm>
          <a:custGeom>
            <a:avLst/>
            <a:gdLst>
              <a:gd name="connsiteX0" fmla="*/ 1857375 w 1857375"/>
              <a:gd name="connsiteY0" fmla="*/ 320675 h 771525"/>
              <a:gd name="connsiteX1" fmla="*/ 1717675 w 1857375"/>
              <a:gd name="connsiteY1" fmla="*/ 396875 h 771525"/>
              <a:gd name="connsiteX2" fmla="*/ 1631950 w 1857375"/>
              <a:gd name="connsiteY2" fmla="*/ 590550 h 771525"/>
              <a:gd name="connsiteX3" fmla="*/ 1593850 w 1857375"/>
              <a:gd name="connsiteY3" fmla="*/ 771525 h 771525"/>
              <a:gd name="connsiteX4" fmla="*/ 1384300 w 1857375"/>
              <a:gd name="connsiteY4" fmla="*/ 704850 h 771525"/>
              <a:gd name="connsiteX5" fmla="*/ 1292225 w 1857375"/>
              <a:gd name="connsiteY5" fmla="*/ 441325 h 771525"/>
              <a:gd name="connsiteX6" fmla="*/ 955675 w 1857375"/>
              <a:gd name="connsiteY6" fmla="*/ 571500 h 771525"/>
              <a:gd name="connsiteX7" fmla="*/ 933450 w 1857375"/>
              <a:gd name="connsiteY7" fmla="*/ 635000 h 771525"/>
              <a:gd name="connsiteX8" fmla="*/ 692150 w 1857375"/>
              <a:gd name="connsiteY8" fmla="*/ 654050 h 771525"/>
              <a:gd name="connsiteX9" fmla="*/ 641350 w 1857375"/>
              <a:gd name="connsiteY9" fmla="*/ 590550 h 771525"/>
              <a:gd name="connsiteX10" fmla="*/ 441325 w 1857375"/>
              <a:gd name="connsiteY10" fmla="*/ 612775 h 771525"/>
              <a:gd name="connsiteX11" fmla="*/ 358775 w 1857375"/>
              <a:gd name="connsiteY11" fmla="*/ 539750 h 771525"/>
              <a:gd name="connsiteX12" fmla="*/ 254000 w 1857375"/>
              <a:gd name="connsiteY12" fmla="*/ 571500 h 771525"/>
              <a:gd name="connsiteX13" fmla="*/ 260350 w 1857375"/>
              <a:gd name="connsiteY13" fmla="*/ 663575 h 771525"/>
              <a:gd name="connsiteX14" fmla="*/ 136525 w 1857375"/>
              <a:gd name="connsiteY14" fmla="*/ 723900 h 771525"/>
              <a:gd name="connsiteX15" fmla="*/ 0 w 1857375"/>
              <a:gd name="connsiteY15" fmla="*/ 552450 h 771525"/>
              <a:gd name="connsiteX16" fmla="*/ 120650 w 1857375"/>
              <a:gd name="connsiteY16" fmla="*/ 479425 h 771525"/>
              <a:gd name="connsiteX17" fmla="*/ 177800 w 1857375"/>
              <a:gd name="connsiteY17" fmla="*/ 212725 h 771525"/>
              <a:gd name="connsiteX18" fmla="*/ 273050 w 1857375"/>
              <a:gd name="connsiteY18" fmla="*/ 238125 h 771525"/>
              <a:gd name="connsiteX19" fmla="*/ 355600 w 1857375"/>
              <a:gd name="connsiteY19" fmla="*/ 168275 h 771525"/>
              <a:gd name="connsiteX20" fmla="*/ 546100 w 1857375"/>
              <a:gd name="connsiteY20" fmla="*/ 152400 h 771525"/>
              <a:gd name="connsiteX21" fmla="*/ 600075 w 1857375"/>
              <a:gd name="connsiteY21" fmla="*/ 85725 h 771525"/>
              <a:gd name="connsiteX22" fmla="*/ 727075 w 1857375"/>
              <a:gd name="connsiteY22" fmla="*/ 85725 h 771525"/>
              <a:gd name="connsiteX23" fmla="*/ 768350 w 1857375"/>
              <a:gd name="connsiteY23" fmla="*/ 3175 h 771525"/>
              <a:gd name="connsiteX24" fmla="*/ 800100 w 1857375"/>
              <a:gd name="connsiteY24" fmla="*/ 0 h 771525"/>
              <a:gd name="connsiteX25" fmla="*/ 844550 w 1857375"/>
              <a:gd name="connsiteY25" fmla="*/ 76200 h 771525"/>
              <a:gd name="connsiteX26" fmla="*/ 1089025 w 1857375"/>
              <a:gd name="connsiteY26" fmla="*/ 101600 h 771525"/>
              <a:gd name="connsiteX27" fmla="*/ 1108075 w 1857375"/>
              <a:gd name="connsiteY27" fmla="*/ 3175 h 771525"/>
              <a:gd name="connsiteX28" fmla="*/ 1136650 w 1857375"/>
              <a:gd name="connsiteY28" fmla="*/ 6350 h 771525"/>
              <a:gd name="connsiteX29" fmla="*/ 1146175 w 1857375"/>
              <a:gd name="connsiteY29" fmla="*/ 111125 h 771525"/>
              <a:gd name="connsiteX30" fmla="*/ 1222375 w 1857375"/>
              <a:gd name="connsiteY30" fmla="*/ 123825 h 771525"/>
              <a:gd name="connsiteX31" fmla="*/ 1311275 w 1857375"/>
              <a:gd name="connsiteY31" fmla="*/ 50800 h 771525"/>
              <a:gd name="connsiteX32" fmla="*/ 1549400 w 1857375"/>
              <a:gd name="connsiteY32" fmla="*/ 161925 h 771525"/>
              <a:gd name="connsiteX33" fmla="*/ 1644650 w 1857375"/>
              <a:gd name="connsiteY33" fmla="*/ 130175 h 771525"/>
              <a:gd name="connsiteX34" fmla="*/ 1704975 w 1857375"/>
              <a:gd name="connsiteY34" fmla="*/ 257175 h 771525"/>
              <a:gd name="connsiteX35" fmla="*/ 1857375 w 1857375"/>
              <a:gd name="connsiteY35" fmla="*/ 320675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857375" h="771525">
                <a:moveTo>
                  <a:pt x="1857375" y="320675"/>
                </a:moveTo>
                <a:lnTo>
                  <a:pt x="1717675" y="396875"/>
                </a:lnTo>
                <a:lnTo>
                  <a:pt x="1631950" y="590550"/>
                </a:lnTo>
                <a:lnTo>
                  <a:pt x="1593850" y="771525"/>
                </a:lnTo>
                <a:lnTo>
                  <a:pt x="1384300" y="704850"/>
                </a:lnTo>
                <a:lnTo>
                  <a:pt x="1292225" y="441325"/>
                </a:lnTo>
                <a:lnTo>
                  <a:pt x="955675" y="571500"/>
                </a:lnTo>
                <a:lnTo>
                  <a:pt x="933450" y="635000"/>
                </a:lnTo>
                <a:lnTo>
                  <a:pt x="692150" y="654050"/>
                </a:lnTo>
                <a:lnTo>
                  <a:pt x="641350" y="590550"/>
                </a:lnTo>
                <a:lnTo>
                  <a:pt x="441325" y="612775"/>
                </a:lnTo>
                <a:lnTo>
                  <a:pt x="358775" y="539750"/>
                </a:lnTo>
                <a:lnTo>
                  <a:pt x="254000" y="571500"/>
                </a:lnTo>
                <a:lnTo>
                  <a:pt x="260350" y="663575"/>
                </a:lnTo>
                <a:lnTo>
                  <a:pt x="136525" y="723900"/>
                </a:lnTo>
                <a:lnTo>
                  <a:pt x="0" y="552450"/>
                </a:lnTo>
                <a:lnTo>
                  <a:pt x="120650" y="479425"/>
                </a:lnTo>
                <a:lnTo>
                  <a:pt x="177800" y="212725"/>
                </a:lnTo>
                <a:lnTo>
                  <a:pt x="273050" y="238125"/>
                </a:lnTo>
                <a:lnTo>
                  <a:pt x="355600" y="168275"/>
                </a:lnTo>
                <a:lnTo>
                  <a:pt x="546100" y="152400"/>
                </a:lnTo>
                <a:lnTo>
                  <a:pt x="600075" y="85725"/>
                </a:lnTo>
                <a:lnTo>
                  <a:pt x="727075" y="85725"/>
                </a:lnTo>
                <a:lnTo>
                  <a:pt x="768350" y="3175"/>
                </a:lnTo>
                <a:lnTo>
                  <a:pt x="800100" y="0"/>
                </a:lnTo>
                <a:lnTo>
                  <a:pt x="844550" y="76200"/>
                </a:lnTo>
                <a:lnTo>
                  <a:pt x="1089025" y="101600"/>
                </a:lnTo>
                <a:lnTo>
                  <a:pt x="1108075" y="3175"/>
                </a:lnTo>
                <a:lnTo>
                  <a:pt x="1136650" y="6350"/>
                </a:lnTo>
                <a:lnTo>
                  <a:pt x="1146175" y="111125"/>
                </a:lnTo>
                <a:lnTo>
                  <a:pt x="1222375" y="123825"/>
                </a:lnTo>
                <a:lnTo>
                  <a:pt x="1311275" y="50800"/>
                </a:lnTo>
                <a:lnTo>
                  <a:pt x="1549400" y="161925"/>
                </a:lnTo>
                <a:lnTo>
                  <a:pt x="1644650" y="130175"/>
                </a:lnTo>
                <a:lnTo>
                  <a:pt x="1704975" y="257175"/>
                </a:lnTo>
                <a:lnTo>
                  <a:pt x="1857375" y="32067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7" name="Dowolny kształt 606">
            <a:extLst>
              <a:ext uri="{FF2B5EF4-FFF2-40B4-BE49-F238E27FC236}">
                <a16:creationId xmlns:a16="http://schemas.microsoft.com/office/drawing/2014/main" id="{971D2822-9C7E-2E4C-8A78-4268CD17CB0A}"/>
              </a:ext>
            </a:extLst>
          </p:cNvPr>
          <p:cNvSpPr/>
          <p:nvPr/>
        </p:nvSpPr>
        <p:spPr>
          <a:xfrm rot="5400000" flipH="1">
            <a:off x="8782068" y="1784520"/>
            <a:ext cx="791376" cy="1364045"/>
          </a:xfrm>
          <a:custGeom>
            <a:avLst/>
            <a:gdLst>
              <a:gd name="connsiteX0" fmla="*/ 860425 w 873125"/>
              <a:gd name="connsiteY0" fmla="*/ 1000125 h 1504950"/>
              <a:gd name="connsiteX1" fmla="*/ 873125 w 873125"/>
              <a:gd name="connsiteY1" fmla="*/ 1073150 h 1504950"/>
              <a:gd name="connsiteX2" fmla="*/ 793750 w 873125"/>
              <a:gd name="connsiteY2" fmla="*/ 1108075 h 1504950"/>
              <a:gd name="connsiteX3" fmla="*/ 749300 w 873125"/>
              <a:gd name="connsiteY3" fmla="*/ 1409700 h 1504950"/>
              <a:gd name="connsiteX4" fmla="*/ 644525 w 873125"/>
              <a:gd name="connsiteY4" fmla="*/ 1416050 h 1504950"/>
              <a:gd name="connsiteX5" fmla="*/ 622300 w 873125"/>
              <a:gd name="connsiteY5" fmla="*/ 1501775 h 1504950"/>
              <a:gd name="connsiteX6" fmla="*/ 561975 w 873125"/>
              <a:gd name="connsiteY6" fmla="*/ 1504950 h 1504950"/>
              <a:gd name="connsiteX7" fmla="*/ 495300 w 873125"/>
              <a:gd name="connsiteY7" fmla="*/ 1435100 h 1504950"/>
              <a:gd name="connsiteX8" fmla="*/ 158750 w 873125"/>
              <a:gd name="connsiteY8" fmla="*/ 1409700 h 1504950"/>
              <a:gd name="connsiteX9" fmla="*/ 12700 w 873125"/>
              <a:gd name="connsiteY9" fmla="*/ 1266825 h 1504950"/>
              <a:gd name="connsiteX10" fmla="*/ 34925 w 873125"/>
              <a:gd name="connsiteY10" fmla="*/ 1146175 h 1504950"/>
              <a:gd name="connsiteX11" fmla="*/ 161925 w 873125"/>
              <a:gd name="connsiteY11" fmla="*/ 1123950 h 1504950"/>
              <a:gd name="connsiteX12" fmla="*/ 206375 w 873125"/>
              <a:gd name="connsiteY12" fmla="*/ 962025 h 1504950"/>
              <a:gd name="connsiteX13" fmla="*/ 107950 w 873125"/>
              <a:gd name="connsiteY13" fmla="*/ 904875 h 1504950"/>
              <a:gd name="connsiteX14" fmla="*/ 53975 w 873125"/>
              <a:gd name="connsiteY14" fmla="*/ 949325 h 1504950"/>
              <a:gd name="connsiteX15" fmla="*/ 0 w 873125"/>
              <a:gd name="connsiteY15" fmla="*/ 889000 h 1504950"/>
              <a:gd name="connsiteX16" fmla="*/ 101600 w 873125"/>
              <a:gd name="connsiteY16" fmla="*/ 644525 h 1504950"/>
              <a:gd name="connsiteX17" fmla="*/ 66675 w 873125"/>
              <a:gd name="connsiteY17" fmla="*/ 454025 h 1504950"/>
              <a:gd name="connsiteX18" fmla="*/ 98425 w 873125"/>
              <a:gd name="connsiteY18" fmla="*/ 450850 h 1504950"/>
              <a:gd name="connsiteX19" fmla="*/ 238125 w 873125"/>
              <a:gd name="connsiteY19" fmla="*/ 66675 h 1504950"/>
              <a:gd name="connsiteX20" fmla="*/ 374650 w 873125"/>
              <a:gd name="connsiteY20" fmla="*/ 0 h 1504950"/>
              <a:gd name="connsiteX21" fmla="*/ 384175 w 873125"/>
              <a:gd name="connsiteY21" fmla="*/ 98425 h 1504950"/>
              <a:gd name="connsiteX22" fmla="*/ 349250 w 873125"/>
              <a:gd name="connsiteY22" fmla="*/ 117475 h 1504950"/>
              <a:gd name="connsiteX23" fmla="*/ 349250 w 873125"/>
              <a:gd name="connsiteY23" fmla="*/ 200025 h 1504950"/>
              <a:gd name="connsiteX24" fmla="*/ 285750 w 873125"/>
              <a:gd name="connsiteY24" fmla="*/ 260350 h 1504950"/>
              <a:gd name="connsiteX25" fmla="*/ 266700 w 873125"/>
              <a:gd name="connsiteY25" fmla="*/ 488950 h 1504950"/>
              <a:gd name="connsiteX26" fmla="*/ 314325 w 873125"/>
              <a:gd name="connsiteY26" fmla="*/ 517525 h 1504950"/>
              <a:gd name="connsiteX27" fmla="*/ 327025 w 873125"/>
              <a:gd name="connsiteY27" fmla="*/ 590550 h 1504950"/>
              <a:gd name="connsiteX28" fmla="*/ 285750 w 873125"/>
              <a:gd name="connsiteY28" fmla="*/ 663575 h 1504950"/>
              <a:gd name="connsiteX29" fmla="*/ 431800 w 873125"/>
              <a:gd name="connsiteY29" fmla="*/ 828675 h 1504950"/>
              <a:gd name="connsiteX30" fmla="*/ 574675 w 873125"/>
              <a:gd name="connsiteY30" fmla="*/ 806450 h 1504950"/>
              <a:gd name="connsiteX31" fmla="*/ 635000 w 873125"/>
              <a:gd name="connsiteY31" fmla="*/ 939800 h 1504950"/>
              <a:gd name="connsiteX32" fmla="*/ 860425 w 873125"/>
              <a:gd name="connsiteY32" fmla="*/ 1000125 h 1504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73125" h="1504950">
                <a:moveTo>
                  <a:pt x="860425" y="1000125"/>
                </a:moveTo>
                <a:lnTo>
                  <a:pt x="873125" y="1073150"/>
                </a:lnTo>
                <a:lnTo>
                  <a:pt x="793750" y="1108075"/>
                </a:lnTo>
                <a:lnTo>
                  <a:pt x="749300" y="1409700"/>
                </a:lnTo>
                <a:lnTo>
                  <a:pt x="644525" y="1416050"/>
                </a:lnTo>
                <a:lnTo>
                  <a:pt x="622300" y="1501775"/>
                </a:lnTo>
                <a:lnTo>
                  <a:pt x="561975" y="1504950"/>
                </a:lnTo>
                <a:lnTo>
                  <a:pt x="495300" y="1435100"/>
                </a:lnTo>
                <a:lnTo>
                  <a:pt x="158750" y="1409700"/>
                </a:lnTo>
                <a:lnTo>
                  <a:pt x="12700" y="1266825"/>
                </a:lnTo>
                <a:lnTo>
                  <a:pt x="34925" y="1146175"/>
                </a:lnTo>
                <a:lnTo>
                  <a:pt x="161925" y="1123950"/>
                </a:lnTo>
                <a:lnTo>
                  <a:pt x="206375" y="962025"/>
                </a:lnTo>
                <a:lnTo>
                  <a:pt x="107950" y="904875"/>
                </a:lnTo>
                <a:lnTo>
                  <a:pt x="53975" y="949325"/>
                </a:lnTo>
                <a:lnTo>
                  <a:pt x="0" y="889000"/>
                </a:lnTo>
                <a:lnTo>
                  <a:pt x="101600" y="644525"/>
                </a:lnTo>
                <a:lnTo>
                  <a:pt x="66675" y="454025"/>
                </a:lnTo>
                <a:lnTo>
                  <a:pt x="98425" y="450850"/>
                </a:lnTo>
                <a:lnTo>
                  <a:pt x="238125" y="66675"/>
                </a:lnTo>
                <a:lnTo>
                  <a:pt x="374650" y="0"/>
                </a:lnTo>
                <a:lnTo>
                  <a:pt x="384175" y="98425"/>
                </a:lnTo>
                <a:lnTo>
                  <a:pt x="349250" y="117475"/>
                </a:lnTo>
                <a:lnTo>
                  <a:pt x="349250" y="200025"/>
                </a:lnTo>
                <a:lnTo>
                  <a:pt x="285750" y="260350"/>
                </a:lnTo>
                <a:lnTo>
                  <a:pt x="266700" y="488950"/>
                </a:lnTo>
                <a:lnTo>
                  <a:pt x="314325" y="517525"/>
                </a:lnTo>
                <a:lnTo>
                  <a:pt x="327025" y="590550"/>
                </a:lnTo>
                <a:lnTo>
                  <a:pt x="285750" y="663575"/>
                </a:lnTo>
                <a:lnTo>
                  <a:pt x="431800" y="828675"/>
                </a:lnTo>
                <a:lnTo>
                  <a:pt x="574675" y="806450"/>
                </a:lnTo>
                <a:lnTo>
                  <a:pt x="635000" y="939800"/>
                </a:lnTo>
                <a:lnTo>
                  <a:pt x="860425" y="100012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8" name="Dowolny kształt 607">
            <a:extLst>
              <a:ext uri="{FF2B5EF4-FFF2-40B4-BE49-F238E27FC236}">
                <a16:creationId xmlns:a16="http://schemas.microsoft.com/office/drawing/2014/main" id="{0EFB8B13-00FA-9F4C-B6FF-AFD9CCAB1EC0}"/>
              </a:ext>
            </a:extLst>
          </p:cNvPr>
          <p:cNvSpPr/>
          <p:nvPr/>
        </p:nvSpPr>
        <p:spPr>
          <a:xfrm rot="5400000" flipH="1">
            <a:off x="8556166" y="3040651"/>
            <a:ext cx="1407211" cy="958285"/>
          </a:xfrm>
          <a:custGeom>
            <a:avLst/>
            <a:gdLst>
              <a:gd name="connsiteX0" fmla="*/ 1231900 w 1552575"/>
              <a:gd name="connsiteY0" fmla="*/ 0 h 1057275"/>
              <a:gd name="connsiteX1" fmla="*/ 1231900 w 1552575"/>
              <a:gd name="connsiteY1" fmla="*/ 0 h 1057275"/>
              <a:gd name="connsiteX2" fmla="*/ 1323975 w 1552575"/>
              <a:gd name="connsiteY2" fmla="*/ 260350 h 1057275"/>
              <a:gd name="connsiteX3" fmla="*/ 1517650 w 1552575"/>
              <a:gd name="connsiteY3" fmla="*/ 317500 h 1057275"/>
              <a:gd name="connsiteX4" fmla="*/ 1552575 w 1552575"/>
              <a:gd name="connsiteY4" fmla="*/ 508000 h 1057275"/>
              <a:gd name="connsiteX5" fmla="*/ 1454150 w 1552575"/>
              <a:gd name="connsiteY5" fmla="*/ 749300 h 1057275"/>
              <a:gd name="connsiteX6" fmla="*/ 1384300 w 1552575"/>
              <a:gd name="connsiteY6" fmla="*/ 771525 h 1057275"/>
              <a:gd name="connsiteX7" fmla="*/ 1254125 w 1552575"/>
              <a:gd name="connsiteY7" fmla="*/ 666750 h 1057275"/>
              <a:gd name="connsiteX8" fmla="*/ 930275 w 1552575"/>
              <a:gd name="connsiteY8" fmla="*/ 612775 h 1057275"/>
              <a:gd name="connsiteX9" fmla="*/ 809625 w 1552575"/>
              <a:gd name="connsiteY9" fmla="*/ 847725 h 1057275"/>
              <a:gd name="connsiteX10" fmla="*/ 587375 w 1552575"/>
              <a:gd name="connsiteY10" fmla="*/ 863600 h 1057275"/>
              <a:gd name="connsiteX11" fmla="*/ 333375 w 1552575"/>
              <a:gd name="connsiteY11" fmla="*/ 1057275 h 1057275"/>
              <a:gd name="connsiteX12" fmla="*/ 200025 w 1552575"/>
              <a:gd name="connsiteY12" fmla="*/ 1031875 h 1057275"/>
              <a:gd name="connsiteX13" fmla="*/ 136525 w 1552575"/>
              <a:gd name="connsiteY13" fmla="*/ 914400 h 1057275"/>
              <a:gd name="connsiteX14" fmla="*/ 165100 w 1552575"/>
              <a:gd name="connsiteY14" fmla="*/ 777875 h 1057275"/>
              <a:gd name="connsiteX15" fmla="*/ 0 w 1552575"/>
              <a:gd name="connsiteY15" fmla="*/ 676275 h 1057275"/>
              <a:gd name="connsiteX16" fmla="*/ 44450 w 1552575"/>
              <a:gd name="connsiteY16" fmla="*/ 434975 h 1057275"/>
              <a:gd name="connsiteX17" fmla="*/ 117475 w 1552575"/>
              <a:gd name="connsiteY17" fmla="*/ 384175 h 1057275"/>
              <a:gd name="connsiteX18" fmla="*/ 142875 w 1552575"/>
              <a:gd name="connsiteY18" fmla="*/ 273050 h 1057275"/>
              <a:gd name="connsiteX19" fmla="*/ 285750 w 1552575"/>
              <a:gd name="connsiteY19" fmla="*/ 193675 h 1057275"/>
              <a:gd name="connsiteX20" fmla="*/ 279400 w 1552575"/>
              <a:gd name="connsiteY20" fmla="*/ 117475 h 1057275"/>
              <a:gd name="connsiteX21" fmla="*/ 311150 w 1552575"/>
              <a:gd name="connsiteY21" fmla="*/ 95250 h 1057275"/>
              <a:gd name="connsiteX22" fmla="*/ 396875 w 1552575"/>
              <a:gd name="connsiteY22" fmla="*/ 177800 h 1057275"/>
              <a:gd name="connsiteX23" fmla="*/ 606425 w 1552575"/>
              <a:gd name="connsiteY23" fmla="*/ 158750 h 1057275"/>
              <a:gd name="connsiteX24" fmla="*/ 641350 w 1552575"/>
              <a:gd name="connsiteY24" fmla="*/ 215900 h 1057275"/>
              <a:gd name="connsiteX25" fmla="*/ 949325 w 1552575"/>
              <a:gd name="connsiteY25" fmla="*/ 187325 h 1057275"/>
              <a:gd name="connsiteX26" fmla="*/ 977900 w 1552575"/>
              <a:gd name="connsiteY26" fmla="*/ 120650 h 1057275"/>
              <a:gd name="connsiteX27" fmla="*/ 1231900 w 1552575"/>
              <a:gd name="connsiteY27" fmla="*/ 0 h 1057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552575" h="1057275">
                <a:moveTo>
                  <a:pt x="1231900" y="0"/>
                </a:moveTo>
                <a:lnTo>
                  <a:pt x="1231900" y="0"/>
                </a:lnTo>
                <a:lnTo>
                  <a:pt x="1323975" y="260350"/>
                </a:lnTo>
                <a:lnTo>
                  <a:pt x="1517650" y="317500"/>
                </a:lnTo>
                <a:lnTo>
                  <a:pt x="1552575" y="508000"/>
                </a:lnTo>
                <a:lnTo>
                  <a:pt x="1454150" y="749300"/>
                </a:lnTo>
                <a:lnTo>
                  <a:pt x="1384300" y="771525"/>
                </a:lnTo>
                <a:lnTo>
                  <a:pt x="1254125" y="666750"/>
                </a:lnTo>
                <a:lnTo>
                  <a:pt x="930275" y="612775"/>
                </a:lnTo>
                <a:lnTo>
                  <a:pt x="809625" y="847725"/>
                </a:lnTo>
                <a:lnTo>
                  <a:pt x="587375" y="863600"/>
                </a:lnTo>
                <a:lnTo>
                  <a:pt x="333375" y="1057275"/>
                </a:lnTo>
                <a:lnTo>
                  <a:pt x="200025" y="1031875"/>
                </a:lnTo>
                <a:lnTo>
                  <a:pt x="136525" y="914400"/>
                </a:lnTo>
                <a:lnTo>
                  <a:pt x="165100" y="777875"/>
                </a:lnTo>
                <a:lnTo>
                  <a:pt x="0" y="676275"/>
                </a:lnTo>
                <a:lnTo>
                  <a:pt x="44450" y="434975"/>
                </a:lnTo>
                <a:lnTo>
                  <a:pt x="117475" y="384175"/>
                </a:lnTo>
                <a:lnTo>
                  <a:pt x="142875" y="273050"/>
                </a:lnTo>
                <a:lnTo>
                  <a:pt x="285750" y="193675"/>
                </a:lnTo>
                <a:lnTo>
                  <a:pt x="279400" y="117475"/>
                </a:lnTo>
                <a:lnTo>
                  <a:pt x="311150" y="95250"/>
                </a:lnTo>
                <a:lnTo>
                  <a:pt x="396875" y="177800"/>
                </a:lnTo>
                <a:lnTo>
                  <a:pt x="606425" y="158750"/>
                </a:lnTo>
                <a:lnTo>
                  <a:pt x="641350" y="215900"/>
                </a:lnTo>
                <a:lnTo>
                  <a:pt x="949325" y="187325"/>
                </a:lnTo>
                <a:lnTo>
                  <a:pt x="977900" y="120650"/>
                </a:lnTo>
                <a:lnTo>
                  <a:pt x="1231900"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09" name="Dowolny kształt 608">
            <a:extLst>
              <a:ext uri="{FF2B5EF4-FFF2-40B4-BE49-F238E27FC236}">
                <a16:creationId xmlns:a16="http://schemas.microsoft.com/office/drawing/2014/main" id="{7F709D31-DB48-D242-9476-762F030E00DB}"/>
              </a:ext>
            </a:extLst>
          </p:cNvPr>
          <p:cNvSpPr/>
          <p:nvPr/>
        </p:nvSpPr>
        <p:spPr>
          <a:xfrm rot="5400000" flipH="1">
            <a:off x="8367674" y="3882387"/>
            <a:ext cx="1087783" cy="1476277"/>
          </a:xfrm>
          <a:custGeom>
            <a:avLst/>
            <a:gdLst>
              <a:gd name="connsiteX0" fmla="*/ 965200 w 1200150"/>
              <a:gd name="connsiteY0" fmla="*/ 0 h 1628775"/>
              <a:gd name="connsiteX1" fmla="*/ 1127125 w 1200150"/>
              <a:gd name="connsiteY1" fmla="*/ 193675 h 1628775"/>
              <a:gd name="connsiteX2" fmla="*/ 1111250 w 1200150"/>
              <a:gd name="connsiteY2" fmla="*/ 266700 h 1628775"/>
              <a:gd name="connsiteX3" fmla="*/ 1038225 w 1200150"/>
              <a:gd name="connsiteY3" fmla="*/ 317500 h 1628775"/>
              <a:gd name="connsiteX4" fmla="*/ 984250 w 1200150"/>
              <a:gd name="connsiteY4" fmla="*/ 590550 h 1628775"/>
              <a:gd name="connsiteX5" fmla="*/ 1139825 w 1200150"/>
              <a:gd name="connsiteY5" fmla="*/ 701675 h 1628775"/>
              <a:gd name="connsiteX6" fmla="*/ 1130300 w 1200150"/>
              <a:gd name="connsiteY6" fmla="*/ 835025 h 1628775"/>
              <a:gd name="connsiteX7" fmla="*/ 1200150 w 1200150"/>
              <a:gd name="connsiteY7" fmla="*/ 955675 h 1628775"/>
              <a:gd name="connsiteX8" fmla="*/ 1108075 w 1200150"/>
              <a:gd name="connsiteY8" fmla="*/ 1092200 h 1628775"/>
              <a:gd name="connsiteX9" fmla="*/ 1108075 w 1200150"/>
              <a:gd name="connsiteY9" fmla="*/ 1168400 h 1628775"/>
              <a:gd name="connsiteX10" fmla="*/ 869950 w 1200150"/>
              <a:gd name="connsiteY10" fmla="*/ 1257300 h 1628775"/>
              <a:gd name="connsiteX11" fmla="*/ 777875 w 1200150"/>
              <a:gd name="connsiteY11" fmla="*/ 1409700 h 1628775"/>
              <a:gd name="connsiteX12" fmla="*/ 800100 w 1200150"/>
              <a:gd name="connsiteY12" fmla="*/ 1549400 h 1628775"/>
              <a:gd name="connsiteX13" fmla="*/ 463550 w 1200150"/>
              <a:gd name="connsiteY13" fmla="*/ 1628775 h 1628775"/>
              <a:gd name="connsiteX14" fmla="*/ 206375 w 1200150"/>
              <a:gd name="connsiteY14" fmla="*/ 1603375 h 1628775"/>
              <a:gd name="connsiteX15" fmla="*/ 66675 w 1200150"/>
              <a:gd name="connsiteY15" fmla="*/ 1495425 h 1628775"/>
              <a:gd name="connsiteX16" fmla="*/ 0 w 1200150"/>
              <a:gd name="connsiteY16" fmla="*/ 1063625 h 1628775"/>
              <a:gd name="connsiteX17" fmla="*/ 114300 w 1200150"/>
              <a:gd name="connsiteY17" fmla="*/ 800100 h 1628775"/>
              <a:gd name="connsiteX18" fmla="*/ 22225 w 1200150"/>
              <a:gd name="connsiteY18" fmla="*/ 622300 h 1628775"/>
              <a:gd name="connsiteX19" fmla="*/ 158750 w 1200150"/>
              <a:gd name="connsiteY19" fmla="*/ 638175 h 1628775"/>
              <a:gd name="connsiteX20" fmla="*/ 352425 w 1200150"/>
              <a:gd name="connsiteY20" fmla="*/ 523875 h 1628775"/>
              <a:gd name="connsiteX21" fmla="*/ 193675 w 1200150"/>
              <a:gd name="connsiteY21" fmla="*/ 228600 h 1628775"/>
              <a:gd name="connsiteX22" fmla="*/ 209550 w 1200150"/>
              <a:gd name="connsiteY22" fmla="*/ 92075 h 1628775"/>
              <a:gd name="connsiteX23" fmla="*/ 412750 w 1200150"/>
              <a:gd name="connsiteY23" fmla="*/ 130175 h 1628775"/>
              <a:gd name="connsiteX24" fmla="*/ 504825 w 1200150"/>
              <a:gd name="connsiteY24" fmla="*/ 38100 h 1628775"/>
              <a:gd name="connsiteX25" fmla="*/ 730250 w 1200150"/>
              <a:gd name="connsiteY25" fmla="*/ 28575 h 1628775"/>
              <a:gd name="connsiteX26" fmla="*/ 784225 w 1200150"/>
              <a:gd name="connsiteY26" fmla="*/ 111125 h 1628775"/>
              <a:gd name="connsiteX27" fmla="*/ 965200 w 1200150"/>
              <a:gd name="connsiteY27" fmla="*/ 0 h 1628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00150" h="1628775">
                <a:moveTo>
                  <a:pt x="965200" y="0"/>
                </a:moveTo>
                <a:lnTo>
                  <a:pt x="1127125" y="193675"/>
                </a:lnTo>
                <a:lnTo>
                  <a:pt x="1111250" y="266700"/>
                </a:lnTo>
                <a:lnTo>
                  <a:pt x="1038225" y="317500"/>
                </a:lnTo>
                <a:lnTo>
                  <a:pt x="984250" y="590550"/>
                </a:lnTo>
                <a:lnTo>
                  <a:pt x="1139825" y="701675"/>
                </a:lnTo>
                <a:lnTo>
                  <a:pt x="1130300" y="835025"/>
                </a:lnTo>
                <a:lnTo>
                  <a:pt x="1200150" y="955675"/>
                </a:lnTo>
                <a:lnTo>
                  <a:pt x="1108075" y="1092200"/>
                </a:lnTo>
                <a:lnTo>
                  <a:pt x="1108075" y="1168400"/>
                </a:lnTo>
                <a:lnTo>
                  <a:pt x="869950" y="1257300"/>
                </a:lnTo>
                <a:lnTo>
                  <a:pt x="777875" y="1409700"/>
                </a:lnTo>
                <a:lnTo>
                  <a:pt x="800100" y="1549400"/>
                </a:lnTo>
                <a:lnTo>
                  <a:pt x="463550" y="1628775"/>
                </a:lnTo>
                <a:lnTo>
                  <a:pt x="206375" y="1603375"/>
                </a:lnTo>
                <a:lnTo>
                  <a:pt x="66675" y="1495425"/>
                </a:lnTo>
                <a:lnTo>
                  <a:pt x="0" y="1063625"/>
                </a:lnTo>
                <a:lnTo>
                  <a:pt x="114300" y="800100"/>
                </a:lnTo>
                <a:lnTo>
                  <a:pt x="22225" y="622300"/>
                </a:lnTo>
                <a:lnTo>
                  <a:pt x="158750" y="638175"/>
                </a:lnTo>
                <a:lnTo>
                  <a:pt x="352425" y="523875"/>
                </a:lnTo>
                <a:lnTo>
                  <a:pt x="193675" y="228600"/>
                </a:lnTo>
                <a:lnTo>
                  <a:pt x="209550" y="92075"/>
                </a:lnTo>
                <a:lnTo>
                  <a:pt x="412750" y="130175"/>
                </a:lnTo>
                <a:lnTo>
                  <a:pt x="504825" y="38100"/>
                </a:lnTo>
                <a:lnTo>
                  <a:pt x="730250" y="28575"/>
                </a:lnTo>
                <a:lnTo>
                  <a:pt x="784225" y="111125"/>
                </a:lnTo>
                <a:lnTo>
                  <a:pt x="965200"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0" name="Dowolny kształt 609">
            <a:extLst>
              <a:ext uri="{FF2B5EF4-FFF2-40B4-BE49-F238E27FC236}">
                <a16:creationId xmlns:a16="http://schemas.microsoft.com/office/drawing/2014/main" id="{FBD2CF52-EAD9-CB4D-8BFF-457A6D9CAB1D}"/>
              </a:ext>
            </a:extLst>
          </p:cNvPr>
          <p:cNvSpPr/>
          <p:nvPr/>
        </p:nvSpPr>
        <p:spPr>
          <a:xfrm rot="5400000" flipH="1">
            <a:off x="7733135" y="3993180"/>
            <a:ext cx="1251814" cy="2800034"/>
          </a:xfrm>
          <a:custGeom>
            <a:avLst/>
            <a:gdLst>
              <a:gd name="connsiteX0" fmla="*/ 295275 w 1381125"/>
              <a:gd name="connsiteY0" fmla="*/ 0 h 3089275"/>
              <a:gd name="connsiteX1" fmla="*/ 206375 w 1381125"/>
              <a:gd name="connsiteY1" fmla="*/ 57150 h 3089275"/>
              <a:gd name="connsiteX2" fmla="*/ 358775 w 1381125"/>
              <a:gd name="connsiteY2" fmla="*/ 425450 h 3089275"/>
              <a:gd name="connsiteX3" fmla="*/ 288925 w 1381125"/>
              <a:gd name="connsiteY3" fmla="*/ 520700 h 3089275"/>
              <a:gd name="connsiteX4" fmla="*/ 314325 w 1381125"/>
              <a:gd name="connsiteY4" fmla="*/ 660400 h 3089275"/>
              <a:gd name="connsiteX5" fmla="*/ 282575 w 1381125"/>
              <a:gd name="connsiteY5" fmla="*/ 749300 h 3089275"/>
              <a:gd name="connsiteX6" fmla="*/ 22225 w 1381125"/>
              <a:gd name="connsiteY6" fmla="*/ 860425 h 3089275"/>
              <a:gd name="connsiteX7" fmla="*/ 12700 w 1381125"/>
              <a:gd name="connsiteY7" fmla="*/ 1158875 h 3089275"/>
              <a:gd name="connsiteX8" fmla="*/ 384175 w 1381125"/>
              <a:gd name="connsiteY8" fmla="*/ 1466850 h 3089275"/>
              <a:gd name="connsiteX9" fmla="*/ 377825 w 1381125"/>
              <a:gd name="connsiteY9" fmla="*/ 1584325 h 3089275"/>
              <a:gd name="connsiteX10" fmla="*/ 139700 w 1381125"/>
              <a:gd name="connsiteY10" fmla="*/ 1911350 h 3089275"/>
              <a:gd name="connsiteX11" fmla="*/ 0 w 1381125"/>
              <a:gd name="connsiteY11" fmla="*/ 2054225 h 3089275"/>
              <a:gd name="connsiteX12" fmla="*/ 73025 w 1381125"/>
              <a:gd name="connsiteY12" fmla="*/ 2330450 h 3089275"/>
              <a:gd name="connsiteX13" fmla="*/ 298450 w 1381125"/>
              <a:gd name="connsiteY13" fmla="*/ 2365375 h 3089275"/>
              <a:gd name="connsiteX14" fmla="*/ 298450 w 1381125"/>
              <a:gd name="connsiteY14" fmla="*/ 2365375 h 3089275"/>
              <a:gd name="connsiteX15" fmla="*/ 314325 w 1381125"/>
              <a:gd name="connsiteY15" fmla="*/ 2400300 h 3089275"/>
              <a:gd name="connsiteX16" fmla="*/ 222250 w 1381125"/>
              <a:gd name="connsiteY16" fmla="*/ 2505075 h 3089275"/>
              <a:gd name="connsiteX17" fmla="*/ 298450 w 1381125"/>
              <a:gd name="connsiteY17" fmla="*/ 2781300 h 3089275"/>
              <a:gd name="connsiteX18" fmla="*/ 460375 w 1381125"/>
              <a:gd name="connsiteY18" fmla="*/ 2803525 h 3089275"/>
              <a:gd name="connsiteX19" fmla="*/ 590550 w 1381125"/>
              <a:gd name="connsiteY19" fmla="*/ 3003550 h 3089275"/>
              <a:gd name="connsiteX20" fmla="*/ 981075 w 1381125"/>
              <a:gd name="connsiteY20" fmla="*/ 3089275 h 3089275"/>
              <a:gd name="connsiteX21" fmla="*/ 1190625 w 1381125"/>
              <a:gd name="connsiteY21" fmla="*/ 2857500 h 3089275"/>
              <a:gd name="connsiteX22" fmla="*/ 1190625 w 1381125"/>
              <a:gd name="connsiteY22" fmla="*/ 2822575 h 3089275"/>
              <a:gd name="connsiteX23" fmla="*/ 1069975 w 1381125"/>
              <a:gd name="connsiteY23" fmla="*/ 2781300 h 3089275"/>
              <a:gd name="connsiteX24" fmla="*/ 990600 w 1381125"/>
              <a:gd name="connsiteY24" fmla="*/ 2466975 h 3089275"/>
              <a:gd name="connsiteX25" fmla="*/ 1127125 w 1381125"/>
              <a:gd name="connsiteY25" fmla="*/ 2155825 h 3089275"/>
              <a:gd name="connsiteX26" fmla="*/ 1292225 w 1381125"/>
              <a:gd name="connsiteY26" fmla="*/ 2035175 h 3089275"/>
              <a:gd name="connsiteX27" fmla="*/ 1257300 w 1381125"/>
              <a:gd name="connsiteY27" fmla="*/ 1892300 h 3089275"/>
              <a:gd name="connsiteX28" fmla="*/ 1377950 w 1381125"/>
              <a:gd name="connsiteY28" fmla="*/ 1844675 h 3089275"/>
              <a:gd name="connsiteX29" fmla="*/ 1381125 w 1381125"/>
              <a:gd name="connsiteY29" fmla="*/ 1784350 h 3089275"/>
              <a:gd name="connsiteX30" fmla="*/ 1117600 w 1381125"/>
              <a:gd name="connsiteY30" fmla="*/ 1765300 h 3089275"/>
              <a:gd name="connsiteX31" fmla="*/ 968375 w 1381125"/>
              <a:gd name="connsiteY31" fmla="*/ 1644650 h 3089275"/>
              <a:gd name="connsiteX32" fmla="*/ 895350 w 1381125"/>
              <a:gd name="connsiteY32" fmla="*/ 1184275 h 3089275"/>
              <a:gd name="connsiteX33" fmla="*/ 1000125 w 1381125"/>
              <a:gd name="connsiteY33" fmla="*/ 939800 h 3089275"/>
              <a:gd name="connsiteX34" fmla="*/ 812800 w 1381125"/>
              <a:gd name="connsiteY34" fmla="*/ 542925 h 3089275"/>
              <a:gd name="connsiteX35" fmla="*/ 584200 w 1381125"/>
              <a:gd name="connsiteY35" fmla="*/ 412750 h 3089275"/>
              <a:gd name="connsiteX36" fmla="*/ 593725 w 1381125"/>
              <a:gd name="connsiteY36" fmla="*/ 180975 h 3089275"/>
              <a:gd name="connsiteX37" fmla="*/ 508000 w 1381125"/>
              <a:gd name="connsiteY37" fmla="*/ 25400 h 3089275"/>
              <a:gd name="connsiteX38" fmla="*/ 295275 w 1381125"/>
              <a:gd name="connsiteY38" fmla="*/ 0 h 308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81125" h="3089275">
                <a:moveTo>
                  <a:pt x="295275" y="0"/>
                </a:moveTo>
                <a:lnTo>
                  <a:pt x="206375" y="57150"/>
                </a:lnTo>
                <a:lnTo>
                  <a:pt x="358775" y="425450"/>
                </a:lnTo>
                <a:lnTo>
                  <a:pt x="288925" y="520700"/>
                </a:lnTo>
                <a:lnTo>
                  <a:pt x="314325" y="660400"/>
                </a:lnTo>
                <a:lnTo>
                  <a:pt x="282575" y="749300"/>
                </a:lnTo>
                <a:lnTo>
                  <a:pt x="22225" y="860425"/>
                </a:lnTo>
                <a:lnTo>
                  <a:pt x="12700" y="1158875"/>
                </a:lnTo>
                <a:lnTo>
                  <a:pt x="384175" y="1466850"/>
                </a:lnTo>
                <a:lnTo>
                  <a:pt x="377825" y="1584325"/>
                </a:lnTo>
                <a:lnTo>
                  <a:pt x="139700" y="1911350"/>
                </a:lnTo>
                <a:lnTo>
                  <a:pt x="0" y="2054225"/>
                </a:lnTo>
                <a:lnTo>
                  <a:pt x="73025" y="2330450"/>
                </a:lnTo>
                <a:lnTo>
                  <a:pt x="298450" y="2365375"/>
                </a:lnTo>
                <a:lnTo>
                  <a:pt x="298450" y="2365375"/>
                </a:lnTo>
                <a:lnTo>
                  <a:pt x="314325" y="2400300"/>
                </a:lnTo>
                <a:lnTo>
                  <a:pt x="222250" y="2505075"/>
                </a:lnTo>
                <a:lnTo>
                  <a:pt x="298450" y="2781300"/>
                </a:lnTo>
                <a:lnTo>
                  <a:pt x="460375" y="2803525"/>
                </a:lnTo>
                <a:lnTo>
                  <a:pt x="590550" y="3003550"/>
                </a:lnTo>
                <a:lnTo>
                  <a:pt x="981075" y="3089275"/>
                </a:lnTo>
                <a:lnTo>
                  <a:pt x="1190625" y="2857500"/>
                </a:lnTo>
                <a:lnTo>
                  <a:pt x="1190625" y="2822575"/>
                </a:lnTo>
                <a:lnTo>
                  <a:pt x="1069975" y="2781300"/>
                </a:lnTo>
                <a:lnTo>
                  <a:pt x="990600" y="2466975"/>
                </a:lnTo>
                <a:lnTo>
                  <a:pt x="1127125" y="2155825"/>
                </a:lnTo>
                <a:lnTo>
                  <a:pt x="1292225" y="2035175"/>
                </a:lnTo>
                <a:lnTo>
                  <a:pt x="1257300" y="1892300"/>
                </a:lnTo>
                <a:lnTo>
                  <a:pt x="1377950" y="1844675"/>
                </a:lnTo>
                <a:lnTo>
                  <a:pt x="1381125" y="1784350"/>
                </a:lnTo>
                <a:lnTo>
                  <a:pt x="1117600" y="1765300"/>
                </a:lnTo>
                <a:lnTo>
                  <a:pt x="968375" y="1644650"/>
                </a:lnTo>
                <a:lnTo>
                  <a:pt x="895350" y="1184275"/>
                </a:lnTo>
                <a:lnTo>
                  <a:pt x="1000125" y="939800"/>
                </a:lnTo>
                <a:lnTo>
                  <a:pt x="812800" y="542925"/>
                </a:lnTo>
                <a:lnTo>
                  <a:pt x="584200" y="412750"/>
                </a:lnTo>
                <a:lnTo>
                  <a:pt x="593725" y="180975"/>
                </a:lnTo>
                <a:lnTo>
                  <a:pt x="508000" y="25400"/>
                </a:lnTo>
                <a:lnTo>
                  <a:pt x="295275"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1" name="Dowolny kształt 610">
            <a:extLst>
              <a:ext uri="{FF2B5EF4-FFF2-40B4-BE49-F238E27FC236}">
                <a16:creationId xmlns:a16="http://schemas.microsoft.com/office/drawing/2014/main" id="{1B5545F3-9F30-B140-921B-E2BBDCA2A0A1}"/>
              </a:ext>
            </a:extLst>
          </p:cNvPr>
          <p:cNvSpPr/>
          <p:nvPr/>
        </p:nvSpPr>
        <p:spPr>
          <a:xfrm rot="5400000" flipH="1">
            <a:off x="7665507" y="5643559"/>
            <a:ext cx="938141" cy="1079150"/>
          </a:xfrm>
          <a:custGeom>
            <a:avLst/>
            <a:gdLst>
              <a:gd name="connsiteX0" fmla="*/ 0 w 1035050"/>
              <a:gd name="connsiteY0" fmla="*/ 339725 h 1190625"/>
              <a:gd name="connsiteX1" fmla="*/ 82550 w 1035050"/>
              <a:gd name="connsiteY1" fmla="*/ 266700 h 1190625"/>
              <a:gd name="connsiteX2" fmla="*/ 533400 w 1035050"/>
              <a:gd name="connsiteY2" fmla="*/ 139700 h 1190625"/>
              <a:gd name="connsiteX3" fmla="*/ 584200 w 1035050"/>
              <a:gd name="connsiteY3" fmla="*/ 50800 h 1190625"/>
              <a:gd name="connsiteX4" fmla="*/ 685800 w 1035050"/>
              <a:gd name="connsiteY4" fmla="*/ 0 h 1190625"/>
              <a:gd name="connsiteX5" fmla="*/ 1035050 w 1035050"/>
              <a:gd name="connsiteY5" fmla="*/ 288925 h 1190625"/>
              <a:gd name="connsiteX6" fmla="*/ 1031875 w 1035050"/>
              <a:gd name="connsiteY6" fmla="*/ 377825 h 1190625"/>
              <a:gd name="connsiteX7" fmla="*/ 638175 w 1035050"/>
              <a:gd name="connsiteY7" fmla="*/ 863600 h 1190625"/>
              <a:gd name="connsiteX8" fmla="*/ 720725 w 1035050"/>
              <a:gd name="connsiteY8" fmla="*/ 1130300 h 1190625"/>
              <a:gd name="connsiteX9" fmla="*/ 482600 w 1035050"/>
              <a:gd name="connsiteY9" fmla="*/ 1123950 h 1190625"/>
              <a:gd name="connsiteX10" fmla="*/ 384175 w 1035050"/>
              <a:gd name="connsiteY10" fmla="*/ 1085850 h 1190625"/>
              <a:gd name="connsiteX11" fmla="*/ 193675 w 1035050"/>
              <a:gd name="connsiteY11" fmla="*/ 1190625 h 1190625"/>
              <a:gd name="connsiteX12" fmla="*/ 50800 w 1035050"/>
              <a:gd name="connsiteY12" fmla="*/ 1162050 h 1190625"/>
              <a:gd name="connsiteX13" fmla="*/ 44450 w 1035050"/>
              <a:gd name="connsiteY13" fmla="*/ 920750 h 1190625"/>
              <a:gd name="connsiteX14" fmla="*/ 219075 w 1035050"/>
              <a:gd name="connsiteY14" fmla="*/ 774700 h 1190625"/>
              <a:gd name="connsiteX15" fmla="*/ 139700 w 1035050"/>
              <a:gd name="connsiteY15" fmla="*/ 488950 h 1190625"/>
              <a:gd name="connsiteX16" fmla="*/ 0 w 1035050"/>
              <a:gd name="connsiteY16" fmla="*/ 339725 h 1190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5050" h="1190625">
                <a:moveTo>
                  <a:pt x="0" y="339725"/>
                </a:moveTo>
                <a:lnTo>
                  <a:pt x="82550" y="266700"/>
                </a:lnTo>
                <a:lnTo>
                  <a:pt x="533400" y="139700"/>
                </a:lnTo>
                <a:lnTo>
                  <a:pt x="584200" y="50800"/>
                </a:lnTo>
                <a:lnTo>
                  <a:pt x="685800" y="0"/>
                </a:lnTo>
                <a:lnTo>
                  <a:pt x="1035050" y="288925"/>
                </a:lnTo>
                <a:lnTo>
                  <a:pt x="1031875" y="377825"/>
                </a:lnTo>
                <a:lnTo>
                  <a:pt x="638175" y="863600"/>
                </a:lnTo>
                <a:lnTo>
                  <a:pt x="720725" y="1130300"/>
                </a:lnTo>
                <a:lnTo>
                  <a:pt x="482600" y="1123950"/>
                </a:lnTo>
                <a:lnTo>
                  <a:pt x="384175" y="1085850"/>
                </a:lnTo>
                <a:lnTo>
                  <a:pt x="193675" y="1190625"/>
                </a:lnTo>
                <a:lnTo>
                  <a:pt x="50800" y="1162050"/>
                </a:lnTo>
                <a:lnTo>
                  <a:pt x="44450" y="920750"/>
                </a:lnTo>
                <a:lnTo>
                  <a:pt x="219075" y="774700"/>
                </a:lnTo>
                <a:lnTo>
                  <a:pt x="139700" y="488950"/>
                </a:lnTo>
                <a:lnTo>
                  <a:pt x="0" y="33972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2" name="Dowolny kształt 611">
            <a:extLst>
              <a:ext uri="{FF2B5EF4-FFF2-40B4-BE49-F238E27FC236}">
                <a16:creationId xmlns:a16="http://schemas.microsoft.com/office/drawing/2014/main" id="{8576ED9F-7AEB-8846-B15B-5D8A8668764E}"/>
              </a:ext>
            </a:extLst>
          </p:cNvPr>
          <p:cNvSpPr/>
          <p:nvPr/>
        </p:nvSpPr>
        <p:spPr>
          <a:xfrm rot="5400000" flipH="1">
            <a:off x="7557593" y="3644975"/>
            <a:ext cx="1174115" cy="1208648"/>
          </a:xfrm>
          <a:custGeom>
            <a:avLst/>
            <a:gdLst>
              <a:gd name="connsiteX0" fmla="*/ 885825 w 1295400"/>
              <a:gd name="connsiteY0" fmla="*/ 0 h 1333500"/>
              <a:gd name="connsiteX1" fmla="*/ 1009650 w 1295400"/>
              <a:gd name="connsiteY1" fmla="*/ 25400 h 1333500"/>
              <a:gd name="connsiteX2" fmla="*/ 1108075 w 1295400"/>
              <a:gd name="connsiteY2" fmla="*/ 190500 h 1333500"/>
              <a:gd name="connsiteX3" fmla="*/ 1136650 w 1295400"/>
              <a:gd name="connsiteY3" fmla="*/ 346075 h 1333500"/>
              <a:gd name="connsiteX4" fmla="*/ 1247775 w 1295400"/>
              <a:gd name="connsiteY4" fmla="*/ 412750 h 1333500"/>
              <a:gd name="connsiteX5" fmla="*/ 1222375 w 1295400"/>
              <a:gd name="connsiteY5" fmla="*/ 581025 h 1333500"/>
              <a:gd name="connsiteX6" fmla="*/ 1292225 w 1295400"/>
              <a:gd name="connsiteY6" fmla="*/ 673100 h 1333500"/>
              <a:gd name="connsiteX7" fmla="*/ 1295400 w 1295400"/>
              <a:gd name="connsiteY7" fmla="*/ 758825 h 1333500"/>
              <a:gd name="connsiteX8" fmla="*/ 1184275 w 1295400"/>
              <a:gd name="connsiteY8" fmla="*/ 854075 h 1333500"/>
              <a:gd name="connsiteX9" fmla="*/ 1187450 w 1295400"/>
              <a:gd name="connsiteY9" fmla="*/ 1012825 h 1333500"/>
              <a:gd name="connsiteX10" fmla="*/ 1241425 w 1295400"/>
              <a:gd name="connsiteY10" fmla="*/ 1041400 h 1333500"/>
              <a:gd name="connsiteX11" fmla="*/ 1244600 w 1295400"/>
              <a:gd name="connsiteY11" fmla="*/ 1104900 h 1333500"/>
              <a:gd name="connsiteX12" fmla="*/ 1108075 w 1295400"/>
              <a:gd name="connsiteY12" fmla="*/ 1143000 h 1333500"/>
              <a:gd name="connsiteX13" fmla="*/ 1079500 w 1295400"/>
              <a:gd name="connsiteY13" fmla="*/ 1219200 h 1333500"/>
              <a:gd name="connsiteX14" fmla="*/ 800100 w 1295400"/>
              <a:gd name="connsiteY14" fmla="*/ 1333500 h 1333500"/>
              <a:gd name="connsiteX15" fmla="*/ 606425 w 1295400"/>
              <a:gd name="connsiteY15" fmla="*/ 1200150 h 1333500"/>
              <a:gd name="connsiteX16" fmla="*/ 533400 w 1295400"/>
              <a:gd name="connsiteY16" fmla="*/ 1238250 h 1333500"/>
              <a:gd name="connsiteX17" fmla="*/ 365125 w 1295400"/>
              <a:gd name="connsiteY17" fmla="*/ 1219200 h 1333500"/>
              <a:gd name="connsiteX18" fmla="*/ 374650 w 1295400"/>
              <a:gd name="connsiteY18" fmla="*/ 895350 h 1333500"/>
              <a:gd name="connsiteX19" fmla="*/ 349250 w 1295400"/>
              <a:gd name="connsiteY19" fmla="*/ 882650 h 1333500"/>
              <a:gd name="connsiteX20" fmla="*/ 206375 w 1295400"/>
              <a:gd name="connsiteY20" fmla="*/ 955675 h 1333500"/>
              <a:gd name="connsiteX21" fmla="*/ 120650 w 1295400"/>
              <a:gd name="connsiteY21" fmla="*/ 914400 h 1333500"/>
              <a:gd name="connsiteX22" fmla="*/ 25400 w 1295400"/>
              <a:gd name="connsiteY22" fmla="*/ 914400 h 1333500"/>
              <a:gd name="connsiteX23" fmla="*/ 0 w 1295400"/>
              <a:gd name="connsiteY23" fmla="*/ 796925 h 1333500"/>
              <a:gd name="connsiteX24" fmla="*/ 133350 w 1295400"/>
              <a:gd name="connsiteY24" fmla="*/ 765175 h 1333500"/>
              <a:gd name="connsiteX25" fmla="*/ 136525 w 1295400"/>
              <a:gd name="connsiteY25" fmla="*/ 676275 h 1333500"/>
              <a:gd name="connsiteX26" fmla="*/ 501650 w 1295400"/>
              <a:gd name="connsiteY26" fmla="*/ 574675 h 1333500"/>
              <a:gd name="connsiteX27" fmla="*/ 466725 w 1295400"/>
              <a:gd name="connsiteY27" fmla="*/ 419100 h 1333500"/>
              <a:gd name="connsiteX28" fmla="*/ 546100 w 1295400"/>
              <a:gd name="connsiteY28" fmla="*/ 288925 h 1333500"/>
              <a:gd name="connsiteX29" fmla="*/ 787400 w 1295400"/>
              <a:gd name="connsiteY29" fmla="*/ 209550 h 1333500"/>
              <a:gd name="connsiteX30" fmla="*/ 796925 w 1295400"/>
              <a:gd name="connsiteY30" fmla="*/ 101600 h 1333500"/>
              <a:gd name="connsiteX31" fmla="*/ 885825 w 1295400"/>
              <a:gd name="connsiteY31" fmla="*/ 0 h 133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295400" h="1333500">
                <a:moveTo>
                  <a:pt x="885825" y="0"/>
                </a:moveTo>
                <a:lnTo>
                  <a:pt x="1009650" y="25400"/>
                </a:lnTo>
                <a:lnTo>
                  <a:pt x="1108075" y="190500"/>
                </a:lnTo>
                <a:lnTo>
                  <a:pt x="1136650" y="346075"/>
                </a:lnTo>
                <a:lnTo>
                  <a:pt x="1247775" y="412750"/>
                </a:lnTo>
                <a:lnTo>
                  <a:pt x="1222375" y="581025"/>
                </a:lnTo>
                <a:lnTo>
                  <a:pt x="1292225" y="673100"/>
                </a:lnTo>
                <a:lnTo>
                  <a:pt x="1295400" y="758825"/>
                </a:lnTo>
                <a:lnTo>
                  <a:pt x="1184275" y="854075"/>
                </a:lnTo>
                <a:cubicBezTo>
                  <a:pt x="1185333" y="906992"/>
                  <a:pt x="1186392" y="959908"/>
                  <a:pt x="1187450" y="1012825"/>
                </a:cubicBezTo>
                <a:lnTo>
                  <a:pt x="1241425" y="1041400"/>
                </a:lnTo>
                <a:lnTo>
                  <a:pt x="1244600" y="1104900"/>
                </a:lnTo>
                <a:lnTo>
                  <a:pt x="1108075" y="1143000"/>
                </a:lnTo>
                <a:lnTo>
                  <a:pt x="1079500" y="1219200"/>
                </a:lnTo>
                <a:lnTo>
                  <a:pt x="800100" y="1333500"/>
                </a:lnTo>
                <a:lnTo>
                  <a:pt x="606425" y="1200150"/>
                </a:lnTo>
                <a:lnTo>
                  <a:pt x="533400" y="1238250"/>
                </a:lnTo>
                <a:lnTo>
                  <a:pt x="365125" y="1219200"/>
                </a:lnTo>
                <a:lnTo>
                  <a:pt x="374650" y="895350"/>
                </a:lnTo>
                <a:lnTo>
                  <a:pt x="349250" y="882650"/>
                </a:lnTo>
                <a:lnTo>
                  <a:pt x="206375" y="955675"/>
                </a:lnTo>
                <a:lnTo>
                  <a:pt x="120650" y="914400"/>
                </a:lnTo>
                <a:lnTo>
                  <a:pt x="25400" y="914400"/>
                </a:lnTo>
                <a:lnTo>
                  <a:pt x="0" y="796925"/>
                </a:lnTo>
                <a:lnTo>
                  <a:pt x="133350" y="765175"/>
                </a:lnTo>
                <a:lnTo>
                  <a:pt x="136525" y="676275"/>
                </a:lnTo>
                <a:lnTo>
                  <a:pt x="501650" y="574675"/>
                </a:lnTo>
                <a:lnTo>
                  <a:pt x="466725" y="419100"/>
                </a:lnTo>
                <a:lnTo>
                  <a:pt x="546100" y="288925"/>
                </a:lnTo>
                <a:lnTo>
                  <a:pt x="787400" y="209550"/>
                </a:lnTo>
                <a:lnTo>
                  <a:pt x="796925" y="101600"/>
                </a:lnTo>
                <a:lnTo>
                  <a:pt x="885825"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3" name="Dowolny kształt 612">
            <a:extLst>
              <a:ext uri="{FF2B5EF4-FFF2-40B4-BE49-F238E27FC236}">
                <a16:creationId xmlns:a16="http://schemas.microsoft.com/office/drawing/2014/main" id="{0B421AE1-00B8-704D-AA82-87DBB73B5AF3}"/>
              </a:ext>
            </a:extLst>
          </p:cNvPr>
          <p:cNvSpPr/>
          <p:nvPr/>
        </p:nvSpPr>
        <p:spPr>
          <a:xfrm rot="5400000" flipH="1">
            <a:off x="6741755" y="3954330"/>
            <a:ext cx="975551" cy="1323757"/>
          </a:xfrm>
          <a:custGeom>
            <a:avLst/>
            <a:gdLst>
              <a:gd name="connsiteX0" fmla="*/ 142875 w 1076325"/>
              <a:gd name="connsiteY0" fmla="*/ 1200150 h 1460500"/>
              <a:gd name="connsiteX1" fmla="*/ 228600 w 1076325"/>
              <a:gd name="connsiteY1" fmla="*/ 1149350 h 1460500"/>
              <a:gd name="connsiteX2" fmla="*/ 460375 w 1076325"/>
              <a:gd name="connsiteY2" fmla="*/ 1200150 h 1460500"/>
              <a:gd name="connsiteX3" fmla="*/ 425450 w 1076325"/>
              <a:gd name="connsiteY3" fmla="*/ 1374775 h 1460500"/>
              <a:gd name="connsiteX4" fmla="*/ 514350 w 1076325"/>
              <a:gd name="connsiteY4" fmla="*/ 1460500 h 1460500"/>
              <a:gd name="connsiteX5" fmla="*/ 714375 w 1076325"/>
              <a:gd name="connsiteY5" fmla="*/ 1257300 h 1460500"/>
              <a:gd name="connsiteX6" fmla="*/ 819150 w 1076325"/>
              <a:gd name="connsiteY6" fmla="*/ 1327150 h 1460500"/>
              <a:gd name="connsiteX7" fmla="*/ 882650 w 1076325"/>
              <a:gd name="connsiteY7" fmla="*/ 1330325 h 1460500"/>
              <a:gd name="connsiteX8" fmla="*/ 996950 w 1076325"/>
              <a:gd name="connsiteY8" fmla="*/ 965200 h 1460500"/>
              <a:gd name="connsiteX9" fmla="*/ 958850 w 1076325"/>
              <a:gd name="connsiteY9" fmla="*/ 742950 h 1460500"/>
              <a:gd name="connsiteX10" fmla="*/ 1031875 w 1076325"/>
              <a:gd name="connsiteY10" fmla="*/ 641350 h 1460500"/>
              <a:gd name="connsiteX11" fmla="*/ 1076325 w 1076325"/>
              <a:gd name="connsiteY11" fmla="*/ 434975 h 1460500"/>
              <a:gd name="connsiteX12" fmla="*/ 901700 w 1076325"/>
              <a:gd name="connsiteY12" fmla="*/ 307975 h 1460500"/>
              <a:gd name="connsiteX13" fmla="*/ 847725 w 1076325"/>
              <a:gd name="connsiteY13" fmla="*/ 339725 h 1460500"/>
              <a:gd name="connsiteX14" fmla="*/ 603250 w 1076325"/>
              <a:gd name="connsiteY14" fmla="*/ 330200 h 1460500"/>
              <a:gd name="connsiteX15" fmla="*/ 622300 w 1076325"/>
              <a:gd name="connsiteY15" fmla="*/ 0 h 1460500"/>
              <a:gd name="connsiteX16" fmla="*/ 488950 w 1076325"/>
              <a:gd name="connsiteY16" fmla="*/ 63500 h 1460500"/>
              <a:gd name="connsiteX17" fmla="*/ 406400 w 1076325"/>
              <a:gd name="connsiteY17" fmla="*/ 12700 h 1460500"/>
              <a:gd name="connsiteX18" fmla="*/ 320675 w 1076325"/>
              <a:gd name="connsiteY18" fmla="*/ 9525 h 1460500"/>
              <a:gd name="connsiteX19" fmla="*/ 146050 w 1076325"/>
              <a:gd name="connsiteY19" fmla="*/ 136525 h 1460500"/>
              <a:gd name="connsiteX20" fmla="*/ 28575 w 1076325"/>
              <a:gd name="connsiteY20" fmla="*/ 422275 h 1460500"/>
              <a:gd name="connsiteX21" fmla="*/ 95250 w 1076325"/>
              <a:gd name="connsiteY21" fmla="*/ 685800 h 1460500"/>
              <a:gd name="connsiteX22" fmla="*/ 215900 w 1076325"/>
              <a:gd name="connsiteY22" fmla="*/ 746125 h 1460500"/>
              <a:gd name="connsiteX23" fmla="*/ 219075 w 1076325"/>
              <a:gd name="connsiteY23" fmla="*/ 844550 h 1460500"/>
              <a:gd name="connsiteX24" fmla="*/ 6350 w 1076325"/>
              <a:gd name="connsiteY24" fmla="*/ 1050925 h 1460500"/>
              <a:gd name="connsiteX25" fmla="*/ 0 w 1076325"/>
              <a:gd name="connsiteY25" fmla="*/ 1108075 h 1460500"/>
              <a:gd name="connsiteX26" fmla="*/ 142875 w 1076325"/>
              <a:gd name="connsiteY26" fmla="*/ 1200150 h 146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6325" h="1460500">
                <a:moveTo>
                  <a:pt x="142875" y="1200150"/>
                </a:moveTo>
                <a:lnTo>
                  <a:pt x="228600" y="1149350"/>
                </a:lnTo>
                <a:lnTo>
                  <a:pt x="460375" y="1200150"/>
                </a:lnTo>
                <a:lnTo>
                  <a:pt x="425450" y="1374775"/>
                </a:lnTo>
                <a:lnTo>
                  <a:pt x="514350" y="1460500"/>
                </a:lnTo>
                <a:lnTo>
                  <a:pt x="714375" y="1257300"/>
                </a:lnTo>
                <a:lnTo>
                  <a:pt x="819150" y="1327150"/>
                </a:lnTo>
                <a:lnTo>
                  <a:pt x="882650" y="1330325"/>
                </a:lnTo>
                <a:lnTo>
                  <a:pt x="996950" y="965200"/>
                </a:lnTo>
                <a:lnTo>
                  <a:pt x="958850" y="742950"/>
                </a:lnTo>
                <a:lnTo>
                  <a:pt x="1031875" y="641350"/>
                </a:lnTo>
                <a:lnTo>
                  <a:pt x="1076325" y="434975"/>
                </a:lnTo>
                <a:lnTo>
                  <a:pt x="901700" y="307975"/>
                </a:lnTo>
                <a:lnTo>
                  <a:pt x="847725" y="339725"/>
                </a:lnTo>
                <a:lnTo>
                  <a:pt x="603250" y="330200"/>
                </a:lnTo>
                <a:lnTo>
                  <a:pt x="622300" y="0"/>
                </a:lnTo>
                <a:lnTo>
                  <a:pt x="488950" y="63500"/>
                </a:lnTo>
                <a:lnTo>
                  <a:pt x="406400" y="12700"/>
                </a:lnTo>
                <a:lnTo>
                  <a:pt x="320675" y="9525"/>
                </a:lnTo>
                <a:lnTo>
                  <a:pt x="146050" y="136525"/>
                </a:lnTo>
                <a:lnTo>
                  <a:pt x="28575" y="422275"/>
                </a:lnTo>
                <a:lnTo>
                  <a:pt x="95250" y="685800"/>
                </a:lnTo>
                <a:lnTo>
                  <a:pt x="215900" y="746125"/>
                </a:lnTo>
                <a:lnTo>
                  <a:pt x="219075" y="844550"/>
                </a:lnTo>
                <a:lnTo>
                  <a:pt x="6350" y="1050925"/>
                </a:lnTo>
                <a:lnTo>
                  <a:pt x="0" y="1108075"/>
                </a:lnTo>
                <a:lnTo>
                  <a:pt x="142875" y="120015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4" name="Dowolny kształt 613">
            <a:extLst>
              <a:ext uri="{FF2B5EF4-FFF2-40B4-BE49-F238E27FC236}">
                <a16:creationId xmlns:a16="http://schemas.microsoft.com/office/drawing/2014/main" id="{34C521C2-B5A6-624F-AAA5-D055DA69ACB2}"/>
              </a:ext>
            </a:extLst>
          </p:cNvPr>
          <p:cNvSpPr/>
          <p:nvPr/>
        </p:nvSpPr>
        <p:spPr>
          <a:xfrm rot="5400000" flipH="1">
            <a:off x="6481321" y="3144249"/>
            <a:ext cx="978429" cy="1254691"/>
          </a:xfrm>
          <a:custGeom>
            <a:avLst/>
            <a:gdLst>
              <a:gd name="connsiteX0" fmla="*/ 444500 w 1079500"/>
              <a:gd name="connsiteY0" fmla="*/ 0 h 1384300"/>
              <a:gd name="connsiteX1" fmla="*/ 742950 w 1079500"/>
              <a:gd name="connsiteY1" fmla="*/ 200025 h 1384300"/>
              <a:gd name="connsiteX2" fmla="*/ 762000 w 1079500"/>
              <a:gd name="connsiteY2" fmla="*/ 355600 h 1384300"/>
              <a:gd name="connsiteX3" fmla="*/ 876300 w 1079500"/>
              <a:gd name="connsiteY3" fmla="*/ 396875 h 1384300"/>
              <a:gd name="connsiteX4" fmla="*/ 885825 w 1079500"/>
              <a:gd name="connsiteY4" fmla="*/ 527050 h 1384300"/>
              <a:gd name="connsiteX5" fmla="*/ 1016000 w 1079500"/>
              <a:gd name="connsiteY5" fmla="*/ 615950 h 1384300"/>
              <a:gd name="connsiteX6" fmla="*/ 1079500 w 1079500"/>
              <a:gd name="connsiteY6" fmla="*/ 812800 h 1384300"/>
              <a:gd name="connsiteX7" fmla="*/ 717550 w 1079500"/>
              <a:gd name="connsiteY7" fmla="*/ 901700 h 1384300"/>
              <a:gd name="connsiteX8" fmla="*/ 704850 w 1079500"/>
              <a:gd name="connsiteY8" fmla="*/ 965200 h 1384300"/>
              <a:gd name="connsiteX9" fmla="*/ 749300 w 1079500"/>
              <a:gd name="connsiteY9" fmla="*/ 1044575 h 1384300"/>
              <a:gd name="connsiteX10" fmla="*/ 752475 w 1079500"/>
              <a:gd name="connsiteY10" fmla="*/ 1254125 h 1384300"/>
              <a:gd name="connsiteX11" fmla="*/ 536575 w 1079500"/>
              <a:gd name="connsiteY11" fmla="*/ 1355725 h 1384300"/>
              <a:gd name="connsiteX12" fmla="*/ 400050 w 1079500"/>
              <a:gd name="connsiteY12" fmla="*/ 1304925 h 1384300"/>
              <a:gd name="connsiteX13" fmla="*/ 317500 w 1079500"/>
              <a:gd name="connsiteY13" fmla="*/ 1384300 h 1384300"/>
              <a:gd name="connsiteX14" fmla="*/ 19050 w 1079500"/>
              <a:gd name="connsiteY14" fmla="*/ 1314450 h 1384300"/>
              <a:gd name="connsiteX15" fmla="*/ 0 w 1079500"/>
              <a:gd name="connsiteY15" fmla="*/ 1028700 h 1384300"/>
              <a:gd name="connsiteX16" fmla="*/ 114300 w 1079500"/>
              <a:gd name="connsiteY16" fmla="*/ 657225 h 1384300"/>
              <a:gd name="connsiteX17" fmla="*/ 76200 w 1079500"/>
              <a:gd name="connsiteY17" fmla="*/ 428625 h 1384300"/>
              <a:gd name="connsiteX18" fmla="*/ 139700 w 1079500"/>
              <a:gd name="connsiteY18" fmla="*/ 336550 h 1384300"/>
              <a:gd name="connsiteX19" fmla="*/ 193675 w 1079500"/>
              <a:gd name="connsiteY19" fmla="*/ 101600 h 1384300"/>
              <a:gd name="connsiteX20" fmla="*/ 444500 w 1079500"/>
              <a:gd name="connsiteY20" fmla="*/ 0 h 138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79500" h="1384300">
                <a:moveTo>
                  <a:pt x="444500" y="0"/>
                </a:moveTo>
                <a:lnTo>
                  <a:pt x="742950" y="200025"/>
                </a:lnTo>
                <a:lnTo>
                  <a:pt x="762000" y="355600"/>
                </a:lnTo>
                <a:lnTo>
                  <a:pt x="876300" y="396875"/>
                </a:lnTo>
                <a:lnTo>
                  <a:pt x="885825" y="527050"/>
                </a:lnTo>
                <a:lnTo>
                  <a:pt x="1016000" y="615950"/>
                </a:lnTo>
                <a:lnTo>
                  <a:pt x="1079500" y="812800"/>
                </a:lnTo>
                <a:lnTo>
                  <a:pt x="717550" y="901700"/>
                </a:lnTo>
                <a:lnTo>
                  <a:pt x="704850" y="965200"/>
                </a:lnTo>
                <a:lnTo>
                  <a:pt x="749300" y="1044575"/>
                </a:lnTo>
                <a:cubicBezTo>
                  <a:pt x="750358" y="1114425"/>
                  <a:pt x="751417" y="1184275"/>
                  <a:pt x="752475" y="1254125"/>
                </a:cubicBezTo>
                <a:lnTo>
                  <a:pt x="536575" y="1355725"/>
                </a:lnTo>
                <a:lnTo>
                  <a:pt x="400050" y="1304925"/>
                </a:lnTo>
                <a:lnTo>
                  <a:pt x="317500" y="1384300"/>
                </a:lnTo>
                <a:lnTo>
                  <a:pt x="19050" y="1314450"/>
                </a:lnTo>
                <a:lnTo>
                  <a:pt x="0" y="1028700"/>
                </a:lnTo>
                <a:lnTo>
                  <a:pt x="114300" y="657225"/>
                </a:lnTo>
                <a:lnTo>
                  <a:pt x="76200" y="428625"/>
                </a:lnTo>
                <a:lnTo>
                  <a:pt x="139700" y="336550"/>
                </a:lnTo>
                <a:lnTo>
                  <a:pt x="193675" y="101600"/>
                </a:lnTo>
                <a:lnTo>
                  <a:pt x="444500"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5" name="Dowolny kształt 614">
            <a:extLst>
              <a:ext uri="{FF2B5EF4-FFF2-40B4-BE49-F238E27FC236}">
                <a16:creationId xmlns:a16="http://schemas.microsoft.com/office/drawing/2014/main" id="{99E4B14F-0C5B-C341-A167-83759977F0AF}"/>
              </a:ext>
            </a:extLst>
          </p:cNvPr>
          <p:cNvSpPr/>
          <p:nvPr/>
        </p:nvSpPr>
        <p:spPr>
          <a:xfrm rot="5400000" flipH="1">
            <a:off x="8167672" y="2922664"/>
            <a:ext cx="897852" cy="1035984"/>
          </a:xfrm>
          <a:custGeom>
            <a:avLst/>
            <a:gdLst>
              <a:gd name="connsiteX0" fmla="*/ 863600 w 990600"/>
              <a:gd name="connsiteY0" fmla="*/ 38100 h 1143000"/>
              <a:gd name="connsiteX1" fmla="*/ 990600 w 990600"/>
              <a:gd name="connsiteY1" fmla="*/ 155575 h 1143000"/>
              <a:gd name="connsiteX2" fmla="*/ 987425 w 990600"/>
              <a:gd name="connsiteY2" fmla="*/ 241300 h 1143000"/>
              <a:gd name="connsiteX3" fmla="*/ 917575 w 990600"/>
              <a:gd name="connsiteY3" fmla="*/ 279400 h 1143000"/>
              <a:gd name="connsiteX4" fmla="*/ 787400 w 990600"/>
              <a:gd name="connsiteY4" fmla="*/ 466725 h 1143000"/>
              <a:gd name="connsiteX5" fmla="*/ 768350 w 990600"/>
              <a:gd name="connsiteY5" fmla="*/ 682625 h 1143000"/>
              <a:gd name="connsiteX6" fmla="*/ 727075 w 990600"/>
              <a:gd name="connsiteY6" fmla="*/ 758825 h 1143000"/>
              <a:gd name="connsiteX7" fmla="*/ 704850 w 990600"/>
              <a:gd name="connsiteY7" fmla="*/ 873125 h 1143000"/>
              <a:gd name="connsiteX8" fmla="*/ 552450 w 990600"/>
              <a:gd name="connsiteY8" fmla="*/ 911225 h 1143000"/>
              <a:gd name="connsiteX9" fmla="*/ 555625 w 990600"/>
              <a:gd name="connsiteY9" fmla="*/ 1012825 h 1143000"/>
              <a:gd name="connsiteX10" fmla="*/ 438150 w 990600"/>
              <a:gd name="connsiteY10" fmla="*/ 1076325 h 1143000"/>
              <a:gd name="connsiteX11" fmla="*/ 431800 w 990600"/>
              <a:gd name="connsiteY11" fmla="*/ 1143000 h 1143000"/>
              <a:gd name="connsiteX12" fmla="*/ 282575 w 990600"/>
              <a:gd name="connsiteY12" fmla="*/ 1069975 h 1143000"/>
              <a:gd name="connsiteX13" fmla="*/ 228600 w 990600"/>
              <a:gd name="connsiteY13" fmla="*/ 993775 h 1143000"/>
              <a:gd name="connsiteX14" fmla="*/ 254000 w 990600"/>
              <a:gd name="connsiteY14" fmla="*/ 796925 h 1143000"/>
              <a:gd name="connsiteX15" fmla="*/ 136525 w 990600"/>
              <a:gd name="connsiteY15" fmla="*/ 733425 h 1143000"/>
              <a:gd name="connsiteX16" fmla="*/ 123825 w 990600"/>
              <a:gd name="connsiteY16" fmla="*/ 612775 h 1143000"/>
              <a:gd name="connsiteX17" fmla="*/ 0 w 990600"/>
              <a:gd name="connsiteY17" fmla="*/ 428625 h 1143000"/>
              <a:gd name="connsiteX18" fmla="*/ 247650 w 990600"/>
              <a:gd name="connsiteY18" fmla="*/ 241300 h 1143000"/>
              <a:gd name="connsiteX19" fmla="*/ 479425 w 990600"/>
              <a:gd name="connsiteY19" fmla="*/ 228600 h 1143000"/>
              <a:gd name="connsiteX20" fmla="*/ 593725 w 990600"/>
              <a:gd name="connsiteY20" fmla="*/ 0 h 1143000"/>
              <a:gd name="connsiteX21" fmla="*/ 863600 w 990600"/>
              <a:gd name="connsiteY21" fmla="*/ 38100 h 1143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0600" h="1143000">
                <a:moveTo>
                  <a:pt x="863600" y="38100"/>
                </a:moveTo>
                <a:lnTo>
                  <a:pt x="990600" y="155575"/>
                </a:lnTo>
                <a:lnTo>
                  <a:pt x="987425" y="241300"/>
                </a:lnTo>
                <a:lnTo>
                  <a:pt x="917575" y="279400"/>
                </a:lnTo>
                <a:lnTo>
                  <a:pt x="787400" y="466725"/>
                </a:lnTo>
                <a:lnTo>
                  <a:pt x="768350" y="682625"/>
                </a:lnTo>
                <a:lnTo>
                  <a:pt x="727075" y="758825"/>
                </a:lnTo>
                <a:lnTo>
                  <a:pt x="704850" y="873125"/>
                </a:lnTo>
                <a:lnTo>
                  <a:pt x="552450" y="911225"/>
                </a:lnTo>
                <a:cubicBezTo>
                  <a:pt x="553508" y="945092"/>
                  <a:pt x="554567" y="978958"/>
                  <a:pt x="555625" y="1012825"/>
                </a:cubicBezTo>
                <a:lnTo>
                  <a:pt x="438150" y="1076325"/>
                </a:lnTo>
                <a:lnTo>
                  <a:pt x="431800" y="1143000"/>
                </a:lnTo>
                <a:lnTo>
                  <a:pt x="282575" y="1069975"/>
                </a:lnTo>
                <a:lnTo>
                  <a:pt x="228600" y="993775"/>
                </a:lnTo>
                <a:lnTo>
                  <a:pt x="254000" y="796925"/>
                </a:lnTo>
                <a:lnTo>
                  <a:pt x="136525" y="733425"/>
                </a:lnTo>
                <a:lnTo>
                  <a:pt x="123825" y="612775"/>
                </a:lnTo>
                <a:lnTo>
                  <a:pt x="0" y="428625"/>
                </a:lnTo>
                <a:lnTo>
                  <a:pt x="247650" y="241300"/>
                </a:lnTo>
                <a:lnTo>
                  <a:pt x="479425" y="228600"/>
                </a:lnTo>
                <a:lnTo>
                  <a:pt x="593725" y="0"/>
                </a:lnTo>
                <a:lnTo>
                  <a:pt x="863600" y="3810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6" name="Dowolny kształt 615">
            <a:extLst>
              <a:ext uri="{FF2B5EF4-FFF2-40B4-BE49-F238E27FC236}">
                <a16:creationId xmlns:a16="http://schemas.microsoft.com/office/drawing/2014/main" id="{75101584-E041-6841-8C47-FA0F7FC832F1}"/>
              </a:ext>
            </a:extLst>
          </p:cNvPr>
          <p:cNvSpPr/>
          <p:nvPr/>
        </p:nvSpPr>
        <p:spPr>
          <a:xfrm rot="5400000" flipH="1">
            <a:off x="7136005" y="1945673"/>
            <a:ext cx="1674840" cy="2069090"/>
          </a:xfrm>
          <a:custGeom>
            <a:avLst/>
            <a:gdLst>
              <a:gd name="connsiteX0" fmla="*/ 0 w 1847850"/>
              <a:gd name="connsiteY0" fmla="*/ 1524000 h 2282825"/>
              <a:gd name="connsiteX1" fmla="*/ 307975 w 1847850"/>
              <a:gd name="connsiteY1" fmla="*/ 1730375 h 2282825"/>
              <a:gd name="connsiteX2" fmla="*/ 323850 w 1847850"/>
              <a:gd name="connsiteY2" fmla="*/ 1854200 h 2282825"/>
              <a:gd name="connsiteX3" fmla="*/ 447675 w 1847850"/>
              <a:gd name="connsiteY3" fmla="*/ 1930400 h 2282825"/>
              <a:gd name="connsiteX4" fmla="*/ 441325 w 1847850"/>
              <a:gd name="connsiteY4" fmla="*/ 2051050 h 2282825"/>
              <a:gd name="connsiteX5" fmla="*/ 552450 w 1847850"/>
              <a:gd name="connsiteY5" fmla="*/ 2133600 h 2282825"/>
              <a:gd name="connsiteX6" fmla="*/ 631825 w 1847850"/>
              <a:gd name="connsiteY6" fmla="*/ 2009775 h 2282825"/>
              <a:gd name="connsiteX7" fmla="*/ 904875 w 1847850"/>
              <a:gd name="connsiteY7" fmla="*/ 2152650 h 2282825"/>
              <a:gd name="connsiteX8" fmla="*/ 1044575 w 1847850"/>
              <a:gd name="connsiteY8" fmla="*/ 2282825 h 2282825"/>
              <a:gd name="connsiteX9" fmla="*/ 1231900 w 1847850"/>
              <a:gd name="connsiteY9" fmla="*/ 2235200 h 2282825"/>
              <a:gd name="connsiteX10" fmla="*/ 1387475 w 1847850"/>
              <a:gd name="connsiteY10" fmla="*/ 2260600 h 2282825"/>
              <a:gd name="connsiteX11" fmla="*/ 1320800 w 1847850"/>
              <a:gd name="connsiteY11" fmla="*/ 1946275 h 2282825"/>
              <a:gd name="connsiteX12" fmla="*/ 1479550 w 1847850"/>
              <a:gd name="connsiteY12" fmla="*/ 1936750 h 2282825"/>
              <a:gd name="connsiteX13" fmla="*/ 1562100 w 1847850"/>
              <a:gd name="connsiteY13" fmla="*/ 1851025 h 2282825"/>
              <a:gd name="connsiteX14" fmla="*/ 1733550 w 1847850"/>
              <a:gd name="connsiteY14" fmla="*/ 1879600 h 2282825"/>
              <a:gd name="connsiteX15" fmla="*/ 1771650 w 1847850"/>
              <a:gd name="connsiteY15" fmla="*/ 1831975 h 2282825"/>
              <a:gd name="connsiteX16" fmla="*/ 1638300 w 1847850"/>
              <a:gd name="connsiteY16" fmla="*/ 1463675 h 2282825"/>
              <a:gd name="connsiteX17" fmla="*/ 1603375 w 1847850"/>
              <a:gd name="connsiteY17" fmla="*/ 1403350 h 2282825"/>
              <a:gd name="connsiteX18" fmla="*/ 1679575 w 1847850"/>
              <a:gd name="connsiteY18" fmla="*/ 1311275 h 2282825"/>
              <a:gd name="connsiteX19" fmla="*/ 1679575 w 1847850"/>
              <a:gd name="connsiteY19" fmla="*/ 1203325 h 2282825"/>
              <a:gd name="connsiteX20" fmla="*/ 1638300 w 1847850"/>
              <a:gd name="connsiteY20" fmla="*/ 1162050 h 2282825"/>
              <a:gd name="connsiteX21" fmla="*/ 1717675 w 1847850"/>
              <a:gd name="connsiteY21" fmla="*/ 1069975 h 2282825"/>
              <a:gd name="connsiteX22" fmla="*/ 1847850 w 1847850"/>
              <a:gd name="connsiteY22" fmla="*/ 654050 h 2282825"/>
              <a:gd name="connsiteX23" fmla="*/ 1806575 w 1847850"/>
              <a:gd name="connsiteY23" fmla="*/ 514350 h 2282825"/>
              <a:gd name="connsiteX24" fmla="*/ 1733550 w 1847850"/>
              <a:gd name="connsiteY24" fmla="*/ 514350 h 2282825"/>
              <a:gd name="connsiteX25" fmla="*/ 1704975 w 1847850"/>
              <a:gd name="connsiteY25" fmla="*/ 600075 h 2282825"/>
              <a:gd name="connsiteX26" fmla="*/ 1603375 w 1847850"/>
              <a:gd name="connsiteY26" fmla="*/ 609600 h 2282825"/>
              <a:gd name="connsiteX27" fmla="*/ 1530350 w 1847850"/>
              <a:gd name="connsiteY27" fmla="*/ 555625 h 2282825"/>
              <a:gd name="connsiteX28" fmla="*/ 1190625 w 1847850"/>
              <a:gd name="connsiteY28" fmla="*/ 517525 h 2282825"/>
              <a:gd name="connsiteX29" fmla="*/ 1019175 w 1847850"/>
              <a:gd name="connsiteY29" fmla="*/ 339725 h 2282825"/>
              <a:gd name="connsiteX30" fmla="*/ 1044575 w 1847850"/>
              <a:gd name="connsiteY30" fmla="*/ 171450 h 2282825"/>
              <a:gd name="connsiteX31" fmla="*/ 1168400 w 1847850"/>
              <a:gd name="connsiteY31" fmla="*/ 139700 h 2282825"/>
              <a:gd name="connsiteX32" fmla="*/ 1196975 w 1847850"/>
              <a:gd name="connsiteY32" fmla="*/ 47625 h 2282825"/>
              <a:gd name="connsiteX33" fmla="*/ 1158875 w 1847850"/>
              <a:gd name="connsiteY33" fmla="*/ 28575 h 2282825"/>
              <a:gd name="connsiteX34" fmla="*/ 1117600 w 1847850"/>
              <a:gd name="connsiteY34" fmla="*/ 63500 h 2282825"/>
              <a:gd name="connsiteX35" fmla="*/ 1035050 w 1847850"/>
              <a:gd name="connsiteY35" fmla="*/ 0 h 2282825"/>
              <a:gd name="connsiteX36" fmla="*/ 949325 w 1847850"/>
              <a:gd name="connsiteY36" fmla="*/ 9525 h 2282825"/>
              <a:gd name="connsiteX37" fmla="*/ 949325 w 1847850"/>
              <a:gd name="connsiteY37" fmla="*/ 127000 h 2282825"/>
              <a:gd name="connsiteX38" fmla="*/ 869950 w 1847850"/>
              <a:gd name="connsiteY38" fmla="*/ 180975 h 2282825"/>
              <a:gd name="connsiteX39" fmla="*/ 781050 w 1847850"/>
              <a:gd name="connsiteY39" fmla="*/ 314325 h 2282825"/>
              <a:gd name="connsiteX40" fmla="*/ 1009650 w 1847850"/>
              <a:gd name="connsiteY40" fmla="*/ 384175 h 2282825"/>
              <a:gd name="connsiteX41" fmla="*/ 1035050 w 1847850"/>
              <a:gd name="connsiteY41" fmla="*/ 774700 h 2282825"/>
              <a:gd name="connsiteX42" fmla="*/ 1038225 w 1847850"/>
              <a:gd name="connsiteY42" fmla="*/ 866775 h 2282825"/>
              <a:gd name="connsiteX43" fmla="*/ 1003300 w 1847850"/>
              <a:gd name="connsiteY43" fmla="*/ 914400 h 2282825"/>
              <a:gd name="connsiteX44" fmla="*/ 1006475 w 1847850"/>
              <a:gd name="connsiteY44" fmla="*/ 1047750 h 2282825"/>
              <a:gd name="connsiteX45" fmla="*/ 1035050 w 1847850"/>
              <a:gd name="connsiteY45" fmla="*/ 1066800 h 2282825"/>
              <a:gd name="connsiteX46" fmla="*/ 1035050 w 1847850"/>
              <a:gd name="connsiteY46" fmla="*/ 1149350 h 2282825"/>
              <a:gd name="connsiteX47" fmla="*/ 1006475 w 1847850"/>
              <a:gd name="connsiteY47" fmla="*/ 1174750 h 2282825"/>
              <a:gd name="connsiteX48" fmla="*/ 1050925 w 1847850"/>
              <a:gd name="connsiteY48" fmla="*/ 1276350 h 2282825"/>
              <a:gd name="connsiteX49" fmla="*/ 819150 w 1847850"/>
              <a:gd name="connsiteY49" fmla="*/ 1539875 h 2282825"/>
              <a:gd name="connsiteX50" fmla="*/ 638175 w 1847850"/>
              <a:gd name="connsiteY50" fmla="*/ 1501775 h 2282825"/>
              <a:gd name="connsiteX51" fmla="*/ 603250 w 1847850"/>
              <a:gd name="connsiteY51" fmla="*/ 1558925 h 2282825"/>
              <a:gd name="connsiteX52" fmla="*/ 434975 w 1847850"/>
              <a:gd name="connsiteY52" fmla="*/ 1555750 h 2282825"/>
              <a:gd name="connsiteX53" fmla="*/ 415925 w 1847850"/>
              <a:gd name="connsiteY53" fmla="*/ 1387475 h 2282825"/>
              <a:gd name="connsiteX54" fmla="*/ 371475 w 1847850"/>
              <a:gd name="connsiteY54" fmla="*/ 1333500 h 2282825"/>
              <a:gd name="connsiteX55" fmla="*/ 352425 w 1847850"/>
              <a:gd name="connsiteY55" fmla="*/ 1216025 h 2282825"/>
              <a:gd name="connsiteX56" fmla="*/ 393700 w 1847850"/>
              <a:gd name="connsiteY56" fmla="*/ 1168400 h 2282825"/>
              <a:gd name="connsiteX57" fmla="*/ 352425 w 1847850"/>
              <a:gd name="connsiteY57" fmla="*/ 1050925 h 2282825"/>
              <a:gd name="connsiteX58" fmla="*/ 222250 w 1847850"/>
              <a:gd name="connsiteY58" fmla="*/ 993775 h 2282825"/>
              <a:gd name="connsiteX59" fmla="*/ 222250 w 1847850"/>
              <a:gd name="connsiteY59" fmla="*/ 1057275 h 2282825"/>
              <a:gd name="connsiteX60" fmla="*/ 120650 w 1847850"/>
              <a:gd name="connsiteY60" fmla="*/ 1152525 h 2282825"/>
              <a:gd name="connsiteX61" fmla="*/ 117475 w 1847850"/>
              <a:gd name="connsiteY61" fmla="*/ 1273175 h 2282825"/>
              <a:gd name="connsiteX62" fmla="*/ 174625 w 1847850"/>
              <a:gd name="connsiteY62" fmla="*/ 1289050 h 2282825"/>
              <a:gd name="connsiteX63" fmla="*/ 171450 w 1847850"/>
              <a:gd name="connsiteY63" fmla="*/ 1416050 h 2282825"/>
              <a:gd name="connsiteX64" fmla="*/ 50800 w 1847850"/>
              <a:gd name="connsiteY64" fmla="*/ 1463675 h 2282825"/>
              <a:gd name="connsiteX65" fmla="*/ 0 w 1847850"/>
              <a:gd name="connsiteY65" fmla="*/ 1524000 h 2282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847850" h="2282825">
                <a:moveTo>
                  <a:pt x="0" y="1524000"/>
                </a:moveTo>
                <a:lnTo>
                  <a:pt x="307975" y="1730375"/>
                </a:lnTo>
                <a:lnTo>
                  <a:pt x="323850" y="1854200"/>
                </a:lnTo>
                <a:lnTo>
                  <a:pt x="447675" y="1930400"/>
                </a:lnTo>
                <a:lnTo>
                  <a:pt x="441325" y="2051050"/>
                </a:lnTo>
                <a:lnTo>
                  <a:pt x="552450" y="2133600"/>
                </a:lnTo>
                <a:lnTo>
                  <a:pt x="631825" y="2009775"/>
                </a:lnTo>
                <a:lnTo>
                  <a:pt x="904875" y="2152650"/>
                </a:lnTo>
                <a:lnTo>
                  <a:pt x="1044575" y="2282825"/>
                </a:lnTo>
                <a:lnTo>
                  <a:pt x="1231900" y="2235200"/>
                </a:lnTo>
                <a:lnTo>
                  <a:pt x="1387475" y="2260600"/>
                </a:lnTo>
                <a:lnTo>
                  <a:pt x="1320800" y="1946275"/>
                </a:lnTo>
                <a:lnTo>
                  <a:pt x="1479550" y="1936750"/>
                </a:lnTo>
                <a:lnTo>
                  <a:pt x="1562100" y="1851025"/>
                </a:lnTo>
                <a:lnTo>
                  <a:pt x="1733550" y="1879600"/>
                </a:lnTo>
                <a:lnTo>
                  <a:pt x="1771650" y="1831975"/>
                </a:lnTo>
                <a:lnTo>
                  <a:pt x="1638300" y="1463675"/>
                </a:lnTo>
                <a:lnTo>
                  <a:pt x="1603375" y="1403350"/>
                </a:lnTo>
                <a:lnTo>
                  <a:pt x="1679575" y="1311275"/>
                </a:lnTo>
                <a:lnTo>
                  <a:pt x="1679575" y="1203325"/>
                </a:lnTo>
                <a:lnTo>
                  <a:pt x="1638300" y="1162050"/>
                </a:lnTo>
                <a:lnTo>
                  <a:pt x="1717675" y="1069975"/>
                </a:lnTo>
                <a:lnTo>
                  <a:pt x="1847850" y="654050"/>
                </a:lnTo>
                <a:lnTo>
                  <a:pt x="1806575" y="514350"/>
                </a:lnTo>
                <a:lnTo>
                  <a:pt x="1733550" y="514350"/>
                </a:lnTo>
                <a:lnTo>
                  <a:pt x="1704975" y="600075"/>
                </a:lnTo>
                <a:lnTo>
                  <a:pt x="1603375" y="609600"/>
                </a:lnTo>
                <a:lnTo>
                  <a:pt x="1530350" y="555625"/>
                </a:lnTo>
                <a:lnTo>
                  <a:pt x="1190625" y="517525"/>
                </a:lnTo>
                <a:lnTo>
                  <a:pt x="1019175" y="339725"/>
                </a:lnTo>
                <a:lnTo>
                  <a:pt x="1044575" y="171450"/>
                </a:lnTo>
                <a:lnTo>
                  <a:pt x="1168400" y="139700"/>
                </a:lnTo>
                <a:lnTo>
                  <a:pt x="1196975" y="47625"/>
                </a:lnTo>
                <a:lnTo>
                  <a:pt x="1158875" y="28575"/>
                </a:lnTo>
                <a:lnTo>
                  <a:pt x="1117600" y="63500"/>
                </a:lnTo>
                <a:lnTo>
                  <a:pt x="1035050" y="0"/>
                </a:lnTo>
                <a:lnTo>
                  <a:pt x="949325" y="9525"/>
                </a:lnTo>
                <a:lnTo>
                  <a:pt x="949325" y="127000"/>
                </a:lnTo>
                <a:lnTo>
                  <a:pt x="869950" y="180975"/>
                </a:lnTo>
                <a:lnTo>
                  <a:pt x="781050" y="314325"/>
                </a:lnTo>
                <a:lnTo>
                  <a:pt x="1009650" y="384175"/>
                </a:lnTo>
                <a:lnTo>
                  <a:pt x="1035050" y="774700"/>
                </a:lnTo>
                <a:lnTo>
                  <a:pt x="1038225" y="866775"/>
                </a:lnTo>
                <a:lnTo>
                  <a:pt x="1003300" y="914400"/>
                </a:lnTo>
                <a:cubicBezTo>
                  <a:pt x="1004358" y="958850"/>
                  <a:pt x="1005417" y="1003300"/>
                  <a:pt x="1006475" y="1047750"/>
                </a:cubicBezTo>
                <a:lnTo>
                  <a:pt x="1035050" y="1066800"/>
                </a:lnTo>
                <a:lnTo>
                  <a:pt x="1035050" y="1149350"/>
                </a:lnTo>
                <a:lnTo>
                  <a:pt x="1006475" y="1174750"/>
                </a:lnTo>
                <a:lnTo>
                  <a:pt x="1050925" y="1276350"/>
                </a:lnTo>
                <a:lnTo>
                  <a:pt x="819150" y="1539875"/>
                </a:lnTo>
                <a:lnTo>
                  <a:pt x="638175" y="1501775"/>
                </a:lnTo>
                <a:lnTo>
                  <a:pt x="603250" y="1558925"/>
                </a:lnTo>
                <a:lnTo>
                  <a:pt x="434975" y="1555750"/>
                </a:lnTo>
                <a:lnTo>
                  <a:pt x="415925" y="1387475"/>
                </a:lnTo>
                <a:lnTo>
                  <a:pt x="371475" y="1333500"/>
                </a:lnTo>
                <a:lnTo>
                  <a:pt x="352425" y="1216025"/>
                </a:lnTo>
                <a:lnTo>
                  <a:pt x="393700" y="1168400"/>
                </a:lnTo>
                <a:lnTo>
                  <a:pt x="352425" y="1050925"/>
                </a:lnTo>
                <a:lnTo>
                  <a:pt x="222250" y="993775"/>
                </a:lnTo>
                <a:lnTo>
                  <a:pt x="222250" y="1057275"/>
                </a:lnTo>
                <a:lnTo>
                  <a:pt x="120650" y="1152525"/>
                </a:lnTo>
                <a:cubicBezTo>
                  <a:pt x="119592" y="1192742"/>
                  <a:pt x="118533" y="1232958"/>
                  <a:pt x="117475" y="1273175"/>
                </a:cubicBezTo>
                <a:lnTo>
                  <a:pt x="174625" y="1289050"/>
                </a:lnTo>
                <a:cubicBezTo>
                  <a:pt x="173567" y="1331383"/>
                  <a:pt x="172508" y="1373717"/>
                  <a:pt x="171450" y="1416050"/>
                </a:cubicBezTo>
                <a:lnTo>
                  <a:pt x="50800" y="1463675"/>
                </a:lnTo>
                <a:lnTo>
                  <a:pt x="0" y="152400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7" name="Dowolny kształt 616">
            <a:extLst>
              <a:ext uri="{FF2B5EF4-FFF2-40B4-BE49-F238E27FC236}">
                <a16:creationId xmlns:a16="http://schemas.microsoft.com/office/drawing/2014/main" id="{2485EC91-502A-BE41-A44A-77F4D3AECD1B}"/>
              </a:ext>
            </a:extLst>
          </p:cNvPr>
          <p:cNvSpPr/>
          <p:nvPr/>
        </p:nvSpPr>
        <p:spPr>
          <a:xfrm rot="5400000" flipH="1">
            <a:off x="7884215" y="2667984"/>
            <a:ext cx="549647" cy="1041739"/>
          </a:xfrm>
          <a:custGeom>
            <a:avLst/>
            <a:gdLst>
              <a:gd name="connsiteX0" fmla="*/ 374650 w 606425"/>
              <a:gd name="connsiteY0" fmla="*/ 0 h 1149350"/>
              <a:gd name="connsiteX1" fmla="*/ 584200 w 606425"/>
              <a:gd name="connsiteY1" fmla="*/ 60325 h 1149350"/>
              <a:gd name="connsiteX2" fmla="*/ 606425 w 606425"/>
              <a:gd name="connsiteY2" fmla="*/ 492125 h 1149350"/>
              <a:gd name="connsiteX3" fmla="*/ 561975 w 606425"/>
              <a:gd name="connsiteY3" fmla="*/ 533400 h 1149350"/>
              <a:gd name="connsiteX4" fmla="*/ 565150 w 606425"/>
              <a:gd name="connsiteY4" fmla="*/ 708025 h 1149350"/>
              <a:gd name="connsiteX5" fmla="*/ 593725 w 606425"/>
              <a:gd name="connsiteY5" fmla="*/ 727075 h 1149350"/>
              <a:gd name="connsiteX6" fmla="*/ 593725 w 606425"/>
              <a:gd name="connsiteY6" fmla="*/ 771525 h 1149350"/>
              <a:gd name="connsiteX7" fmla="*/ 555625 w 606425"/>
              <a:gd name="connsiteY7" fmla="*/ 822325 h 1149350"/>
              <a:gd name="connsiteX8" fmla="*/ 600075 w 606425"/>
              <a:gd name="connsiteY8" fmla="*/ 914400 h 1149350"/>
              <a:gd name="connsiteX9" fmla="*/ 412750 w 606425"/>
              <a:gd name="connsiteY9" fmla="*/ 1117600 h 1149350"/>
              <a:gd name="connsiteX10" fmla="*/ 238125 w 606425"/>
              <a:gd name="connsiteY10" fmla="*/ 1089025 h 1149350"/>
              <a:gd name="connsiteX11" fmla="*/ 180975 w 606425"/>
              <a:gd name="connsiteY11" fmla="*/ 1149350 h 1149350"/>
              <a:gd name="connsiteX12" fmla="*/ 85725 w 606425"/>
              <a:gd name="connsiteY12" fmla="*/ 1143000 h 1149350"/>
              <a:gd name="connsiteX13" fmla="*/ 76200 w 606425"/>
              <a:gd name="connsiteY13" fmla="*/ 996950 h 1149350"/>
              <a:gd name="connsiteX14" fmla="*/ 15875 w 606425"/>
              <a:gd name="connsiteY14" fmla="*/ 939800 h 1149350"/>
              <a:gd name="connsiteX15" fmla="*/ 15875 w 606425"/>
              <a:gd name="connsiteY15" fmla="*/ 876300 h 1149350"/>
              <a:gd name="connsiteX16" fmla="*/ 60325 w 606425"/>
              <a:gd name="connsiteY16" fmla="*/ 822325 h 1149350"/>
              <a:gd name="connsiteX17" fmla="*/ 0 w 606425"/>
              <a:gd name="connsiteY17" fmla="*/ 650875 h 1149350"/>
              <a:gd name="connsiteX18" fmla="*/ 9525 w 606425"/>
              <a:gd name="connsiteY18" fmla="*/ 606425 h 1149350"/>
              <a:gd name="connsiteX19" fmla="*/ 139700 w 606425"/>
              <a:gd name="connsiteY19" fmla="*/ 533400 h 1149350"/>
              <a:gd name="connsiteX20" fmla="*/ 136525 w 606425"/>
              <a:gd name="connsiteY20" fmla="*/ 447675 h 1149350"/>
              <a:gd name="connsiteX21" fmla="*/ 279400 w 606425"/>
              <a:gd name="connsiteY21" fmla="*/ 403225 h 1149350"/>
              <a:gd name="connsiteX22" fmla="*/ 346075 w 606425"/>
              <a:gd name="connsiteY22" fmla="*/ 177800 h 1149350"/>
              <a:gd name="connsiteX23" fmla="*/ 374650 w 606425"/>
              <a:gd name="connsiteY23" fmla="*/ 0 h 114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6425" h="1149350">
                <a:moveTo>
                  <a:pt x="374650" y="0"/>
                </a:moveTo>
                <a:lnTo>
                  <a:pt x="584200" y="60325"/>
                </a:lnTo>
                <a:lnTo>
                  <a:pt x="606425" y="492125"/>
                </a:lnTo>
                <a:lnTo>
                  <a:pt x="561975" y="533400"/>
                </a:lnTo>
                <a:cubicBezTo>
                  <a:pt x="563033" y="591608"/>
                  <a:pt x="564092" y="649817"/>
                  <a:pt x="565150" y="708025"/>
                </a:cubicBezTo>
                <a:lnTo>
                  <a:pt x="593725" y="727075"/>
                </a:lnTo>
                <a:lnTo>
                  <a:pt x="593725" y="771525"/>
                </a:lnTo>
                <a:lnTo>
                  <a:pt x="555625" y="822325"/>
                </a:lnTo>
                <a:lnTo>
                  <a:pt x="600075" y="914400"/>
                </a:lnTo>
                <a:lnTo>
                  <a:pt x="412750" y="1117600"/>
                </a:lnTo>
                <a:lnTo>
                  <a:pt x="238125" y="1089025"/>
                </a:lnTo>
                <a:lnTo>
                  <a:pt x="180975" y="1149350"/>
                </a:lnTo>
                <a:lnTo>
                  <a:pt x="85725" y="1143000"/>
                </a:lnTo>
                <a:lnTo>
                  <a:pt x="76200" y="996950"/>
                </a:lnTo>
                <a:lnTo>
                  <a:pt x="15875" y="939800"/>
                </a:lnTo>
                <a:lnTo>
                  <a:pt x="15875" y="876300"/>
                </a:lnTo>
                <a:lnTo>
                  <a:pt x="60325" y="822325"/>
                </a:lnTo>
                <a:lnTo>
                  <a:pt x="0" y="650875"/>
                </a:lnTo>
                <a:lnTo>
                  <a:pt x="9525" y="606425"/>
                </a:lnTo>
                <a:lnTo>
                  <a:pt x="139700" y="533400"/>
                </a:lnTo>
                <a:lnTo>
                  <a:pt x="136525" y="447675"/>
                </a:lnTo>
                <a:lnTo>
                  <a:pt x="279400" y="403225"/>
                </a:lnTo>
                <a:lnTo>
                  <a:pt x="346075" y="177800"/>
                </a:lnTo>
                <a:lnTo>
                  <a:pt x="374650" y="0"/>
                </a:lnTo>
                <a:close/>
              </a:path>
            </a:pathLst>
          </a:cu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8" name="Dowolny kształt 617">
            <a:extLst>
              <a:ext uri="{FF2B5EF4-FFF2-40B4-BE49-F238E27FC236}">
                <a16:creationId xmlns:a16="http://schemas.microsoft.com/office/drawing/2014/main" id="{0E1E8F77-DDE7-F942-BF9D-C017AB841056}"/>
              </a:ext>
            </a:extLst>
          </p:cNvPr>
          <p:cNvSpPr/>
          <p:nvPr/>
        </p:nvSpPr>
        <p:spPr>
          <a:xfrm rot="5400000" flipH="1">
            <a:off x="5872680" y="3004679"/>
            <a:ext cx="978429" cy="900730"/>
          </a:xfrm>
          <a:custGeom>
            <a:avLst/>
            <a:gdLst>
              <a:gd name="connsiteX0" fmla="*/ 733425 w 1079500"/>
              <a:gd name="connsiteY0" fmla="*/ 0 h 993775"/>
              <a:gd name="connsiteX1" fmla="*/ 835025 w 1079500"/>
              <a:gd name="connsiteY1" fmla="*/ 384175 h 993775"/>
              <a:gd name="connsiteX2" fmla="*/ 803275 w 1079500"/>
              <a:gd name="connsiteY2" fmla="*/ 593725 h 993775"/>
              <a:gd name="connsiteX3" fmla="*/ 993775 w 1079500"/>
              <a:gd name="connsiteY3" fmla="*/ 571500 h 993775"/>
              <a:gd name="connsiteX4" fmla="*/ 1079500 w 1079500"/>
              <a:gd name="connsiteY4" fmla="*/ 603250 h 993775"/>
              <a:gd name="connsiteX5" fmla="*/ 1016000 w 1079500"/>
              <a:gd name="connsiteY5" fmla="*/ 688975 h 993775"/>
              <a:gd name="connsiteX6" fmla="*/ 869950 w 1079500"/>
              <a:gd name="connsiteY6" fmla="*/ 650875 h 993775"/>
              <a:gd name="connsiteX7" fmla="*/ 831850 w 1079500"/>
              <a:gd name="connsiteY7" fmla="*/ 857250 h 993775"/>
              <a:gd name="connsiteX8" fmla="*/ 612775 w 1079500"/>
              <a:gd name="connsiteY8" fmla="*/ 981075 h 993775"/>
              <a:gd name="connsiteX9" fmla="*/ 390525 w 1079500"/>
              <a:gd name="connsiteY9" fmla="*/ 993775 h 993775"/>
              <a:gd name="connsiteX10" fmla="*/ 358775 w 1079500"/>
              <a:gd name="connsiteY10" fmla="*/ 930275 h 993775"/>
              <a:gd name="connsiteX11" fmla="*/ 441325 w 1079500"/>
              <a:gd name="connsiteY11" fmla="*/ 803275 h 993775"/>
              <a:gd name="connsiteX12" fmla="*/ 425450 w 1079500"/>
              <a:gd name="connsiteY12" fmla="*/ 777875 h 993775"/>
              <a:gd name="connsiteX13" fmla="*/ 282575 w 1079500"/>
              <a:gd name="connsiteY13" fmla="*/ 787400 h 993775"/>
              <a:gd name="connsiteX14" fmla="*/ 152400 w 1079500"/>
              <a:gd name="connsiteY14" fmla="*/ 755650 h 993775"/>
              <a:gd name="connsiteX15" fmla="*/ 57150 w 1079500"/>
              <a:gd name="connsiteY15" fmla="*/ 850900 h 993775"/>
              <a:gd name="connsiteX16" fmla="*/ 9525 w 1079500"/>
              <a:gd name="connsiteY16" fmla="*/ 828675 h 993775"/>
              <a:gd name="connsiteX17" fmla="*/ 0 w 1079500"/>
              <a:gd name="connsiteY17" fmla="*/ 558800 h 993775"/>
              <a:gd name="connsiteX18" fmla="*/ 57150 w 1079500"/>
              <a:gd name="connsiteY18" fmla="*/ 495300 h 993775"/>
              <a:gd name="connsiteX19" fmla="*/ 193675 w 1079500"/>
              <a:gd name="connsiteY19" fmla="*/ 542925 h 993775"/>
              <a:gd name="connsiteX20" fmla="*/ 450850 w 1079500"/>
              <a:gd name="connsiteY20" fmla="*/ 419100 h 993775"/>
              <a:gd name="connsiteX21" fmla="*/ 457200 w 1079500"/>
              <a:gd name="connsiteY21" fmla="*/ 155575 h 993775"/>
              <a:gd name="connsiteX22" fmla="*/ 406400 w 1079500"/>
              <a:gd name="connsiteY22" fmla="*/ 92075 h 993775"/>
              <a:gd name="connsiteX23" fmla="*/ 422275 w 1079500"/>
              <a:gd name="connsiteY23" fmla="*/ 66675 h 993775"/>
              <a:gd name="connsiteX24" fmla="*/ 733425 w 1079500"/>
              <a:gd name="connsiteY24" fmla="*/ 0 h 993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79500" h="993775">
                <a:moveTo>
                  <a:pt x="733425" y="0"/>
                </a:moveTo>
                <a:lnTo>
                  <a:pt x="835025" y="384175"/>
                </a:lnTo>
                <a:lnTo>
                  <a:pt x="803275" y="593725"/>
                </a:lnTo>
                <a:lnTo>
                  <a:pt x="993775" y="571500"/>
                </a:lnTo>
                <a:lnTo>
                  <a:pt x="1079500" y="603250"/>
                </a:lnTo>
                <a:lnTo>
                  <a:pt x="1016000" y="688975"/>
                </a:lnTo>
                <a:lnTo>
                  <a:pt x="869950" y="650875"/>
                </a:lnTo>
                <a:lnTo>
                  <a:pt x="831850" y="857250"/>
                </a:lnTo>
                <a:lnTo>
                  <a:pt x="612775" y="981075"/>
                </a:lnTo>
                <a:lnTo>
                  <a:pt x="390525" y="993775"/>
                </a:lnTo>
                <a:lnTo>
                  <a:pt x="358775" y="930275"/>
                </a:lnTo>
                <a:lnTo>
                  <a:pt x="441325" y="803275"/>
                </a:lnTo>
                <a:lnTo>
                  <a:pt x="425450" y="777875"/>
                </a:lnTo>
                <a:lnTo>
                  <a:pt x="282575" y="787400"/>
                </a:lnTo>
                <a:lnTo>
                  <a:pt x="152400" y="755650"/>
                </a:lnTo>
                <a:lnTo>
                  <a:pt x="57150" y="850900"/>
                </a:lnTo>
                <a:lnTo>
                  <a:pt x="9525" y="828675"/>
                </a:lnTo>
                <a:lnTo>
                  <a:pt x="0" y="558800"/>
                </a:lnTo>
                <a:lnTo>
                  <a:pt x="57150" y="495300"/>
                </a:lnTo>
                <a:lnTo>
                  <a:pt x="193675" y="542925"/>
                </a:lnTo>
                <a:lnTo>
                  <a:pt x="450850" y="419100"/>
                </a:lnTo>
                <a:lnTo>
                  <a:pt x="457200" y="155575"/>
                </a:lnTo>
                <a:lnTo>
                  <a:pt x="406400" y="92075"/>
                </a:lnTo>
                <a:lnTo>
                  <a:pt x="422275" y="66675"/>
                </a:lnTo>
                <a:lnTo>
                  <a:pt x="733425"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19" name="Dowolny kształt 618">
            <a:extLst>
              <a:ext uri="{FF2B5EF4-FFF2-40B4-BE49-F238E27FC236}">
                <a16:creationId xmlns:a16="http://schemas.microsoft.com/office/drawing/2014/main" id="{B68B0F86-3063-7841-A735-FA55377F8ECC}"/>
              </a:ext>
            </a:extLst>
          </p:cNvPr>
          <p:cNvSpPr/>
          <p:nvPr/>
        </p:nvSpPr>
        <p:spPr>
          <a:xfrm rot="5400000" flipH="1">
            <a:off x="6320168" y="2476615"/>
            <a:ext cx="797132" cy="837420"/>
          </a:xfrm>
          <a:custGeom>
            <a:avLst/>
            <a:gdLst>
              <a:gd name="connsiteX0" fmla="*/ 879475 w 879475"/>
              <a:gd name="connsiteY0" fmla="*/ 352425 h 923925"/>
              <a:gd name="connsiteX1" fmla="*/ 825500 w 879475"/>
              <a:gd name="connsiteY1" fmla="*/ 527050 h 923925"/>
              <a:gd name="connsiteX2" fmla="*/ 765175 w 879475"/>
              <a:gd name="connsiteY2" fmla="*/ 752475 h 923925"/>
              <a:gd name="connsiteX3" fmla="*/ 533400 w 879475"/>
              <a:gd name="connsiteY3" fmla="*/ 736600 h 923925"/>
              <a:gd name="connsiteX4" fmla="*/ 492125 w 879475"/>
              <a:gd name="connsiteY4" fmla="*/ 901700 h 923925"/>
              <a:gd name="connsiteX5" fmla="*/ 396875 w 879475"/>
              <a:gd name="connsiteY5" fmla="*/ 923925 h 923925"/>
              <a:gd name="connsiteX6" fmla="*/ 282575 w 879475"/>
              <a:gd name="connsiteY6" fmla="*/ 882650 h 923925"/>
              <a:gd name="connsiteX7" fmla="*/ 136525 w 879475"/>
              <a:gd name="connsiteY7" fmla="*/ 885825 h 923925"/>
              <a:gd name="connsiteX8" fmla="*/ 165100 w 879475"/>
              <a:gd name="connsiteY8" fmla="*/ 704850 h 923925"/>
              <a:gd name="connsiteX9" fmla="*/ 0 w 879475"/>
              <a:gd name="connsiteY9" fmla="*/ 111125 h 923925"/>
              <a:gd name="connsiteX10" fmla="*/ 66675 w 879475"/>
              <a:gd name="connsiteY10" fmla="*/ 0 h 923925"/>
              <a:gd name="connsiteX11" fmla="*/ 298450 w 879475"/>
              <a:gd name="connsiteY11" fmla="*/ 123825 h 923925"/>
              <a:gd name="connsiteX12" fmla="*/ 460375 w 879475"/>
              <a:gd name="connsiteY12" fmla="*/ 282575 h 923925"/>
              <a:gd name="connsiteX13" fmla="*/ 663575 w 879475"/>
              <a:gd name="connsiteY13" fmla="*/ 225425 h 923925"/>
              <a:gd name="connsiteX14" fmla="*/ 822325 w 879475"/>
              <a:gd name="connsiteY14" fmla="*/ 250825 h 923925"/>
              <a:gd name="connsiteX15" fmla="*/ 879475 w 879475"/>
              <a:gd name="connsiteY15" fmla="*/ 352425 h 923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79475" h="923925">
                <a:moveTo>
                  <a:pt x="879475" y="352425"/>
                </a:moveTo>
                <a:lnTo>
                  <a:pt x="825500" y="527050"/>
                </a:lnTo>
                <a:lnTo>
                  <a:pt x="765175" y="752475"/>
                </a:lnTo>
                <a:lnTo>
                  <a:pt x="533400" y="736600"/>
                </a:lnTo>
                <a:lnTo>
                  <a:pt x="492125" y="901700"/>
                </a:lnTo>
                <a:lnTo>
                  <a:pt x="396875" y="923925"/>
                </a:lnTo>
                <a:lnTo>
                  <a:pt x="282575" y="882650"/>
                </a:lnTo>
                <a:lnTo>
                  <a:pt x="136525" y="885825"/>
                </a:lnTo>
                <a:lnTo>
                  <a:pt x="165100" y="704850"/>
                </a:lnTo>
                <a:lnTo>
                  <a:pt x="0" y="111125"/>
                </a:lnTo>
                <a:lnTo>
                  <a:pt x="66675" y="0"/>
                </a:lnTo>
                <a:lnTo>
                  <a:pt x="298450" y="123825"/>
                </a:lnTo>
                <a:lnTo>
                  <a:pt x="460375" y="282575"/>
                </a:lnTo>
                <a:lnTo>
                  <a:pt x="663575" y="225425"/>
                </a:lnTo>
                <a:lnTo>
                  <a:pt x="822325" y="250825"/>
                </a:lnTo>
                <a:lnTo>
                  <a:pt x="879475" y="352425"/>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20" name="Dowolny kształt 619">
            <a:extLst>
              <a:ext uri="{FF2B5EF4-FFF2-40B4-BE49-F238E27FC236}">
                <a16:creationId xmlns:a16="http://schemas.microsoft.com/office/drawing/2014/main" id="{EA82CFE3-EFD1-244A-ADE8-7CBCD6993A80}"/>
              </a:ext>
            </a:extLst>
          </p:cNvPr>
          <p:cNvSpPr/>
          <p:nvPr/>
        </p:nvSpPr>
        <p:spPr>
          <a:xfrm rot="5400000" flipH="1">
            <a:off x="6590674" y="1296745"/>
            <a:ext cx="989940" cy="1565486"/>
          </a:xfrm>
          <a:custGeom>
            <a:avLst/>
            <a:gdLst>
              <a:gd name="connsiteX0" fmla="*/ 1092200 w 1092200"/>
              <a:gd name="connsiteY0" fmla="*/ 158750 h 1727200"/>
              <a:gd name="connsiteX1" fmla="*/ 1082675 w 1092200"/>
              <a:gd name="connsiteY1" fmla="*/ 555625 h 1727200"/>
              <a:gd name="connsiteX2" fmla="*/ 904875 w 1092200"/>
              <a:gd name="connsiteY2" fmla="*/ 736600 h 1727200"/>
              <a:gd name="connsiteX3" fmla="*/ 962025 w 1092200"/>
              <a:gd name="connsiteY3" fmla="*/ 1066800 h 1727200"/>
              <a:gd name="connsiteX4" fmla="*/ 723900 w 1092200"/>
              <a:gd name="connsiteY4" fmla="*/ 1200150 h 1727200"/>
              <a:gd name="connsiteX5" fmla="*/ 625475 w 1092200"/>
              <a:gd name="connsiteY5" fmla="*/ 1181100 h 1727200"/>
              <a:gd name="connsiteX6" fmla="*/ 593725 w 1092200"/>
              <a:gd name="connsiteY6" fmla="*/ 1073150 h 1727200"/>
              <a:gd name="connsiteX7" fmla="*/ 482600 w 1092200"/>
              <a:gd name="connsiteY7" fmla="*/ 1069975 h 1727200"/>
              <a:gd name="connsiteX8" fmla="*/ 549275 w 1092200"/>
              <a:gd name="connsiteY8" fmla="*/ 1339850 h 1727200"/>
              <a:gd name="connsiteX9" fmla="*/ 523875 w 1092200"/>
              <a:gd name="connsiteY9" fmla="*/ 1349375 h 1727200"/>
              <a:gd name="connsiteX10" fmla="*/ 533400 w 1092200"/>
              <a:gd name="connsiteY10" fmla="*/ 1479550 h 1727200"/>
              <a:gd name="connsiteX11" fmla="*/ 447675 w 1092200"/>
              <a:gd name="connsiteY11" fmla="*/ 1562100 h 1727200"/>
              <a:gd name="connsiteX12" fmla="*/ 438150 w 1092200"/>
              <a:gd name="connsiteY12" fmla="*/ 1689100 h 1727200"/>
              <a:gd name="connsiteX13" fmla="*/ 393700 w 1092200"/>
              <a:gd name="connsiteY13" fmla="*/ 1727200 h 1727200"/>
              <a:gd name="connsiteX14" fmla="*/ 365125 w 1092200"/>
              <a:gd name="connsiteY14" fmla="*/ 1654175 h 1727200"/>
              <a:gd name="connsiteX15" fmla="*/ 282575 w 1092200"/>
              <a:gd name="connsiteY15" fmla="*/ 1641475 h 1727200"/>
              <a:gd name="connsiteX16" fmla="*/ 92075 w 1092200"/>
              <a:gd name="connsiteY16" fmla="*/ 1320800 h 1727200"/>
              <a:gd name="connsiteX17" fmla="*/ 149225 w 1092200"/>
              <a:gd name="connsiteY17" fmla="*/ 1152525 h 1727200"/>
              <a:gd name="connsiteX18" fmla="*/ 66675 w 1092200"/>
              <a:gd name="connsiteY18" fmla="*/ 1003300 h 1727200"/>
              <a:gd name="connsiteX19" fmla="*/ 0 w 1092200"/>
              <a:gd name="connsiteY19" fmla="*/ 723900 h 1727200"/>
              <a:gd name="connsiteX20" fmla="*/ 120650 w 1092200"/>
              <a:gd name="connsiteY20" fmla="*/ 720725 h 1727200"/>
              <a:gd name="connsiteX21" fmla="*/ 209550 w 1092200"/>
              <a:gd name="connsiteY21" fmla="*/ 654050 h 1727200"/>
              <a:gd name="connsiteX22" fmla="*/ 381000 w 1092200"/>
              <a:gd name="connsiteY22" fmla="*/ 679450 h 1727200"/>
              <a:gd name="connsiteX23" fmla="*/ 457200 w 1092200"/>
              <a:gd name="connsiteY23" fmla="*/ 574675 h 1727200"/>
              <a:gd name="connsiteX24" fmla="*/ 298450 w 1092200"/>
              <a:gd name="connsiteY24" fmla="*/ 142875 h 1727200"/>
              <a:gd name="connsiteX25" fmla="*/ 352425 w 1092200"/>
              <a:gd name="connsiteY25" fmla="*/ 73025 h 1727200"/>
              <a:gd name="connsiteX26" fmla="*/ 355600 w 1092200"/>
              <a:gd name="connsiteY26" fmla="*/ 3175 h 1727200"/>
              <a:gd name="connsiteX27" fmla="*/ 431800 w 1092200"/>
              <a:gd name="connsiteY27" fmla="*/ 0 h 1727200"/>
              <a:gd name="connsiteX28" fmla="*/ 533400 w 1092200"/>
              <a:gd name="connsiteY28" fmla="*/ 152400 h 1727200"/>
              <a:gd name="connsiteX29" fmla="*/ 619125 w 1092200"/>
              <a:gd name="connsiteY29" fmla="*/ 212725 h 1727200"/>
              <a:gd name="connsiteX30" fmla="*/ 752475 w 1092200"/>
              <a:gd name="connsiteY30" fmla="*/ 168275 h 1727200"/>
              <a:gd name="connsiteX31" fmla="*/ 895350 w 1092200"/>
              <a:gd name="connsiteY31" fmla="*/ 190500 h 1727200"/>
              <a:gd name="connsiteX32" fmla="*/ 1092200 w 1092200"/>
              <a:gd name="connsiteY32" fmla="*/ 158750 h 172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92200" h="1727200">
                <a:moveTo>
                  <a:pt x="1092200" y="158750"/>
                </a:moveTo>
                <a:lnTo>
                  <a:pt x="1082675" y="555625"/>
                </a:lnTo>
                <a:lnTo>
                  <a:pt x="904875" y="736600"/>
                </a:lnTo>
                <a:lnTo>
                  <a:pt x="962025" y="1066800"/>
                </a:lnTo>
                <a:lnTo>
                  <a:pt x="723900" y="1200150"/>
                </a:lnTo>
                <a:lnTo>
                  <a:pt x="625475" y="1181100"/>
                </a:lnTo>
                <a:lnTo>
                  <a:pt x="593725" y="1073150"/>
                </a:lnTo>
                <a:lnTo>
                  <a:pt x="482600" y="1069975"/>
                </a:lnTo>
                <a:lnTo>
                  <a:pt x="549275" y="1339850"/>
                </a:lnTo>
                <a:lnTo>
                  <a:pt x="523875" y="1349375"/>
                </a:lnTo>
                <a:lnTo>
                  <a:pt x="533400" y="1479550"/>
                </a:lnTo>
                <a:lnTo>
                  <a:pt x="447675" y="1562100"/>
                </a:lnTo>
                <a:lnTo>
                  <a:pt x="438150" y="1689100"/>
                </a:lnTo>
                <a:lnTo>
                  <a:pt x="393700" y="1727200"/>
                </a:lnTo>
                <a:lnTo>
                  <a:pt x="365125" y="1654175"/>
                </a:lnTo>
                <a:lnTo>
                  <a:pt x="282575" y="1641475"/>
                </a:lnTo>
                <a:lnTo>
                  <a:pt x="92075" y="1320800"/>
                </a:lnTo>
                <a:lnTo>
                  <a:pt x="149225" y="1152525"/>
                </a:lnTo>
                <a:lnTo>
                  <a:pt x="66675" y="1003300"/>
                </a:lnTo>
                <a:lnTo>
                  <a:pt x="0" y="723900"/>
                </a:lnTo>
                <a:lnTo>
                  <a:pt x="120650" y="720725"/>
                </a:lnTo>
                <a:lnTo>
                  <a:pt x="209550" y="654050"/>
                </a:lnTo>
                <a:lnTo>
                  <a:pt x="381000" y="679450"/>
                </a:lnTo>
                <a:lnTo>
                  <a:pt x="457200" y="574675"/>
                </a:lnTo>
                <a:lnTo>
                  <a:pt x="298450" y="142875"/>
                </a:lnTo>
                <a:lnTo>
                  <a:pt x="352425" y="73025"/>
                </a:lnTo>
                <a:lnTo>
                  <a:pt x="355600" y="3175"/>
                </a:lnTo>
                <a:lnTo>
                  <a:pt x="431800" y="0"/>
                </a:lnTo>
                <a:lnTo>
                  <a:pt x="533400" y="152400"/>
                </a:lnTo>
                <a:lnTo>
                  <a:pt x="619125" y="212725"/>
                </a:lnTo>
                <a:lnTo>
                  <a:pt x="752475" y="168275"/>
                </a:lnTo>
                <a:lnTo>
                  <a:pt x="895350" y="190500"/>
                </a:lnTo>
                <a:lnTo>
                  <a:pt x="1092200" y="15875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21" name="Dowolny kształt 620">
            <a:extLst>
              <a:ext uri="{FF2B5EF4-FFF2-40B4-BE49-F238E27FC236}">
                <a16:creationId xmlns:a16="http://schemas.microsoft.com/office/drawing/2014/main" id="{517BC055-12C1-8344-B42B-8DFDC87C1541}"/>
              </a:ext>
            </a:extLst>
          </p:cNvPr>
          <p:cNvSpPr/>
          <p:nvPr/>
        </p:nvSpPr>
        <p:spPr>
          <a:xfrm rot="5400000" flipH="1">
            <a:off x="7902921" y="1247824"/>
            <a:ext cx="848931" cy="1211525"/>
          </a:xfrm>
          <a:custGeom>
            <a:avLst/>
            <a:gdLst>
              <a:gd name="connsiteX0" fmla="*/ 539750 w 936625"/>
              <a:gd name="connsiteY0" fmla="*/ 12700 h 1336675"/>
              <a:gd name="connsiteX1" fmla="*/ 730250 w 936625"/>
              <a:gd name="connsiteY1" fmla="*/ 187325 h 1336675"/>
              <a:gd name="connsiteX2" fmla="*/ 777875 w 936625"/>
              <a:gd name="connsiteY2" fmla="*/ 184150 h 1336675"/>
              <a:gd name="connsiteX3" fmla="*/ 908050 w 936625"/>
              <a:gd name="connsiteY3" fmla="*/ 304800 h 1336675"/>
              <a:gd name="connsiteX4" fmla="*/ 879475 w 936625"/>
              <a:gd name="connsiteY4" fmla="*/ 342900 h 1336675"/>
              <a:gd name="connsiteX5" fmla="*/ 812800 w 936625"/>
              <a:gd name="connsiteY5" fmla="*/ 381000 h 1336675"/>
              <a:gd name="connsiteX6" fmla="*/ 800100 w 936625"/>
              <a:gd name="connsiteY6" fmla="*/ 600075 h 1336675"/>
              <a:gd name="connsiteX7" fmla="*/ 923925 w 936625"/>
              <a:gd name="connsiteY7" fmla="*/ 660400 h 1336675"/>
              <a:gd name="connsiteX8" fmla="*/ 936625 w 936625"/>
              <a:gd name="connsiteY8" fmla="*/ 892175 h 1336675"/>
              <a:gd name="connsiteX9" fmla="*/ 854075 w 936625"/>
              <a:gd name="connsiteY9" fmla="*/ 965200 h 1336675"/>
              <a:gd name="connsiteX10" fmla="*/ 898525 w 936625"/>
              <a:gd name="connsiteY10" fmla="*/ 1104900 h 1336675"/>
              <a:gd name="connsiteX11" fmla="*/ 898525 w 936625"/>
              <a:gd name="connsiteY11" fmla="*/ 1104900 h 1336675"/>
              <a:gd name="connsiteX12" fmla="*/ 892175 w 936625"/>
              <a:gd name="connsiteY12" fmla="*/ 1165225 h 1336675"/>
              <a:gd name="connsiteX13" fmla="*/ 796925 w 936625"/>
              <a:gd name="connsiteY13" fmla="*/ 1165225 h 1336675"/>
              <a:gd name="connsiteX14" fmla="*/ 777875 w 936625"/>
              <a:gd name="connsiteY14" fmla="*/ 1279525 h 1336675"/>
              <a:gd name="connsiteX15" fmla="*/ 574675 w 936625"/>
              <a:gd name="connsiteY15" fmla="*/ 1314450 h 1336675"/>
              <a:gd name="connsiteX16" fmla="*/ 412750 w 936625"/>
              <a:gd name="connsiteY16" fmla="*/ 1279525 h 1336675"/>
              <a:gd name="connsiteX17" fmla="*/ 304800 w 936625"/>
              <a:gd name="connsiteY17" fmla="*/ 1336675 h 1336675"/>
              <a:gd name="connsiteX18" fmla="*/ 215900 w 936625"/>
              <a:gd name="connsiteY18" fmla="*/ 1263650 h 1336675"/>
              <a:gd name="connsiteX19" fmla="*/ 139700 w 936625"/>
              <a:gd name="connsiteY19" fmla="*/ 1133475 h 1336675"/>
              <a:gd name="connsiteX20" fmla="*/ 25400 w 936625"/>
              <a:gd name="connsiteY20" fmla="*/ 1130300 h 1336675"/>
              <a:gd name="connsiteX21" fmla="*/ 0 w 936625"/>
              <a:gd name="connsiteY21" fmla="*/ 1082675 h 1336675"/>
              <a:gd name="connsiteX22" fmla="*/ 69850 w 936625"/>
              <a:gd name="connsiteY22" fmla="*/ 1016000 h 1336675"/>
              <a:gd name="connsiteX23" fmla="*/ 196850 w 936625"/>
              <a:gd name="connsiteY23" fmla="*/ 584200 h 1336675"/>
              <a:gd name="connsiteX24" fmla="*/ 158750 w 936625"/>
              <a:gd name="connsiteY24" fmla="*/ 396875 h 1336675"/>
              <a:gd name="connsiteX25" fmla="*/ 190500 w 936625"/>
              <a:gd name="connsiteY25" fmla="*/ 104775 h 1336675"/>
              <a:gd name="connsiteX26" fmla="*/ 276225 w 936625"/>
              <a:gd name="connsiteY26" fmla="*/ 92075 h 1336675"/>
              <a:gd name="connsiteX27" fmla="*/ 406400 w 936625"/>
              <a:gd name="connsiteY27" fmla="*/ 0 h 1336675"/>
              <a:gd name="connsiteX28" fmla="*/ 539750 w 936625"/>
              <a:gd name="connsiteY28" fmla="*/ 12700 h 133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936625" h="1336675">
                <a:moveTo>
                  <a:pt x="539750" y="12700"/>
                </a:moveTo>
                <a:lnTo>
                  <a:pt x="730250" y="187325"/>
                </a:lnTo>
                <a:lnTo>
                  <a:pt x="777875" y="184150"/>
                </a:lnTo>
                <a:lnTo>
                  <a:pt x="908050" y="304800"/>
                </a:lnTo>
                <a:lnTo>
                  <a:pt x="879475" y="342900"/>
                </a:lnTo>
                <a:lnTo>
                  <a:pt x="812800" y="381000"/>
                </a:lnTo>
                <a:lnTo>
                  <a:pt x="800100" y="600075"/>
                </a:lnTo>
                <a:lnTo>
                  <a:pt x="923925" y="660400"/>
                </a:lnTo>
                <a:lnTo>
                  <a:pt x="936625" y="892175"/>
                </a:lnTo>
                <a:lnTo>
                  <a:pt x="854075" y="965200"/>
                </a:lnTo>
                <a:lnTo>
                  <a:pt x="898525" y="1104900"/>
                </a:lnTo>
                <a:lnTo>
                  <a:pt x="898525" y="1104900"/>
                </a:lnTo>
                <a:lnTo>
                  <a:pt x="892175" y="1165225"/>
                </a:lnTo>
                <a:lnTo>
                  <a:pt x="796925" y="1165225"/>
                </a:lnTo>
                <a:lnTo>
                  <a:pt x="777875" y="1279525"/>
                </a:lnTo>
                <a:lnTo>
                  <a:pt x="574675" y="1314450"/>
                </a:lnTo>
                <a:lnTo>
                  <a:pt x="412750" y="1279525"/>
                </a:lnTo>
                <a:lnTo>
                  <a:pt x="304800" y="1336675"/>
                </a:lnTo>
                <a:lnTo>
                  <a:pt x="215900" y="1263650"/>
                </a:lnTo>
                <a:lnTo>
                  <a:pt x="139700" y="1133475"/>
                </a:lnTo>
                <a:lnTo>
                  <a:pt x="25400" y="1130300"/>
                </a:lnTo>
                <a:lnTo>
                  <a:pt x="0" y="1082675"/>
                </a:lnTo>
                <a:lnTo>
                  <a:pt x="69850" y="1016000"/>
                </a:lnTo>
                <a:lnTo>
                  <a:pt x="196850" y="584200"/>
                </a:lnTo>
                <a:lnTo>
                  <a:pt x="158750" y="396875"/>
                </a:lnTo>
                <a:lnTo>
                  <a:pt x="190500" y="104775"/>
                </a:lnTo>
                <a:lnTo>
                  <a:pt x="276225" y="92075"/>
                </a:lnTo>
                <a:lnTo>
                  <a:pt x="406400" y="0"/>
                </a:lnTo>
                <a:lnTo>
                  <a:pt x="539750" y="1270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22" name="Dowolny kształt 621">
            <a:extLst>
              <a:ext uri="{FF2B5EF4-FFF2-40B4-BE49-F238E27FC236}">
                <a16:creationId xmlns:a16="http://schemas.microsoft.com/office/drawing/2014/main" id="{513493E0-7EB5-204E-9A59-7DC6C6C448EC}"/>
              </a:ext>
            </a:extLst>
          </p:cNvPr>
          <p:cNvSpPr/>
          <p:nvPr/>
        </p:nvSpPr>
        <p:spPr>
          <a:xfrm rot="5400000" flipH="1">
            <a:off x="7805078" y="-156511"/>
            <a:ext cx="1513687" cy="1951103"/>
          </a:xfrm>
          <a:custGeom>
            <a:avLst/>
            <a:gdLst>
              <a:gd name="connsiteX0" fmla="*/ 914400 w 1670050"/>
              <a:gd name="connsiteY0" fmla="*/ 0 h 2152650"/>
              <a:gd name="connsiteX1" fmla="*/ 1076325 w 1670050"/>
              <a:gd name="connsiteY1" fmla="*/ 142875 h 2152650"/>
              <a:gd name="connsiteX2" fmla="*/ 1117600 w 1670050"/>
              <a:gd name="connsiteY2" fmla="*/ 269875 h 2152650"/>
              <a:gd name="connsiteX3" fmla="*/ 1181100 w 1670050"/>
              <a:gd name="connsiteY3" fmla="*/ 361950 h 2152650"/>
              <a:gd name="connsiteX4" fmla="*/ 1346200 w 1670050"/>
              <a:gd name="connsiteY4" fmla="*/ 530225 h 2152650"/>
              <a:gd name="connsiteX5" fmla="*/ 1365250 w 1670050"/>
              <a:gd name="connsiteY5" fmla="*/ 593725 h 2152650"/>
              <a:gd name="connsiteX6" fmla="*/ 1606550 w 1670050"/>
              <a:gd name="connsiteY6" fmla="*/ 695325 h 2152650"/>
              <a:gd name="connsiteX7" fmla="*/ 1660525 w 1670050"/>
              <a:gd name="connsiteY7" fmla="*/ 739775 h 2152650"/>
              <a:gd name="connsiteX8" fmla="*/ 1670050 w 1670050"/>
              <a:gd name="connsiteY8" fmla="*/ 844550 h 2152650"/>
              <a:gd name="connsiteX9" fmla="*/ 1546225 w 1670050"/>
              <a:gd name="connsiteY9" fmla="*/ 930275 h 2152650"/>
              <a:gd name="connsiteX10" fmla="*/ 1562100 w 1670050"/>
              <a:gd name="connsiteY10" fmla="*/ 1038225 h 2152650"/>
              <a:gd name="connsiteX11" fmla="*/ 1546225 w 1670050"/>
              <a:gd name="connsiteY11" fmla="*/ 1146175 h 2152650"/>
              <a:gd name="connsiteX12" fmla="*/ 1181100 w 1670050"/>
              <a:gd name="connsiteY12" fmla="*/ 1289050 h 2152650"/>
              <a:gd name="connsiteX13" fmla="*/ 974725 w 1670050"/>
              <a:gd name="connsiteY13" fmla="*/ 1254125 h 2152650"/>
              <a:gd name="connsiteX14" fmla="*/ 936625 w 1670050"/>
              <a:gd name="connsiteY14" fmla="*/ 1371600 h 2152650"/>
              <a:gd name="connsiteX15" fmla="*/ 835025 w 1670050"/>
              <a:gd name="connsiteY15" fmla="*/ 1438275 h 2152650"/>
              <a:gd name="connsiteX16" fmla="*/ 777875 w 1670050"/>
              <a:gd name="connsiteY16" fmla="*/ 1400175 h 2152650"/>
              <a:gd name="connsiteX17" fmla="*/ 666750 w 1670050"/>
              <a:gd name="connsiteY17" fmla="*/ 1406525 h 2152650"/>
              <a:gd name="connsiteX18" fmla="*/ 669925 w 1670050"/>
              <a:gd name="connsiteY18" fmla="*/ 1641475 h 2152650"/>
              <a:gd name="connsiteX19" fmla="*/ 625475 w 1670050"/>
              <a:gd name="connsiteY19" fmla="*/ 1720850 h 2152650"/>
              <a:gd name="connsiteX20" fmla="*/ 631825 w 1670050"/>
              <a:gd name="connsiteY20" fmla="*/ 1930400 h 2152650"/>
              <a:gd name="connsiteX21" fmla="*/ 514350 w 1670050"/>
              <a:gd name="connsiteY21" fmla="*/ 1955800 h 2152650"/>
              <a:gd name="connsiteX22" fmla="*/ 463550 w 1670050"/>
              <a:gd name="connsiteY22" fmla="*/ 2041525 h 2152650"/>
              <a:gd name="connsiteX23" fmla="*/ 466725 w 1670050"/>
              <a:gd name="connsiteY23" fmla="*/ 2089150 h 2152650"/>
              <a:gd name="connsiteX24" fmla="*/ 434975 w 1670050"/>
              <a:gd name="connsiteY24" fmla="*/ 2133600 h 2152650"/>
              <a:gd name="connsiteX25" fmla="*/ 384175 w 1670050"/>
              <a:gd name="connsiteY25" fmla="*/ 2152650 h 2152650"/>
              <a:gd name="connsiteX26" fmla="*/ 346075 w 1670050"/>
              <a:gd name="connsiteY26" fmla="*/ 2143125 h 2152650"/>
              <a:gd name="connsiteX27" fmla="*/ 342900 w 1670050"/>
              <a:gd name="connsiteY27" fmla="*/ 2079625 h 2152650"/>
              <a:gd name="connsiteX28" fmla="*/ 374650 w 1670050"/>
              <a:gd name="connsiteY28" fmla="*/ 2012950 h 2152650"/>
              <a:gd name="connsiteX29" fmla="*/ 314325 w 1670050"/>
              <a:gd name="connsiteY29" fmla="*/ 1952625 h 2152650"/>
              <a:gd name="connsiteX30" fmla="*/ 311150 w 1670050"/>
              <a:gd name="connsiteY30" fmla="*/ 1835150 h 2152650"/>
              <a:gd name="connsiteX31" fmla="*/ 161925 w 1670050"/>
              <a:gd name="connsiteY31" fmla="*/ 1743075 h 2152650"/>
              <a:gd name="connsiteX32" fmla="*/ 136525 w 1670050"/>
              <a:gd name="connsiteY32" fmla="*/ 1651000 h 2152650"/>
              <a:gd name="connsiteX33" fmla="*/ 219075 w 1670050"/>
              <a:gd name="connsiteY33" fmla="*/ 1562100 h 2152650"/>
              <a:gd name="connsiteX34" fmla="*/ 200025 w 1670050"/>
              <a:gd name="connsiteY34" fmla="*/ 1282700 h 2152650"/>
              <a:gd name="connsiteX35" fmla="*/ 69850 w 1670050"/>
              <a:gd name="connsiteY35" fmla="*/ 1228725 h 2152650"/>
              <a:gd name="connsiteX36" fmla="*/ 76200 w 1670050"/>
              <a:gd name="connsiteY36" fmla="*/ 1079500 h 2152650"/>
              <a:gd name="connsiteX37" fmla="*/ 149225 w 1670050"/>
              <a:gd name="connsiteY37" fmla="*/ 1031875 h 2152650"/>
              <a:gd name="connsiteX38" fmla="*/ 184150 w 1670050"/>
              <a:gd name="connsiteY38" fmla="*/ 942975 h 2152650"/>
              <a:gd name="connsiteX39" fmla="*/ 3175 w 1670050"/>
              <a:gd name="connsiteY39" fmla="*/ 784225 h 2152650"/>
              <a:gd name="connsiteX40" fmla="*/ 0 w 1670050"/>
              <a:gd name="connsiteY40" fmla="*/ 647700 h 2152650"/>
              <a:gd name="connsiteX41" fmla="*/ 101600 w 1670050"/>
              <a:gd name="connsiteY41" fmla="*/ 546100 h 2152650"/>
              <a:gd name="connsiteX42" fmla="*/ 171450 w 1670050"/>
              <a:gd name="connsiteY42" fmla="*/ 600075 h 2152650"/>
              <a:gd name="connsiteX43" fmla="*/ 425450 w 1670050"/>
              <a:gd name="connsiteY43" fmla="*/ 615950 h 2152650"/>
              <a:gd name="connsiteX44" fmla="*/ 431800 w 1670050"/>
              <a:gd name="connsiteY44" fmla="*/ 581025 h 2152650"/>
              <a:gd name="connsiteX45" fmla="*/ 323850 w 1670050"/>
              <a:gd name="connsiteY45" fmla="*/ 298450 h 2152650"/>
              <a:gd name="connsiteX46" fmla="*/ 635000 w 1670050"/>
              <a:gd name="connsiteY46" fmla="*/ 184150 h 2152650"/>
              <a:gd name="connsiteX47" fmla="*/ 796925 w 1670050"/>
              <a:gd name="connsiteY47" fmla="*/ 161925 h 2152650"/>
              <a:gd name="connsiteX48" fmla="*/ 914400 w 1670050"/>
              <a:gd name="connsiteY48" fmla="*/ 0 h 215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670050" h="2152650">
                <a:moveTo>
                  <a:pt x="914400" y="0"/>
                </a:moveTo>
                <a:lnTo>
                  <a:pt x="1076325" y="142875"/>
                </a:lnTo>
                <a:lnTo>
                  <a:pt x="1117600" y="269875"/>
                </a:lnTo>
                <a:lnTo>
                  <a:pt x="1181100" y="361950"/>
                </a:lnTo>
                <a:lnTo>
                  <a:pt x="1346200" y="530225"/>
                </a:lnTo>
                <a:lnTo>
                  <a:pt x="1365250" y="593725"/>
                </a:lnTo>
                <a:lnTo>
                  <a:pt x="1606550" y="695325"/>
                </a:lnTo>
                <a:lnTo>
                  <a:pt x="1660525" y="739775"/>
                </a:lnTo>
                <a:lnTo>
                  <a:pt x="1670050" y="844550"/>
                </a:lnTo>
                <a:lnTo>
                  <a:pt x="1546225" y="930275"/>
                </a:lnTo>
                <a:lnTo>
                  <a:pt x="1562100" y="1038225"/>
                </a:lnTo>
                <a:lnTo>
                  <a:pt x="1546225" y="1146175"/>
                </a:lnTo>
                <a:lnTo>
                  <a:pt x="1181100" y="1289050"/>
                </a:lnTo>
                <a:lnTo>
                  <a:pt x="974725" y="1254125"/>
                </a:lnTo>
                <a:lnTo>
                  <a:pt x="936625" y="1371600"/>
                </a:lnTo>
                <a:lnTo>
                  <a:pt x="835025" y="1438275"/>
                </a:lnTo>
                <a:lnTo>
                  <a:pt x="777875" y="1400175"/>
                </a:lnTo>
                <a:lnTo>
                  <a:pt x="666750" y="1406525"/>
                </a:lnTo>
                <a:cubicBezTo>
                  <a:pt x="667808" y="1484842"/>
                  <a:pt x="668867" y="1563158"/>
                  <a:pt x="669925" y="1641475"/>
                </a:cubicBezTo>
                <a:lnTo>
                  <a:pt x="625475" y="1720850"/>
                </a:lnTo>
                <a:lnTo>
                  <a:pt x="631825" y="1930400"/>
                </a:lnTo>
                <a:lnTo>
                  <a:pt x="514350" y="1955800"/>
                </a:lnTo>
                <a:lnTo>
                  <a:pt x="463550" y="2041525"/>
                </a:lnTo>
                <a:lnTo>
                  <a:pt x="466725" y="2089150"/>
                </a:lnTo>
                <a:lnTo>
                  <a:pt x="434975" y="2133600"/>
                </a:lnTo>
                <a:lnTo>
                  <a:pt x="384175" y="2152650"/>
                </a:lnTo>
                <a:lnTo>
                  <a:pt x="346075" y="2143125"/>
                </a:lnTo>
                <a:lnTo>
                  <a:pt x="342900" y="2079625"/>
                </a:lnTo>
                <a:lnTo>
                  <a:pt x="374650" y="2012950"/>
                </a:lnTo>
                <a:lnTo>
                  <a:pt x="314325" y="1952625"/>
                </a:lnTo>
                <a:cubicBezTo>
                  <a:pt x="313267" y="1913467"/>
                  <a:pt x="312208" y="1874308"/>
                  <a:pt x="311150" y="1835150"/>
                </a:cubicBezTo>
                <a:lnTo>
                  <a:pt x="161925" y="1743075"/>
                </a:lnTo>
                <a:lnTo>
                  <a:pt x="136525" y="1651000"/>
                </a:lnTo>
                <a:lnTo>
                  <a:pt x="219075" y="1562100"/>
                </a:lnTo>
                <a:lnTo>
                  <a:pt x="200025" y="1282700"/>
                </a:lnTo>
                <a:lnTo>
                  <a:pt x="69850" y="1228725"/>
                </a:lnTo>
                <a:lnTo>
                  <a:pt x="76200" y="1079500"/>
                </a:lnTo>
                <a:lnTo>
                  <a:pt x="149225" y="1031875"/>
                </a:lnTo>
                <a:lnTo>
                  <a:pt x="184150" y="942975"/>
                </a:lnTo>
                <a:lnTo>
                  <a:pt x="3175" y="784225"/>
                </a:lnTo>
                <a:cubicBezTo>
                  <a:pt x="2117" y="738717"/>
                  <a:pt x="1058" y="693208"/>
                  <a:pt x="0" y="647700"/>
                </a:cubicBezTo>
                <a:lnTo>
                  <a:pt x="101600" y="546100"/>
                </a:lnTo>
                <a:lnTo>
                  <a:pt x="171450" y="600075"/>
                </a:lnTo>
                <a:lnTo>
                  <a:pt x="425450" y="615950"/>
                </a:lnTo>
                <a:lnTo>
                  <a:pt x="431800" y="581025"/>
                </a:lnTo>
                <a:lnTo>
                  <a:pt x="323850" y="298450"/>
                </a:lnTo>
                <a:lnTo>
                  <a:pt x="635000" y="184150"/>
                </a:lnTo>
                <a:lnTo>
                  <a:pt x="796925" y="161925"/>
                </a:lnTo>
                <a:lnTo>
                  <a:pt x="914400" y="0"/>
                </a:lnTo>
                <a:close/>
              </a:path>
            </a:pathLst>
          </a:cu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grpSp>
        <p:nvGrpSpPr>
          <p:cNvPr id="625" name="Grupa 624">
            <a:extLst>
              <a:ext uri="{FF2B5EF4-FFF2-40B4-BE49-F238E27FC236}">
                <a16:creationId xmlns:a16="http://schemas.microsoft.com/office/drawing/2014/main" id="{BF823445-EF25-1C4D-AC5A-4CE28E3B156F}"/>
              </a:ext>
            </a:extLst>
          </p:cNvPr>
          <p:cNvGrpSpPr/>
          <p:nvPr/>
        </p:nvGrpSpPr>
        <p:grpSpPr>
          <a:xfrm>
            <a:off x="7701578" y="711465"/>
            <a:ext cx="943698" cy="431403"/>
            <a:chOff x="8423498" y="841874"/>
            <a:chExt cx="902736" cy="412678"/>
          </a:xfrm>
        </p:grpSpPr>
        <p:sp>
          <p:nvSpPr>
            <p:cNvPr id="626" name="Prostokąt 625">
              <a:extLst>
                <a:ext uri="{FF2B5EF4-FFF2-40B4-BE49-F238E27FC236}">
                  <a16:creationId xmlns:a16="http://schemas.microsoft.com/office/drawing/2014/main" id="{B7B959BF-7784-9E41-BE18-FC5C5855C797}"/>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60 000 000 zł</a:t>
              </a:r>
            </a:p>
          </p:txBody>
        </p:sp>
        <p:sp>
          <p:nvSpPr>
            <p:cNvPr id="627" name="PoleTekstowe 302">
              <a:extLst>
                <a:ext uri="{FF2B5EF4-FFF2-40B4-BE49-F238E27FC236}">
                  <a16:creationId xmlns:a16="http://schemas.microsoft.com/office/drawing/2014/main" id="{9A600772-0074-F944-87B9-859F3DEC8625}"/>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jędrzejowski</a:t>
              </a:r>
            </a:p>
          </p:txBody>
        </p:sp>
        <p:sp>
          <p:nvSpPr>
            <p:cNvPr id="628" name="PoleTekstowe 302">
              <a:extLst>
                <a:ext uri="{FF2B5EF4-FFF2-40B4-BE49-F238E27FC236}">
                  <a16:creationId xmlns:a16="http://schemas.microsoft.com/office/drawing/2014/main" id="{8EA2930F-52DA-004D-BC38-B084519939B5}"/>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7,4</a:t>
              </a:r>
            </a:p>
          </p:txBody>
        </p:sp>
      </p:grpSp>
      <p:grpSp>
        <p:nvGrpSpPr>
          <p:cNvPr id="629" name="Grupa 628">
            <a:extLst>
              <a:ext uri="{FF2B5EF4-FFF2-40B4-BE49-F238E27FC236}">
                <a16:creationId xmlns:a16="http://schemas.microsoft.com/office/drawing/2014/main" id="{6AB620FB-C370-F64A-8791-D6DCCBD0EE0B}"/>
              </a:ext>
            </a:extLst>
          </p:cNvPr>
          <p:cNvGrpSpPr/>
          <p:nvPr/>
        </p:nvGrpSpPr>
        <p:grpSpPr>
          <a:xfrm>
            <a:off x="7795717" y="1633692"/>
            <a:ext cx="943698" cy="431403"/>
            <a:chOff x="8423498" y="841874"/>
            <a:chExt cx="902736" cy="412678"/>
          </a:xfrm>
        </p:grpSpPr>
        <p:sp>
          <p:nvSpPr>
            <p:cNvPr id="630" name="Prostokąt 629">
              <a:extLst>
                <a:ext uri="{FF2B5EF4-FFF2-40B4-BE49-F238E27FC236}">
                  <a16:creationId xmlns:a16="http://schemas.microsoft.com/office/drawing/2014/main" id="{B3D250F6-A331-6842-87DB-C8952F45FBD1}"/>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31" name="PoleTekstowe 302">
              <a:extLst>
                <a:ext uri="{FF2B5EF4-FFF2-40B4-BE49-F238E27FC236}">
                  <a16:creationId xmlns:a16="http://schemas.microsoft.com/office/drawing/2014/main" id="{8E58723E-9F18-3A4D-9BF7-D43593B2D7D6}"/>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miechowski</a:t>
              </a:r>
            </a:p>
          </p:txBody>
        </p:sp>
        <p:sp>
          <p:nvSpPr>
            <p:cNvPr id="632" name="PoleTekstowe 302">
              <a:extLst>
                <a:ext uri="{FF2B5EF4-FFF2-40B4-BE49-F238E27FC236}">
                  <a16:creationId xmlns:a16="http://schemas.microsoft.com/office/drawing/2014/main" id="{D462ECC9-EB65-A34A-9541-9B7B8E7FD311}"/>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4,9</a:t>
              </a:r>
            </a:p>
          </p:txBody>
        </p:sp>
      </p:grpSp>
      <p:grpSp>
        <p:nvGrpSpPr>
          <p:cNvPr id="633" name="Grupa 632">
            <a:extLst>
              <a:ext uri="{FF2B5EF4-FFF2-40B4-BE49-F238E27FC236}">
                <a16:creationId xmlns:a16="http://schemas.microsoft.com/office/drawing/2014/main" id="{F30063C1-001A-BD42-AFCE-DCB23CF605ED}"/>
              </a:ext>
            </a:extLst>
          </p:cNvPr>
          <p:cNvGrpSpPr/>
          <p:nvPr/>
        </p:nvGrpSpPr>
        <p:grpSpPr>
          <a:xfrm>
            <a:off x="6640682" y="1759817"/>
            <a:ext cx="943698" cy="431403"/>
            <a:chOff x="8423498" y="841874"/>
            <a:chExt cx="902736" cy="412678"/>
          </a:xfrm>
        </p:grpSpPr>
        <p:sp>
          <p:nvSpPr>
            <p:cNvPr id="634" name="Prostokąt 633">
              <a:extLst>
                <a:ext uri="{FF2B5EF4-FFF2-40B4-BE49-F238E27FC236}">
                  <a16:creationId xmlns:a16="http://schemas.microsoft.com/office/drawing/2014/main" id="{6D9ADB09-113F-ED41-BAFB-5D6581DD1B44}"/>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60 000 000 zł</a:t>
              </a:r>
            </a:p>
          </p:txBody>
        </p:sp>
        <p:sp>
          <p:nvSpPr>
            <p:cNvPr id="635" name="PoleTekstowe 302">
              <a:extLst>
                <a:ext uri="{FF2B5EF4-FFF2-40B4-BE49-F238E27FC236}">
                  <a16:creationId xmlns:a16="http://schemas.microsoft.com/office/drawing/2014/main" id="{58EB9D80-7BF1-5347-9642-F8B5BF76DDB8}"/>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olkuski</a:t>
              </a:r>
            </a:p>
          </p:txBody>
        </p:sp>
        <p:sp>
          <p:nvSpPr>
            <p:cNvPr id="636" name="PoleTekstowe 302">
              <a:extLst>
                <a:ext uri="{FF2B5EF4-FFF2-40B4-BE49-F238E27FC236}">
                  <a16:creationId xmlns:a16="http://schemas.microsoft.com/office/drawing/2014/main" id="{2F82E016-4936-604C-B004-6F6373C80D5C}"/>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7,3</a:t>
              </a:r>
            </a:p>
          </p:txBody>
        </p:sp>
      </p:grpSp>
      <p:grpSp>
        <p:nvGrpSpPr>
          <p:cNvPr id="637" name="Grupa 636">
            <a:extLst>
              <a:ext uri="{FF2B5EF4-FFF2-40B4-BE49-F238E27FC236}">
                <a16:creationId xmlns:a16="http://schemas.microsoft.com/office/drawing/2014/main" id="{B7AE3389-9DA9-7D43-ADF7-B0829D0976A5}"/>
              </a:ext>
            </a:extLst>
          </p:cNvPr>
          <p:cNvGrpSpPr/>
          <p:nvPr/>
        </p:nvGrpSpPr>
        <p:grpSpPr>
          <a:xfrm>
            <a:off x="6006497" y="2431667"/>
            <a:ext cx="943698" cy="431403"/>
            <a:chOff x="8423498" y="841874"/>
            <a:chExt cx="902736" cy="412678"/>
          </a:xfrm>
        </p:grpSpPr>
        <p:sp>
          <p:nvSpPr>
            <p:cNvPr id="638" name="Prostokąt 637">
              <a:extLst>
                <a:ext uri="{FF2B5EF4-FFF2-40B4-BE49-F238E27FC236}">
                  <a16:creationId xmlns:a16="http://schemas.microsoft.com/office/drawing/2014/main" id="{2BE29EE7-577E-9F46-BB0A-3A365058F408}"/>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40 000 000 zł</a:t>
              </a:r>
            </a:p>
          </p:txBody>
        </p:sp>
        <p:sp>
          <p:nvSpPr>
            <p:cNvPr id="639" name="PoleTekstowe 302">
              <a:extLst>
                <a:ext uri="{FF2B5EF4-FFF2-40B4-BE49-F238E27FC236}">
                  <a16:creationId xmlns:a16="http://schemas.microsoft.com/office/drawing/2014/main" id="{4F70B400-D4A4-324D-B3CB-5C4E59873D7C}"/>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chrzanowski</a:t>
              </a:r>
            </a:p>
          </p:txBody>
        </p:sp>
        <p:sp>
          <p:nvSpPr>
            <p:cNvPr id="640" name="PoleTekstowe 302">
              <a:extLst>
                <a:ext uri="{FF2B5EF4-FFF2-40B4-BE49-F238E27FC236}">
                  <a16:creationId xmlns:a16="http://schemas.microsoft.com/office/drawing/2014/main" id="{8D82DD7A-F6EA-0F47-A714-693C96D3ACA6}"/>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8,1</a:t>
              </a:r>
            </a:p>
          </p:txBody>
        </p:sp>
      </p:grpSp>
      <p:grpSp>
        <p:nvGrpSpPr>
          <p:cNvPr id="641" name="Grupa 640">
            <a:extLst>
              <a:ext uri="{FF2B5EF4-FFF2-40B4-BE49-F238E27FC236}">
                <a16:creationId xmlns:a16="http://schemas.microsoft.com/office/drawing/2014/main" id="{57DB510C-14FF-C74D-906C-D89AFA69A062}"/>
              </a:ext>
            </a:extLst>
          </p:cNvPr>
          <p:cNvGrpSpPr/>
          <p:nvPr/>
        </p:nvGrpSpPr>
        <p:grpSpPr>
          <a:xfrm>
            <a:off x="5505561" y="3250078"/>
            <a:ext cx="943698" cy="431403"/>
            <a:chOff x="8423498" y="841874"/>
            <a:chExt cx="902736" cy="412678"/>
          </a:xfrm>
        </p:grpSpPr>
        <p:sp>
          <p:nvSpPr>
            <p:cNvPr id="642" name="Prostokąt 641">
              <a:extLst>
                <a:ext uri="{FF2B5EF4-FFF2-40B4-BE49-F238E27FC236}">
                  <a16:creationId xmlns:a16="http://schemas.microsoft.com/office/drawing/2014/main" id="{9F139A3B-1724-4749-B004-D1D57413A5B7}"/>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43" name="PoleTekstowe 302">
              <a:extLst>
                <a:ext uri="{FF2B5EF4-FFF2-40B4-BE49-F238E27FC236}">
                  <a16:creationId xmlns:a16="http://schemas.microsoft.com/office/drawing/2014/main" id="{8674E975-60AD-5849-8696-778E013EBD61}"/>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oświęcimski</a:t>
              </a:r>
            </a:p>
          </p:txBody>
        </p:sp>
        <p:sp>
          <p:nvSpPr>
            <p:cNvPr id="644" name="PoleTekstowe 302">
              <a:extLst>
                <a:ext uri="{FF2B5EF4-FFF2-40B4-BE49-F238E27FC236}">
                  <a16:creationId xmlns:a16="http://schemas.microsoft.com/office/drawing/2014/main" id="{7DCB62C3-A7CB-5E42-8333-12688D626CE1}"/>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5,4</a:t>
              </a:r>
            </a:p>
          </p:txBody>
        </p:sp>
      </p:grpSp>
      <p:grpSp>
        <p:nvGrpSpPr>
          <p:cNvPr id="645" name="Grupa 644">
            <a:extLst>
              <a:ext uri="{FF2B5EF4-FFF2-40B4-BE49-F238E27FC236}">
                <a16:creationId xmlns:a16="http://schemas.microsoft.com/office/drawing/2014/main" id="{02748BAC-B564-E848-8460-6486F473A99B}"/>
              </a:ext>
            </a:extLst>
          </p:cNvPr>
          <p:cNvGrpSpPr/>
          <p:nvPr/>
        </p:nvGrpSpPr>
        <p:grpSpPr>
          <a:xfrm>
            <a:off x="6411685" y="3725809"/>
            <a:ext cx="943698" cy="431403"/>
            <a:chOff x="8423498" y="841874"/>
            <a:chExt cx="902736" cy="412678"/>
          </a:xfrm>
        </p:grpSpPr>
        <p:sp>
          <p:nvSpPr>
            <p:cNvPr id="646" name="Prostokąt 645">
              <a:extLst>
                <a:ext uri="{FF2B5EF4-FFF2-40B4-BE49-F238E27FC236}">
                  <a16:creationId xmlns:a16="http://schemas.microsoft.com/office/drawing/2014/main" id="{5255D57C-797D-3440-B71F-91205E15AAD4}"/>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47" name="PoleTekstowe 302">
              <a:extLst>
                <a:ext uri="{FF2B5EF4-FFF2-40B4-BE49-F238E27FC236}">
                  <a16:creationId xmlns:a16="http://schemas.microsoft.com/office/drawing/2014/main" id="{C5247CFA-3833-464C-AC22-5735F38F340B}"/>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wadowicki</a:t>
              </a:r>
            </a:p>
          </p:txBody>
        </p:sp>
        <p:sp>
          <p:nvSpPr>
            <p:cNvPr id="648" name="PoleTekstowe 302">
              <a:extLst>
                <a:ext uri="{FF2B5EF4-FFF2-40B4-BE49-F238E27FC236}">
                  <a16:creationId xmlns:a16="http://schemas.microsoft.com/office/drawing/2014/main" id="{958DF5AC-59B6-7546-8AB2-E9130FBF475A}"/>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5,2</a:t>
              </a:r>
            </a:p>
          </p:txBody>
        </p:sp>
      </p:grpSp>
      <p:grpSp>
        <p:nvGrpSpPr>
          <p:cNvPr id="649" name="Grupa 648">
            <a:extLst>
              <a:ext uri="{FF2B5EF4-FFF2-40B4-BE49-F238E27FC236}">
                <a16:creationId xmlns:a16="http://schemas.microsoft.com/office/drawing/2014/main" id="{9B6F2004-1C76-944A-9CD5-8B3BFD7DFF1D}"/>
              </a:ext>
            </a:extLst>
          </p:cNvPr>
          <p:cNvGrpSpPr/>
          <p:nvPr/>
        </p:nvGrpSpPr>
        <p:grpSpPr>
          <a:xfrm>
            <a:off x="7341005" y="2416992"/>
            <a:ext cx="943698" cy="431403"/>
            <a:chOff x="8423498" y="841874"/>
            <a:chExt cx="902736" cy="412678"/>
          </a:xfrm>
        </p:grpSpPr>
        <p:sp>
          <p:nvSpPr>
            <p:cNvPr id="650" name="Prostokąt 649">
              <a:extLst>
                <a:ext uri="{FF2B5EF4-FFF2-40B4-BE49-F238E27FC236}">
                  <a16:creationId xmlns:a16="http://schemas.microsoft.com/office/drawing/2014/main" id="{8E737044-61DF-1E43-A826-361B2741B9BA}"/>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51" name="PoleTekstowe 302">
              <a:extLst>
                <a:ext uri="{FF2B5EF4-FFF2-40B4-BE49-F238E27FC236}">
                  <a16:creationId xmlns:a16="http://schemas.microsoft.com/office/drawing/2014/main" id="{D4D70933-E553-B742-A855-633894D4FF91}"/>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krakowski</a:t>
              </a:r>
            </a:p>
          </p:txBody>
        </p:sp>
        <p:sp>
          <p:nvSpPr>
            <p:cNvPr id="652" name="PoleTekstowe 302">
              <a:extLst>
                <a:ext uri="{FF2B5EF4-FFF2-40B4-BE49-F238E27FC236}">
                  <a16:creationId xmlns:a16="http://schemas.microsoft.com/office/drawing/2014/main" id="{F6FA7E42-F5F0-8041-83A6-AF3327CD52DC}"/>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4,1</a:t>
              </a:r>
            </a:p>
          </p:txBody>
        </p:sp>
      </p:grpSp>
      <p:grpSp>
        <p:nvGrpSpPr>
          <p:cNvPr id="653" name="Grupa 652">
            <a:extLst>
              <a:ext uri="{FF2B5EF4-FFF2-40B4-BE49-F238E27FC236}">
                <a16:creationId xmlns:a16="http://schemas.microsoft.com/office/drawing/2014/main" id="{D8D6EDF9-3FC0-8746-9259-9AA70D1B3A80}"/>
              </a:ext>
            </a:extLst>
          </p:cNvPr>
          <p:cNvGrpSpPr/>
          <p:nvPr/>
        </p:nvGrpSpPr>
        <p:grpSpPr>
          <a:xfrm>
            <a:off x="8688546" y="2207891"/>
            <a:ext cx="943698" cy="431403"/>
            <a:chOff x="8423498" y="841874"/>
            <a:chExt cx="902736" cy="412678"/>
          </a:xfrm>
        </p:grpSpPr>
        <p:sp>
          <p:nvSpPr>
            <p:cNvPr id="654" name="Prostokąt 653">
              <a:extLst>
                <a:ext uri="{FF2B5EF4-FFF2-40B4-BE49-F238E27FC236}">
                  <a16:creationId xmlns:a16="http://schemas.microsoft.com/office/drawing/2014/main" id="{CE739F2E-9E8C-F04D-A6C8-32D667B49A0F}"/>
                </a:ext>
              </a:extLst>
            </p:cNvPr>
            <p:cNvSpPr/>
            <p:nvPr/>
          </p:nvSpPr>
          <p:spPr>
            <a:xfrm>
              <a:off x="8423498" y="1063695"/>
              <a:ext cx="648000" cy="187315"/>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60 000 000 zł</a:t>
              </a:r>
            </a:p>
          </p:txBody>
        </p:sp>
        <p:sp>
          <p:nvSpPr>
            <p:cNvPr id="655" name="PoleTekstowe 302">
              <a:extLst>
                <a:ext uri="{FF2B5EF4-FFF2-40B4-BE49-F238E27FC236}">
                  <a16:creationId xmlns:a16="http://schemas.microsoft.com/office/drawing/2014/main" id="{2C00ECCE-0CD2-9A49-A96C-DF2669B188DA}"/>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b="1" dirty="0">
                  <a:solidFill>
                    <a:schemeClr val="bg1"/>
                  </a:solidFill>
                  <a:latin typeface="Myriad Pro" charset="0"/>
                  <a:ea typeface="Myriad Pro" charset="0"/>
                  <a:cs typeface="Myriad Pro" charset="0"/>
                </a:rPr>
                <a:t>proszowicki</a:t>
              </a:r>
            </a:p>
          </p:txBody>
        </p:sp>
        <p:sp>
          <p:nvSpPr>
            <p:cNvPr id="656" name="PoleTekstowe 302">
              <a:extLst>
                <a:ext uri="{FF2B5EF4-FFF2-40B4-BE49-F238E27FC236}">
                  <a16:creationId xmlns:a16="http://schemas.microsoft.com/office/drawing/2014/main" id="{644F0F31-BE57-C24C-8FC4-6AA3C8402E7E}"/>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6,7</a:t>
              </a:r>
            </a:p>
          </p:txBody>
        </p:sp>
      </p:grpSp>
      <p:grpSp>
        <p:nvGrpSpPr>
          <p:cNvPr id="657" name="Grupa 656">
            <a:extLst>
              <a:ext uri="{FF2B5EF4-FFF2-40B4-BE49-F238E27FC236}">
                <a16:creationId xmlns:a16="http://schemas.microsoft.com/office/drawing/2014/main" id="{A1B83E20-B9D6-A94E-8499-77B0B75F25FC}"/>
              </a:ext>
            </a:extLst>
          </p:cNvPr>
          <p:cNvGrpSpPr/>
          <p:nvPr/>
        </p:nvGrpSpPr>
        <p:grpSpPr>
          <a:xfrm>
            <a:off x="10510714" y="1929089"/>
            <a:ext cx="970606" cy="431403"/>
            <a:chOff x="8423498" y="841874"/>
            <a:chExt cx="928476" cy="412678"/>
          </a:xfrm>
        </p:grpSpPr>
        <p:sp>
          <p:nvSpPr>
            <p:cNvPr id="658" name="Prostokąt 657">
              <a:extLst>
                <a:ext uri="{FF2B5EF4-FFF2-40B4-BE49-F238E27FC236}">
                  <a16:creationId xmlns:a16="http://schemas.microsoft.com/office/drawing/2014/main" id="{32EB09DD-A41A-1542-9944-DE0D1497CB50}"/>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20 000 000 zł</a:t>
              </a:r>
            </a:p>
          </p:txBody>
        </p:sp>
        <p:sp>
          <p:nvSpPr>
            <p:cNvPr id="659" name="PoleTekstowe 302">
              <a:extLst>
                <a:ext uri="{FF2B5EF4-FFF2-40B4-BE49-F238E27FC236}">
                  <a16:creationId xmlns:a16="http://schemas.microsoft.com/office/drawing/2014/main" id="{BECB0211-162A-854A-9441-E8251F29D5BE}"/>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dąbrowski</a:t>
              </a:r>
            </a:p>
          </p:txBody>
        </p:sp>
        <p:sp>
          <p:nvSpPr>
            <p:cNvPr id="660" name="PoleTekstowe 302">
              <a:extLst>
                <a:ext uri="{FF2B5EF4-FFF2-40B4-BE49-F238E27FC236}">
                  <a16:creationId xmlns:a16="http://schemas.microsoft.com/office/drawing/2014/main" id="{454330FC-608D-9E47-86A2-6313EF92DD35}"/>
                </a:ext>
              </a:extLst>
            </p:cNvPr>
            <p:cNvSpPr txBox="1"/>
            <p:nvPr/>
          </p:nvSpPr>
          <p:spPr>
            <a:xfrm>
              <a:off x="9093657" y="841874"/>
              <a:ext cx="25831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10,8</a:t>
              </a:r>
            </a:p>
          </p:txBody>
        </p:sp>
      </p:grpSp>
      <p:grpSp>
        <p:nvGrpSpPr>
          <p:cNvPr id="661" name="Grupa 660">
            <a:extLst>
              <a:ext uri="{FF2B5EF4-FFF2-40B4-BE49-F238E27FC236}">
                <a16:creationId xmlns:a16="http://schemas.microsoft.com/office/drawing/2014/main" id="{17DAC6EB-D1C4-9544-AE8E-33A04E296122}"/>
              </a:ext>
            </a:extLst>
          </p:cNvPr>
          <p:cNvGrpSpPr/>
          <p:nvPr/>
        </p:nvGrpSpPr>
        <p:grpSpPr>
          <a:xfrm>
            <a:off x="10600329" y="3621813"/>
            <a:ext cx="943698" cy="431403"/>
            <a:chOff x="8423498" y="841874"/>
            <a:chExt cx="902736" cy="412678"/>
          </a:xfrm>
        </p:grpSpPr>
        <p:sp>
          <p:nvSpPr>
            <p:cNvPr id="662" name="Prostokąt 661">
              <a:extLst>
                <a:ext uri="{FF2B5EF4-FFF2-40B4-BE49-F238E27FC236}">
                  <a16:creationId xmlns:a16="http://schemas.microsoft.com/office/drawing/2014/main" id="{A00052AD-EA38-954C-B525-07FDED7903D2}"/>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60 000 000 zł</a:t>
              </a:r>
            </a:p>
          </p:txBody>
        </p:sp>
        <p:sp>
          <p:nvSpPr>
            <p:cNvPr id="663" name="PoleTekstowe 302">
              <a:extLst>
                <a:ext uri="{FF2B5EF4-FFF2-40B4-BE49-F238E27FC236}">
                  <a16:creationId xmlns:a16="http://schemas.microsoft.com/office/drawing/2014/main" id="{94BBB005-EE4B-724B-96A9-A137A21F8073}"/>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tarnowski</a:t>
              </a:r>
            </a:p>
          </p:txBody>
        </p:sp>
        <p:sp>
          <p:nvSpPr>
            <p:cNvPr id="664" name="PoleTekstowe 302">
              <a:extLst>
                <a:ext uri="{FF2B5EF4-FFF2-40B4-BE49-F238E27FC236}">
                  <a16:creationId xmlns:a16="http://schemas.microsoft.com/office/drawing/2014/main" id="{BC05B01C-D06E-144D-B746-7D533AD2CCBF}"/>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6,8</a:t>
              </a:r>
            </a:p>
          </p:txBody>
        </p:sp>
      </p:grpSp>
      <p:grpSp>
        <p:nvGrpSpPr>
          <p:cNvPr id="665" name="Grupa 664">
            <a:extLst>
              <a:ext uri="{FF2B5EF4-FFF2-40B4-BE49-F238E27FC236}">
                <a16:creationId xmlns:a16="http://schemas.microsoft.com/office/drawing/2014/main" id="{84529A7C-3249-0346-96EF-A267224EDAD1}"/>
              </a:ext>
            </a:extLst>
          </p:cNvPr>
          <p:cNvGrpSpPr/>
          <p:nvPr/>
        </p:nvGrpSpPr>
        <p:grpSpPr>
          <a:xfrm>
            <a:off x="11021850" y="4912930"/>
            <a:ext cx="943698" cy="431403"/>
            <a:chOff x="8423498" y="841874"/>
            <a:chExt cx="902736" cy="412678"/>
          </a:xfrm>
        </p:grpSpPr>
        <p:sp>
          <p:nvSpPr>
            <p:cNvPr id="666" name="Prostokąt 665">
              <a:extLst>
                <a:ext uri="{FF2B5EF4-FFF2-40B4-BE49-F238E27FC236}">
                  <a16:creationId xmlns:a16="http://schemas.microsoft.com/office/drawing/2014/main" id="{3090A127-7240-FD4E-B94F-67EC06159284}"/>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67" name="PoleTekstowe 302">
              <a:extLst>
                <a:ext uri="{FF2B5EF4-FFF2-40B4-BE49-F238E27FC236}">
                  <a16:creationId xmlns:a16="http://schemas.microsoft.com/office/drawing/2014/main" id="{9E22E200-DEAC-1F4C-A204-790F42201B75}"/>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gorlicki</a:t>
              </a:r>
            </a:p>
          </p:txBody>
        </p:sp>
        <p:sp>
          <p:nvSpPr>
            <p:cNvPr id="668" name="PoleTekstowe 302">
              <a:extLst>
                <a:ext uri="{FF2B5EF4-FFF2-40B4-BE49-F238E27FC236}">
                  <a16:creationId xmlns:a16="http://schemas.microsoft.com/office/drawing/2014/main" id="{B9EBE642-0649-1B4C-B966-985FBE02958E}"/>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5,3</a:t>
              </a:r>
            </a:p>
          </p:txBody>
        </p:sp>
      </p:grpSp>
      <p:grpSp>
        <p:nvGrpSpPr>
          <p:cNvPr id="669" name="Grupa 668">
            <a:extLst>
              <a:ext uri="{FF2B5EF4-FFF2-40B4-BE49-F238E27FC236}">
                <a16:creationId xmlns:a16="http://schemas.microsoft.com/office/drawing/2014/main" id="{D39AAD07-FE82-1D44-8965-018A38690889}"/>
              </a:ext>
            </a:extLst>
          </p:cNvPr>
          <p:cNvGrpSpPr/>
          <p:nvPr/>
        </p:nvGrpSpPr>
        <p:grpSpPr>
          <a:xfrm>
            <a:off x="9787157" y="5268070"/>
            <a:ext cx="943698" cy="431403"/>
            <a:chOff x="8423498" y="841874"/>
            <a:chExt cx="902736" cy="412678"/>
          </a:xfrm>
        </p:grpSpPr>
        <p:sp>
          <p:nvSpPr>
            <p:cNvPr id="670" name="Prostokąt 669">
              <a:extLst>
                <a:ext uri="{FF2B5EF4-FFF2-40B4-BE49-F238E27FC236}">
                  <a16:creationId xmlns:a16="http://schemas.microsoft.com/office/drawing/2014/main" id="{E2BB26C4-A8CA-1842-A3EB-B0061A49569E}"/>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40 000 000 zł</a:t>
              </a:r>
            </a:p>
          </p:txBody>
        </p:sp>
        <p:sp>
          <p:nvSpPr>
            <p:cNvPr id="671" name="PoleTekstowe 302">
              <a:extLst>
                <a:ext uri="{FF2B5EF4-FFF2-40B4-BE49-F238E27FC236}">
                  <a16:creationId xmlns:a16="http://schemas.microsoft.com/office/drawing/2014/main" id="{804F25CF-30A2-7B48-BF5F-4660BBE62AB8}"/>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nowosądecki</a:t>
              </a:r>
            </a:p>
          </p:txBody>
        </p:sp>
        <p:sp>
          <p:nvSpPr>
            <p:cNvPr id="672" name="PoleTekstowe 302">
              <a:extLst>
                <a:ext uri="{FF2B5EF4-FFF2-40B4-BE49-F238E27FC236}">
                  <a16:creationId xmlns:a16="http://schemas.microsoft.com/office/drawing/2014/main" id="{09728391-56CE-B148-8E05-354F60CBE053}"/>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7,8</a:t>
              </a:r>
            </a:p>
          </p:txBody>
        </p:sp>
      </p:grpSp>
      <p:grpSp>
        <p:nvGrpSpPr>
          <p:cNvPr id="673" name="Grupa 672">
            <a:extLst>
              <a:ext uri="{FF2B5EF4-FFF2-40B4-BE49-F238E27FC236}">
                <a16:creationId xmlns:a16="http://schemas.microsoft.com/office/drawing/2014/main" id="{657FD702-F829-D24B-B4C6-D7E3E46FDA83}"/>
              </a:ext>
            </a:extLst>
          </p:cNvPr>
          <p:cNvGrpSpPr/>
          <p:nvPr/>
        </p:nvGrpSpPr>
        <p:grpSpPr>
          <a:xfrm>
            <a:off x="9445293" y="3635089"/>
            <a:ext cx="943698" cy="431403"/>
            <a:chOff x="8423498" y="841874"/>
            <a:chExt cx="902736" cy="412678"/>
          </a:xfrm>
        </p:grpSpPr>
        <p:sp>
          <p:nvSpPr>
            <p:cNvPr id="674" name="Prostokąt 673">
              <a:extLst>
                <a:ext uri="{FF2B5EF4-FFF2-40B4-BE49-F238E27FC236}">
                  <a16:creationId xmlns:a16="http://schemas.microsoft.com/office/drawing/2014/main" id="{49B0BA1F-E80E-D54A-BD01-BC89873C0828}"/>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75" name="PoleTekstowe 302">
              <a:extLst>
                <a:ext uri="{FF2B5EF4-FFF2-40B4-BE49-F238E27FC236}">
                  <a16:creationId xmlns:a16="http://schemas.microsoft.com/office/drawing/2014/main" id="{DE3AA9DF-BB9A-8E41-88CF-932E9A0766F1}"/>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brzeski</a:t>
              </a:r>
            </a:p>
          </p:txBody>
        </p:sp>
        <p:sp>
          <p:nvSpPr>
            <p:cNvPr id="676" name="PoleTekstowe 302">
              <a:extLst>
                <a:ext uri="{FF2B5EF4-FFF2-40B4-BE49-F238E27FC236}">
                  <a16:creationId xmlns:a16="http://schemas.microsoft.com/office/drawing/2014/main" id="{488A77E0-BF2B-CA45-9A02-0312CF9A2784}"/>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5,5</a:t>
              </a:r>
            </a:p>
          </p:txBody>
        </p:sp>
      </p:grpSp>
      <p:grpSp>
        <p:nvGrpSpPr>
          <p:cNvPr id="677" name="Grupa 676">
            <a:extLst>
              <a:ext uri="{FF2B5EF4-FFF2-40B4-BE49-F238E27FC236}">
                <a16:creationId xmlns:a16="http://schemas.microsoft.com/office/drawing/2014/main" id="{400234E5-6C9A-024C-9FF1-0809E7C58AE4}"/>
              </a:ext>
            </a:extLst>
          </p:cNvPr>
          <p:cNvGrpSpPr/>
          <p:nvPr/>
        </p:nvGrpSpPr>
        <p:grpSpPr>
          <a:xfrm>
            <a:off x="9087934" y="2881406"/>
            <a:ext cx="943698" cy="431403"/>
            <a:chOff x="8423498" y="841874"/>
            <a:chExt cx="902736" cy="412678"/>
          </a:xfrm>
        </p:grpSpPr>
        <p:sp>
          <p:nvSpPr>
            <p:cNvPr id="678" name="Prostokąt 677">
              <a:extLst>
                <a:ext uri="{FF2B5EF4-FFF2-40B4-BE49-F238E27FC236}">
                  <a16:creationId xmlns:a16="http://schemas.microsoft.com/office/drawing/2014/main" id="{34C1CEB6-154C-234C-923D-2D21FBF9C632}"/>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79" name="PoleTekstowe 302">
              <a:extLst>
                <a:ext uri="{FF2B5EF4-FFF2-40B4-BE49-F238E27FC236}">
                  <a16:creationId xmlns:a16="http://schemas.microsoft.com/office/drawing/2014/main" id="{B144EB03-6BCB-7F49-B61F-35DFEE0EE99C}"/>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bocheński</a:t>
              </a:r>
            </a:p>
          </p:txBody>
        </p:sp>
        <p:sp>
          <p:nvSpPr>
            <p:cNvPr id="680" name="PoleTekstowe 302">
              <a:extLst>
                <a:ext uri="{FF2B5EF4-FFF2-40B4-BE49-F238E27FC236}">
                  <a16:creationId xmlns:a16="http://schemas.microsoft.com/office/drawing/2014/main" id="{8B9F375F-AD91-B24D-AE4F-31B98B1639F3}"/>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4,5</a:t>
              </a:r>
            </a:p>
          </p:txBody>
        </p:sp>
      </p:grpSp>
      <p:grpSp>
        <p:nvGrpSpPr>
          <p:cNvPr id="681" name="Grupa 680">
            <a:extLst>
              <a:ext uri="{FF2B5EF4-FFF2-40B4-BE49-F238E27FC236}">
                <a16:creationId xmlns:a16="http://schemas.microsoft.com/office/drawing/2014/main" id="{0C311051-E756-574D-8657-A988BEDAD41E}"/>
              </a:ext>
            </a:extLst>
          </p:cNvPr>
          <p:cNvGrpSpPr/>
          <p:nvPr/>
        </p:nvGrpSpPr>
        <p:grpSpPr>
          <a:xfrm>
            <a:off x="8203962" y="3362926"/>
            <a:ext cx="943698" cy="431403"/>
            <a:chOff x="8423498" y="841874"/>
            <a:chExt cx="902736" cy="412678"/>
          </a:xfrm>
        </p:grpSpPr>
        <p:sp>
          <p:nvSpPr>
            <p:cNvPr id="682" name="Prostokąt 681">
              <a:extLst>
                <a:ext uri="{FF2B5EF4-FFF2-40B4-BE49-F238E27FC236}">
                  <a16:creationId xmlns:a16="http://schemas.microsoft.com/office/drawing/2014/main" id="{41A9FAB1-EFB4-1049-8438-AAAE78624826}"/>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83" name="PoleTekstowe 302">
              <a:extLst>
                <a:ext uri="{FF2B5EF4-FFF2-40B4-BE49-F238E27FC236}">
                  <a16:creationId xmlns:a16="http://schemas.microsoft.com/office/drawing/2014/main" id="{29684C7F-F644-F746-99DF-9B609F2DC451}"/>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wielicki</a:t>
              </a:r>
            </a:p>
          </p:txBody>
        </p:sp>
        <p:sp>
          <p:nvSpPr>
            <p:cNvPr id="684" name="PoleTekstowe 302">
              <a:extLst>
                <a:ext uri="{FF2B5EF4-FFF2-40B4-BE49-F238E27FC236}">
                  <a16:creationId xmlns:a16="http://schemas.microsoft.com/office/drawing/2014/main" id="{0E1F51CB-EBC8-1A4B-B1D5-5DF443FD10CE}"/>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4,6</a:t>
              </a:r>
            </a:p>
          </p:txBody>
        </p:sp>
      </p:grpSp>
      <p:grpSp>
        <p:nvGrpSpPr>
          <p:cNvPr id="685" name="Grupa 684">
            <a:extLst>
              <a:ext uri="{FF2B5EF4-FFF2-40B4-BE49-F238E27FC236}">
                <a16:creationId xmlns:a16="http://schemas.microsoft.com/office/drawing/2014/main" id="{70002232-C0C3-FD45-8C14-7538F241C833}"/>
              </a:ext>
            </a:extLst>
          </p:cNvPr>
          <p:cNvGrpSpPr/>
          <p:nvPr/>
        </p:nvGrpSpPr>
        <p:grpSpPr>
          <a:xfrm>
            <a:off x="6580957" y="4429451"/>
            <a:ext cx="943698" cy="431403"/>
            <a:chOff x="8423498" y="841874"/>
            <a:chExt cx="902736" cy="412678"/>
          </a:xfrm>
        </p:grpSpPr>
        <p:sp>
          <p:nvSpPr>
            <p:cNvPr id="686" name="Prostokąt 685">
              <a:extLst>
                <a:ext uri="{FF2B5EF4-FFF2-40B4-BE49-F238E27FC236}">
                  <a16:creationId xmlns:a16="http://schemas.microsoft.com/office/drawing/2014/main" id="{0CDE2A5A-6CB9-9D4C-BC46-7267B393F0FD}"/>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87" name="PoleTekstowe 302">
              <a:extLst>
                <a:ext uri="{FF2B5EF4-FFF2-40B4-BE49-F238E27FC236}">
                  <a16:creationId xmlns:a16="http://schemas.microsoft.com/office/drawing/2014/main" id="{493F3840-2366-1644-A082-4FB3EB91E9DE}"/>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suski</a:t>
              </a:r>
            </a:p>
          </p:txBody>
        </p:sp>
        <p:sp>
          <p:nvSpPr>
            <p:cNvPr id="688" name="PoleTekstowe 302">
              <a:extLst>
                <a:ext uri="{FF2B5EF4-FFF2-40B4-BE49-F238E27FC236}">
                  <a16:creationId xmlns:a16="http://schemas.microsoft.com/office/drawing/2014/main" id="{1222591D-B191-464A-9FA7-48AA0732B8B1}"/>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4,3</a:t>
              </a:r>
            </a:p>
          </p:txBody>
        </p:sp>
      </p:grpSp>
      <p:grpSp>
        <p:nvGrpSpPr>
          <p:cNvPr id="689" name="Grupa 688">
            <a:extLst>
              <a:ext uri="{FF2B5EF4-FFF2-40B4-BE49-F238E27FC236}">
                <a16:creationId xmlns:a16="http://schemas.microsoft.com/office/drawing/2014/main" id="{04733D85-8A24-BE47-8038-621501431F9C}"/>
              </a:ext>
            </a:extLst>
          </p:cNvPr>
          <p:cNvGrpSpPr/>
          <p:nvPr/>
        </p:nvGrpSpPr>
        <p:grpSpPr>
          <a:xfrm>
            <a:off x="6970535" y="5242748"/>
            <a:ext cx="943698" cy="431403"/>
            <a:chOff x="8423498" y="841874"/>
            <a:chExt cx="902736" cy="412678"/>
          </a:xfrm>
        </p:grpSpPr>
        <p:sp>
          <p:nvSpPr>
            <p:cNvPr id="690" name="Prostokąt 689">
              <a:extLst>
                <a:ext uri="{FF2B5EF4-FFF2-40B4-BE49-F238E27FC236}">
                  <a16:creationId xmlns:a16="http://schemas.microsoft.com/office/drawing/2014/main" id="{EC6251D7-2E3D-CC4F-851E-11F176F7A10B}"/>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80 000 000 zł</a:t>
              </a:r>
            </a:p>
          </p:txBody>
        </p:sp>
        <p:sp>
          <p:nvSpPr>
            <p:cNvPr id="691" name="PoleTekstowe 302">
              <a:extLst>
                <a:ext uri="{FF2B5EF4-FFF2-40B4-BE49-F238E27FC236}">
                  <a16:creationId xmlns:a16="http://schemas.microsoft.com/office/drawing/2014/main" id="{F202F9E6-A635-E847-97FE-87E9B8FDADFA}"/>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nowotarski</a:t>
              </a:r>
            </a:p>
          </p:txBody>
        </p:sp>
        <p:sp>
          <p:nvSpPr>
            <p:cNvPr id="692" name="PoleTekstowe 302">
              <a:extLst>
                <a:ext uri="{FF2B5EF4-FFF2-40B4-BE49-F238E27FC236}">
                  <a16:creationId xmlns:a16="http://schemas.microsoft.com/office/drawing/2014/main" id="{7B6849B4-D23D-924A-A40C-81DDD584E0E0}"/>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5,8</a:t>
              </a:r>
            </a:p>
          </p:txBody>
        </p:sp>
      </p:grpSp>
      <p:grpSp>
        <p:nvGrpSpPr>
          <p:cNvPr id="693" name="Grupa 692">
            <a:extLst>
              <a:ext uri="{FF2B5EF4-FFF2-40B4-BE49-F238E27FC236}">
                <a16:creationId xmlns:a16="http://schemas.microsoft.com/office/drawing/2014/main" id="{1C5C58BC-00AE-6949-BE5B-6190FD3BB0CB}"/>
              </a:ext>
            </a:extLst>
          </p:cNvPr>
          <p:cNvGrpSpPr/>
          <p:nvPr/>
        </p:nvGrpSpPr>
        <p:grpSpPr>
          <a:xfrm>
            <a:off x="7879462" y="5855120"/>
            <a:ext cx="969149" cy="431403"/>
            <a:chOff x="8423498" y="841874"/>
            <a:chExt cx="927082" cy="412678"/>
          </a:xfrm>
        </p:grpSpPr>
        <p:sp>
          <p:nvSpPr>
            <p:cNvPr id="694" name="Prostokąt 693">
              <a:extLst>
                <a:ext uri="{FF2B5EF4-FFF2-40B4-BE49-F238E27FC236}">
                  <a16:creationId xmlns:a16="http://schemas.microsoft.com/office/drawing/2014/main" id="{05AD5898-A063-764E-81E4-88CB8381A42E}"/>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20 000 000 zł</a:t>
              </a:r>
            </a:p>
          </p:txBody>
        </p:sp>
        <p:sp>
          <p:nvSpPr>
            <p:cNvPr id="695" name="PoleTekstowe 302">
              <a:extLst>
                <a:ext uri="{FF2B5EF4-FFF2-40B4-BE49-F238E27FC236}">
                  <a16:creationId xmlns:a16="http://schemas.microsoft.com/office/drawing/2014/main" id="{3F748364-CB0C-7E4E-8F9D-38E083AD8C2D}"/>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tatrzański</a:t>
              </a:r>
            </a:p>
          </p:txBody>
        </p:sp>
        <p:sp>
          <p:nvSpPr>
            <p:cNvPr id="696" name="PoleTekstowe 302">
              <a:extLst>
                <a:ext uri="{FF2B5EF4-FFF2-40B4-BE49-F238E27FC236}">
                  <a16:creationId xmlns:a16="http://schemas.microsoft.com/office/drawing/2014/main" id="{8045D69F-9C05-9446-91DA-D7EE7DDB3DAB}"/>
                </a:ext>
              </a:extLst>
            </p:cNvPr>
            <p:cNvSpPr txBox="1"/>
            <p:nvPr/>
          </p:nvSpPr>
          <p:spPr>
            <a:xfrm>
              <a:off x="9093657" y="841874"/>
              <a:ext cx="256923"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9,7</a:t>
              </a:r>
            </a:p>
          </p:txBody>
        </p:sp>
      </p:grpSp>
      <p:grpSp>
        <p:nvGrpSpPr>
          <p:cNvPr id="697" name="Grupa 696">
            <a:extLst>
              <a:ext uri="{FF2B5EF4-FFF2-40B4-BE49-F238E27FC236}">
                <a16:creationId xmlns:a16="http://schemas.microsoft.com/office/drawing/2014/main" id="{14E4AD26-3AF8-2949-8C6D-A76C96AD7938}"/>
              </a:ext>
            </a:extLst>
          </p:cNvPr>
          <p:cNvGrpSpPr/>
          <p:nvPr/>
        </p:nvGrpSpPr>
        <p:grpSpPr>
          <a:xfrm>
            <a:off x="8416006" y="4452204"/>
            <a:ext cx="943698" cy="431403"/>
            <a:chOff x="8423498" y="841874"/>
            <a:chExt cx="902736" cy="412678"/>
          </a:xfrm>
        </p:grpSpPr>
        <p:sp>
          <p:nvSpPr>
            <p:cNvPr id="698" name="Prostokąt 697">
              <a:extLst>
                <a:ext uri="{FF2B5EF4-FFF2-40B4-BE49-F238E27FC236}">
                  <a16:creationId xmlns:a16="http://schemas.microsoft.com/office/drawing/2014/main" id="{840A6CB0-0A23-EA4D-A88E-26009E7BD58D}"/>
                </a:ext>
              </a:extLst>
            </p:cNvPr>
            <p:cNvSpPr/>
            <p:nvPr/>
          </p:nvSpPr>
          <p:spPr>
            <a:xfrm>
              <a:off x="8423498" y="1060152"/>
              <a:ext cx="648000" cy="194400"/>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60 000 000 zł</a:t>
              </a:r>
            </a:p>
          </p:txBody>
        </p:sp>
        <p:sp>
          <p:nvSpPr>
            <p:cNvPr id="699" name="PoleTekstowe 302">
              <a:extLst>
                <a:ext uri="{FF2B5EF4-FFF2-40B4-BE49-F238E27FC236}">
                  <a16:creationId xmlns:a16="http://schemas.microsoft.com/office/drawing/2014/main" id="{52A38F7F-A3DB-1B41-A913-4801A312B7AA}"/>
                </a:ext>
              </a:extLst>
            </p:cNvPr>
            <p:cNvSpPr txBox="1"/>
            <p:nvPr/>
          </p:nvSpPr>
          <p:spPr>
            <a:xfrm>
              <a:off x="8423498" y="846080"/>
              <a:ext cx="648000"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limanowski</a:t>
              </a:r>
            </a:p>
          </p:txBody>
        </p:sp>
        <p:sp>
          <p:nvSpPr>
            <p:cNvPr id="700" name="PoleTekstowe 302">
              <a:extLst>
                <a:ext uri="{FF2B5EF4-FFF2-40B4-BE49-F238E27FC236}">
                  <a16:creationId xmlns:a16="http://schemas.microsoft.com/office/drawing/2014/main" id="{D8A50454-4094-714F-AA15-15A756903CF3}"/>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7,5</a:t>
              </a:r>
            </a:p>
          </p:txBody>
        </p:sp>
      </p:grpSp>
      <p:grpSp>
        <p:nvGrpSpPr>
          <p:cNvPr id="701" name="Grupa 700">
            <a:extLst>
              <a:ext uri="{FF2B5EF4-FFF2-40B4-BE49-F238E27FC236}">
                <a16:creationId xmlns:a16="http://schemas.microsoft.com/office/drawing/2014/main" id="{CB00D637-4DFB-4842-BE01-B684CC9DAC57}"/>
              </a:ext>
            </a:extLst>
          </p:cNvPr>
          <p:cNvGrpSpPr/>
          <p:nvPr/>
        </p:nvGrpSpPr>
        <p:grpSpPr>
          <a:xfrm>
            <a:off x="7548424" y="3941068"/>
            <a:ext cx="1024661" cy="431403"/>
            <a:chOff x="8390606" y="841874"/>
            <a:chExt cx="935628" cy="412678"/>
          </a:xfrm>
        </p:grpSpPr>
        <p:sp>
          <p:nvSpPr>
            <p:cNvPr id="702" name="Prostokąt 701">
              <a:extLst>
                <a:ext uri="{FF2B5EF4-FFF2-40B4-BE49-F238E27FC236}">
                  <a16:creationId xmlns:a16="http://schemas.microsoft.com/office/drawing/2014/main" id="{6C5A04F0-2561-024E-A3BB-66E81EE5B126}"/>
                </a:ext>
              </a:extLst>
            </p:cNvPr>
            <p:cNvSpPr/>
            <p:nvPr/>
          </p:nvSpPr>
          <p:spPr>
            <a:xfrm>
              <a:off x="8390606" y="1063695"/>
              <a:ext cx="680892" cy="187314"/>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100 000 000 zł</a:t>
              </a:r>
            </a:p>
          </p:txBody>
        </p:sp>
        <p:sp>
          <p:nvSpPr>
            <p:cNvPr id="703" name="PoleTekstowe 302">
              <a:extLst>
                <a:ext uri="{FF2B5EF4-FFF2-40B4-BE49-F238E27FC236}">
                  <a16:creationId xmlns:a16="http://schemas.microsoft.com/office/drawing/2014/main" id="{2FD88720-D205-EB46-AA75-E402A3629AF7}"/>
                </a:ext>
              </a:extLst>
            </p:cNvPr>
            <p:cNvSpPr txBox="1"/>
            <p:nvPr/>
          </p:nvSpPr>
          <p:spPr>
            <a:xfrm>
              <a:off x="8390606" y="846080"/>
              <a:ext cx="680892"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myślenicki</a:t>
              </a:r>
            </a:p>
          </p:txBody>
        </p:sp>
        <p:sp>
          <p:nvSpPr>
            <p:cNvPr id="704" name="PoleTekstowe 302">
              <a:extLst>
                <a:ext uri="{FF2B5EF4-FFF2-40B4-BE49-F238E27FC236}">
                  <a16:creationId xmlns:a16="http://schemas.microsoft.com/office/drawing/2014/main" id="{CCE0F7C3-6177-1944-B4E0-365B0C25935D}"/>
                </a:ext>
              </a:extLst>
            </p:cNvPr>
            <p:cNvSpPr txBox="1"/>
            <p:nvPr/>
          </p:nvSpPr>
          <p:spPr>
            <a:xfrm>
              <a:off x="9093657"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2,7</a:t>
              </a:r>
            </a:p>
          </p:txBody>
        </p:sp>
      </p:grpSp>
      <p:grpSp>
        <p:nvGrpSpPr>
          <p:cNvPr id="705" name="Grupa 704">
            <a:extLst>
              <a:ext uri="{FF2B5EF4-FFF2-40B4-BE49-F238E27FC236}">
                <a16:creationId xmlns:a16="http://schemas.microsoft.com/office/drawing/2014/main" id="{4C69539E-E1AE-AB4B-AB44-68392B293453}"/>
              </a:ext>
            </a:extLst>
          </p:cNvPr>
          <p:cNvGrpSpPr/>
          <p:nvPr/>
        </p:nvGrpSpPr>
        <p:grpSpPr>
          <a:xfrm>
            <a:off x="7146352" y="2947868"/>
            <a:ext cx="1006321" cy="431403"/>
            <a:chOff x="8392368" y="841874"/>
            <a:chExt cx="962641" cy="412678"/>
          </a:xfrm>
        </p:grpSpPr>
        <p:sp>
          <p:nvSpPr>
            <p:cNvPr id="706" name="Prostokąt 705">
              <a:extLst>
                <a:ext uri="{FF2B5EF4-FFF2-40B4-BE49-F238E27FC236}">
                  <a16:creationId xmlns:a16="http://schemas.microsoft.com/office/drawing/2014/main" id="{4EBF30F4-6E78-9747-BFC1-954FFB962C44}"/>
                </a:ext>
              </a:extLst>
            </p:cNvPr>
            <p:cNvSpPr/>
            <p:nvPr/>
          </p:nvSpPr>
          <p:spPr>
            <a:xfrm>
              <a:off x="8392368" y="1063695"/>
              <a:ext cx="707905" cy="187314"/>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141F40"/>
                  </a:solidFill>
                  <a:latin typeface="Myriad Pro" charset="0"/>
                  <a:ea typeface="Myriad Pro" charset="0"/>
                  <a:cs typeface="Myriad Pro" charset="0"/>
                </a:rPr>
                <a:t>100 000 000 zł</a:t>
              </a:r>
            </a:p>
          </p:txBody>
        </p:sp>
        <p:sp>
          <p:nvSpPr>
            <p:cNvPr id="707" name="PoleTekstowe 302">
              <a:extLst>
                <a:ext uri="{FF2B5EF4-FFF2-40B4-BE49-F238E27FC236}">
                  <a16:creationId xmlns:a16="http://schemas.microsoft.com/office/drawing/2014/main" id="{57EE9307-C92E-4E49-BE9B-FEA8DEA0B28F}"/>
                </a:ext>
              </a:extLst>
            </p:cNvPr>
            <p:cNvSpPr txBox="1"/>
            <p:nvPr/>
          </p:nvSpPr>
          <p:spPr>
            <a:xfrm>
              <a:off x="8392368" y="846081"/>
              <a:ext cx="707905" cy="187315"/>
            </a:xfrm>
            <a:prstGeom prst="rect">
              <a:avLst/>
            </a:prstGeom>
            <a:solidFill>
              <a:srgbClr val="BFA38A"/>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Kraków</a:t>
              </a:r>
            </a:p>
          </p:txBody>
        </p:sp>
        <p:sp>
          <p:nvSpPr>
            <p:cNvPr id="708" name="PoleTekstowe 302">
              <a:extLst>
                <a:ext uri="{FF2B5EF4-FFF2-40B4-BE49-F238E27FC236}">
                  <a16:creationId xmlns:a16="http://schemas.microsoft.com/office/drawing/2014/main" id="{292450D4-D685-BC4D-87F3-4E682983E96E}"/>
                </a:ext>
              </a:extLst>
            </p:cNvPr>
            <p:cNvSpPr txBox="1"/>
            <p:nvPr/>
          </p:nvSpPr>
          <p:spPr>
            <a:xfrm>
              <a:off x="9122432" y="841874"/>
              <a:ext cx="232577" cy="412678"/>
            </a:xfrm>
            <a:prstGeom prst="rect">
              <a:avLst/>
            </a:prstGeom>
            <a:solidFill>
              <a:srgbClr val="BFA38A"/>
            </a:solidFill>
          </p:spPr>
          <p:txBody>
            <a:bodyPr wrap="square" lIns="36000" tIns="36000" rIns="36000" bIns="36000" rtlCol="0" anchor="ctr" anchorCtr="0">
              <a:noAutofit/>
            </a:bodyPr>
            <a:lstStyle/>
            <a:p>
              <a:pPr algn="ctr"/>
              <a:r>
                <a:rPr lang="pl-PL" sz="800" dirty="0">
                  <a:solidFill>
                    <a:schemeClr val="bg1"/>
                  </a:solidFill>
                  <a:latin typeface="Myriad Pro" charset="0"/>
                  <a:ea typeface="Myriad Pro" charset="0"/>
                  <a:cs typeface="Myriad Pro" charset="0"/>
                </a:rPr>
                <a:t>2,5</a:t>
              </a:r>
            </a:p>
          </p:txBody>
        </p:sp>
      </p:grpSp>
      <p:sp>
        <p:nvSpPr>
          <p:cNvPr id="35" name="Owal 34">
            <a:extLst>
              <a:ext uri="{FF2B5EF4-FFF2-40B4-BE49-F238E27FC236}">
                <a16:creationId xmlns:a16="http://schemas.microsoft.com/office/drawing/2014/main" id="{9EAD7C43-C802-2D4A-85EF-407C5A16C39C}"/>
              </a:ext>
            </a:extLst>
          </p:cNvPr>
          <p:cNvSpPr/>
          <p:nvPr/>
        </p:nvSpPr>
        <p:spPr>
          <a:xfrm>
            <a:off x="6286954" y="2891008"/>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709" name="Owal 708">
            <a:extLst>
              <a:ext uri="{FF2B5EF4-FFF2-40B4-BE49-F238E27FC236}">
                <a16:creationId xmlns:a16="http://schemas.microsoft.com/office/drawing/2014/main" id="{FA36DED2-29AA-6C4A-8C05-26E62345C103}"/>
              </a:ext>
            </a:extLst>
          </p:cNvPr>
          <p:cNvSpPr/>
          <p:nvPr/>
        </p:nvSpPr>
        <p:spPr>
          <a:xfrm>
            <a:off x="11053832" y="4475775"/>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710" name="Owal 709">
            <a:extLst>
              <a:ext uri="{FF2B5EF4-FFF2-40B4-BE49-F238E27FC236}">
                <a16:creationId xmlns:a16="http://schemas.microsoft.com/office/drawing/2014/main" id="{37047C4B-58CF-2B45-923F-FE2C760CB6C6}"/>
              </a:ext>
            </a:extLst>
          </p:cNvPr>
          <p:cNvSpPr/>
          <p:nvPr/>
        </p:nvSpPr>
        <p:spPr>
          <a:xfrm>
            <a:off x="8123272" y="5299602"/>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711" name="Owal 710">
            <a:extLst>
              <a:ext uri="{FF2B5EF4-FFF2-40B4-BE49-F238E27FC236}">
                <a16:creationId xmlns:a16="http://schemas.microsoft.com/office/drawing/2014/main" id="{D68B4DB0-BDB1-5F46-AEAC-61D4B497385D}"/>
              </a:ext>
            </a:extLst>
          </p:cNvPr>
          <p:cNvSpPr/>
          <p:nvPr/>
        </p:nvSpPr>
        <p:spPr>
          <a:xfrm>
            <a:off x="7714502" y="6337247"/>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712" name="Owal 711">
            <a:extLst>
              <a:ext uri="{FF2B5EF4-FFF2-40B4-BE49-F238E27FC236}">
                <a16:creationId xmlns:a16="http://schemas.microsoft.com/office/drawing/2014/main" id="{D9CED76B-8759-1F4E-B44B-366F14476CEA}"/>
              </a:ext>
            </a:extLst>
          </p:cNvPr>
          <p:cNvSpPr/>
          <p:nvPr/>
        </p:nvSpPr>
        <p:spPr>
          <a:xfrm>
            <a:off x="8833901" y="752831"/>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713" name="PoleTekstowe 302">
            <a:extLst>
              <a:ext uri="{FF2B5EF4-FFF2-40B4-BE49-F238E27FC236}">
                <a16:creationId xmlns:a16="http://schemas.microsoft.com/office/drawing/2014/main" id="{6346F71D-0D1F-9D41-8F23-D5E3ED64F5BA}"/>
              </a:ext>
            </a:extLst>
          </p:cNvPr>
          <p:cNvSpPr txBox="1"/>
          <p:nvPr/>
        </p:nvSpPr>
        <p:spPr>
          <a:xfrm>
            <a:off x="9105982" y="521685"/>
            <a:ext cx="559285" cy="195814"/>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Jędrzejów</a:t>
            </a:r>
          </a:p>
        </p:txBody>
      </p:sp>
      <p:sp>
        <p:nvSpPr>
          <p:cNvPr id="715" name="PoleTekstowe 302">
            <a:extLst>
              <a:ext uri="{FF2B5EF4-FFF2-40B4-BE49-F238E27FC236}">
                <a16:creationId xmlns:a16="http://schemas.microsoft.com/office/drawing/2014/main" id="{CD6AAD80-AA0D-684F-94FC-1AC9E4DF147A}"/>
              </a:ext>
            </a:extLst>
          </p:cNvPr>
          <p:cNvSpPr txBox="1"/>
          <p:nvPr/>
        </p:nvSpPr>
        <p:spPr>
          <a:xfrm>
            <a:off x="5576914" y="2803112"/>
            <a:ext cx="559285" cy="195814"/>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Chrzanów</a:t>
            </a:r>
          </a:p>
        </p:txBody>
      </p:sp>
      <p:sp>
        <p:nvSpPr>
          <p:cNvPr id="716" name="PoleTekstowe 302">
            <a:extLst>
              <a:ext uri="{FF2B5EF4-FFF2-40B4-BE49-F238E27FC236}">
                <a16:creationId xmlns:a16="http://schemas.microsoft.com/office/drawing/2014/main" id="{78E6DBC3-845C-EA48-BE85-EC3D555E35E1}"/>
              </a:ext>
            </a:extLst>
          </p:cNvPr>
          <p:cNvSpPr txBox="1"/>
          <p:nvPr/>
        </p:nvSpPr>
        <p:spPr>
          <a:xfrm>
            <a:off x="8345245" y="5301740"/>
            <a:ext cx="559285" cy="195814"/>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Nowy Targ</a:t>
            </a:r>
          </a:p>
        </p:txBody>
      </p:sp>
      <p:sp>
        <p:nvSpPr>
          <p:cNvPr id="718" name="PoleTekstowe 302">
            <a:extLst>
              <a:ext uri="{FF2B5EF4-FFF2-40B4-BE49-F238E27FC236}">
                <a16:creationId xmlns:a16="http://schemas.microsoft.com/office/drawing/2014/main" id="{D26A08B6-439D-CC47-B1BD-4C65060DC46E}"/>
              </a:ext>
            </a:extLst>
          </p:cNvPr>
          <p:cNvSpPr txBox="1"/>
          <p:nvPr/>
        </p:nvSpPr>
        <p:spPr>
          <a:xfrm>
            <a:off x="11226935" y="4257806"/>
            <a:ext cx="559285" cy="195814"/>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Gorlice</a:t>
            </a:r>
          </a:p>
        </p:txBody>
      </p:sp>
      <p:sp>
        <p:nvSpPr>
          <p:cNvPr id="719" name="PoleTekstowe 302">
            <a:extLst>
              <a:ext uri="{FF2B5EF4-FFF2-40B4-BE49-F238E27FC236}">
                <a16:creationId xmlns:a16="http://schemas.microsoft.com/office/drawing/2014/main" id="{18C9315C-2427-D440-A2A0-E113B0BB6DE2}"/>
              </a:ext>
            </a:extLst>
          </p:cNvPr>
          <p:cNvSpPr txBox="1"/>
          <p:nvPr/>
        </p:nvSpPr>
        <p:spPr>
          <a:xfrm>
            <a:off x="7130502" y="6223797"/>
            <a:ext cx="559285" cy="195814"/>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Zakopane</a:t>
            </a:r>
          </a:p>
        </p:txBody>
      </p:sp>
      <p:sp>
        <p:nvSpPr>
          <p:cNvPr id="134" name="Owal 133">
            <a:extLst>
              <a:ext uri="{FF2B5EF4-FFF2-40B4-BE49-F238E27FC236}">
                <a16:creationId xmlns:a16="http://schemas.microsoft.com/office/drawing/2014/main" id="{B9BEC5B7-0E00-D14B-B2BD-E8005784BEF8}"/>
              </a:ext>
            </a:extLst>
          </p:cNvPr>
          <p:cNvSpPr/>
          <p:nvPr/>
        </p:nvSpPr>
        <p:spPr>
          <a:xfrm>
            <a:off x="1149256" y="4104183"/>
            <a:ext cx="307245" cy="307245"/>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solidFill>
                <a:schemeClr val="bg1"/>
              </a:solidFill>
            </a:endParaRPr>
          </a:p>
        </p:txBody>
      </p:sp>
      <p:sp>
        <p:nvSpPr>
          <p:cNvPr id="135" name="PoleTekstowe 302">
            <a:extLst>
              <a:ext uri="{FF2B5EF4-FFF2-40B4-BE49-F238E27FC236}">
                <a16:creationId xmlns:a16="http://schemas.microsoft.com/office/drawing/2014/main" id="{F6ABBA63-A2FF-0E4B-AB56-FBF47CE8446A}"/>
              </a:ext>
            </a:extLst>
          </p:cNvPr>
          <p:cNvSpPr txBox="1"/>
          <p:nvPr/>
        </p:nvSpPr>
        <p:spPr>
          <a:xfrm>
            <a:off x="2176996" y="3906670"/>
            <a:ext cx="1031024" cy="749812"/>
          </a:xfrm>
          <a:prstGeom prst="rect">
            <a:avLst/>
          </a:prstGeom>
          <a:solidFill>
            <a:srgbClr val="FD1A20"/>
          </a:solidFill>
        </p:spPr>
        <p:txBody>
          <a:bodyPr wrap="square" lIns="36000" tIns="36000" rIns="36000" bIns="36000" rtlCol="0" anchor="ctr" anchorCtr="0">
            <a:spAutoFit/>
          </a:bodyPr>
          <a:lstStyle/>
          <a:p>
            <a:pPr algn="ctr"/>
            <a:r>
              <a:rPr lang="pl-PL" sz="1100" dirty="0">
                <a:solidFill>
                  <a:schemeClr val="bg1"/>
                </a:solidFill>
                <a:latin typeface="Myriad Pro" charset="0"/>
                <a:ea typeface="Myriad Pro" charset="0"/>
                <a:cs typeface="Myriad Pro" charset="0"/>
              </a:rPr>
              <a:t>Miasta średnie tracące funkcje społeczno-gospodarcze</a:t>
            </a:r>
          </a:p>
        </p:txBody>
      </p:sp>
      <p:sp>
        <p:nvSpPr>
          <p:cNvPr id="136" name="PoleTekstowe 302">
            <a:extLst>
              <a:ext uri="{FF2B5EF4-FFF2-40B4-BE49-F238E27FC236}">
                <a16:creationId xmlns:a16="http://schemas.microsoft.com/office/drawing/2014/main" id="{75E01622-1CA8-CA46-83D0-5E303FB425CB}"/>
              </a:ext>
            </a:extLst>
          </p:cNvPr>
          <p:cNvSpPr txBox="1"/>
          <p:nvPr/>
        </p:nvSpPr>
        <p:spPr>
          <a:xfrm>
            <a:off x="501399" y="3109588"/>
            <a:ext cx="995271" cy="318924"/>
          </a:xfrm>
          <a:prstGeom prst="rect">
            <a:avLst/>
          </a:prstGeom>
          <a:noFill/>
        </p:spPr>
        <p:txBody>
          <a:bodyPr wrap="square" lIns="36000" tIns="36000" rIns="36000" bIns="36000" rtlCol="0" anchor="ctr" anchorCtr="0">
            <a:spAutoFit/>
          </a:bodyPr>
          <a:lstStyle/>
          <a:p>
            <a:r>
              <a:rPr lang="pl-PL" sz="1600" dirty="0">
                <a:solidFill>
                  <a:srgbClr val="141F40"/>
                </a:solidFill>
                <a:latin typeface="Myriad Pro" charset="0"/>
                <a:ea typeface="Myriad Pro" charset="0"/>
                <a:cs typeface="Myriad Pro" charset="0"/>
              </a:rPr>
              <a:t>Legenda</a:t>
            </a:r>
          </a:p>
        </p:txBody>
      </p:sp>
      <p:sp>
        <p:nvSpPr>
          <p:cNvPr id="137" name="Owal 136">
            <a:extLst>
              <a:ext uri="{FF2B5EF4-FFF2-40B4-BE49-F238E27FC236}">
                <a16:creationId xmlns:a16="http://schemas.microsoft.com/office/drawing/2014/main" id="{2599A60A-F60A-E548-9C86-A19AE6CA303F}"/>
              </a:ext>
            </a:extLst>
          </p:cNvPr>
          <p:cNvSpPr/>
          <p:nvPr/>
        </p:nvSpPr>
        <p:spPr>
          <a:xfrm>
            <a:off x="10500379" y="3146286"/>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grpSp>
        <p:nvGrpSpPr>
          <p:cNvPr id="138" name="Grupa 137">
            <a:extLst>
              <a:ext uri="{FF2B5EF4-FFF2-40B4-BE49-F238E27FC236}">
                <a16:creationId xmlns:a16="http://schemas.microsoft.com/office/drawing/2014/main" id="{556798F9-2AD1-F743-A2B9-1A661BA5B474}"/>
              </a:ext>
            </a:extLst>
          </p:cNvPr>
          <p:cNvGrpSpPr/>
          <p:nvPr/>
        </p:nvGrpSpPr>
        <p:grpSpPr>
          <a:xfrm>
            <a:off x="10766703" y="3024592"/>
            <a:ext cx="740026" cy="423302"/>
            <a:chOff x="8363593" y="846080"/>
            <a:chExt cx="707905" cy="404929"/>
          </a:xfrm>
        </p:grpSpPr>
        <p:sp>
          <p:nvSpPr>
            <p:cNvPr id="139" name="Prostokąt 138">
              <a:extLst>
                <a:ext uri="{FF2B5EF4-FFF2-40B4-BE49-F238E27FC236}">
                  <a16:creationId xmlns:a16="http://schemas.microsoft.com/office/drawing/2014/main" id="{54FA636F-FEB0-8147-B18C-8A58FCC3FE80}"/>
                </a:ext>
              </a:extLst>
            </p:cNvPr>
            <p:cNvSpPr/>
            <p:nvPr/>
          </p:nvSpPr>
          <p:spPr>
            <a:xfrm>
              <a:off x="8363593" y="1063694"/>
              <a:ext cx="707905" cy="187315"/>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endParaRPr lang="pl-PL" sz="800" dirty="0">
                <a:solidFill>
                  <a:srgbClr val="141F40"/>
                </a:solidFill>
                <a:latin typeface="Myriad Pro" charset="0"/>
                <a:ea typeface="Myriad Pro" charset="0"/>
                <a:cs typeface="Myriad Pro" charset="0"/>
              </a:endParaRPr>
            </a:p>
          </p:txBody>
        </p:sp>
        <p:sp>
          <p:nvSpPr>
            <p:cNvPr id="140" name="PoleTekstowe 302">
              <a:extLst>
                <a:ext uri="{FF2B5EF4-FFF2-40B4-BE49-F238E27FC236}">
                  <a16:creationId xmlns:a16="http://schemas.microsoft.com/office/drawing/2014/main" id="{0CEDC2F6-66ED-9240-A641-1B32221039A7}"/>
                </a:ext>
              </a:extLst>
            </p:cNvPr>
            <p:cNvSpPr txBox="1"/>
            <p:nvPr/>
          </p:nvSpPr>
          <p:spPr>
            <a:xfrm>
              <a:off x="8363593" y="846080"/>
              <a:ext cx="707905" cy="187315"/>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Tarnów</a:t>
              </a:r>
            </a:p>
          </p:txBody>
        </p:sp>
      </p:grpSp>
      <p:sp>
        <p:nvSpPr>
          <p:cNvPr id="142" name="Owal 141">
            <a:extLst>
              <a:ext uri="{FF2B5EF4-FFF2-40B4-BE49-F238E27FC236}">
                <a16:creationId xmlns:a16="http://schemas.microsoft.com/office/drawing/2014/main" id="{2E793936-CA1B-FA49-8A7E-F9B4DC5E0678}"/>
              </a:ext>
            </a:extLst>
          </p:cNvPr>
          <p:cNvSpPr/>
          <p:nvPr/>
        </p:nvSpPr>
        <p:spPr>
          <a:xfrm>
            <a:off x="9946927" y="4752502"/>
            <a:ext cx="194951" cy="194951"/>
          </a:xfrm>
          <a:prstGeom prst="ellipse">
            <a:avLst/>
          </a:prstGeom>
          <a:solidFill>
            <a:srgbClr val="F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grpSp>
        <p:nvGrpSpPr>
          <p:cNvPr id="143" name="Grupa 142">
            <a:extLst>
              <a:ext uri="{FF2B5EF4-FFF2-40B4-BE49-F238E27FC236}">
                <a16:creationId xmlns:a16="http://schemas.microsoft.com/office/drawing/2014/main" id="{BB46333F-3984-FF4A-957C-95AE80E0B33E}"/>
              </a:ext>
            </a:extLst>
          </p:cNvPr>
          <p:cNvGrpSpPr/>
          <p:nvPr/>
        </p:nvGrpSpPr>
        <p:grpSpPr>
          <a:xfrm>
            <a:off x="9917329" y="4292593"/>
            <a:ext cx="740026" cy="423302"/>
            <a:chOff x="8363593" y="846080"/>
            <a:chExt cx="707905" cy="404929"/>
          </a:xfrm>
        </p:grpSpPr>
        <p:sp>
          <p:nvSpPr>
            <p:cNvPr id="144" name="Prostokąt 143">
              <a:extLst>
                <a:ext uri="{FF2B5EF4-FFF2-40B4-BE49-F238E27FC236}">
                  <a16:creationId xmlns:a16="http://schemas.microsoft.com/office/drawing/2014/main" id="{438CA226-0006-BD4D-BCB5-D528514E5535}"/>
                </a:ext>
              </a:extLst>
            </p:cNvPr>
            <p:cNvSpPr/>
            <p:nvPr/>
          </p:nvSpPr>
          <p:spPr>
            <a:xfrm>
              <a:off x="8363593" y="1063694"/>
              <a:ext cx="707905" cy="187315"/>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endParaRPr lang="pl-PL" sz="800" dirty="0">
                <a:solidFill>
                  <a:srgbClr val="141F40"/>
                </a:solidFill>
                <a:latin typeface="Myriad Pro" charset="0"/>
                <a:ea typeface="Myriad Pro" charset="0"/>
                <a:cs typeface="Myriad Pro" charset="0"/>
              </a:endParaRPr>
            </a:p>
          </p:txBody>
        </p:sp>
        <p:sp>
          <p:nvSpPr>
            <p:cNvPr id="145" name="PoleTekstowe 302">
              <a:extLst>
                <a:ext uri="{FF2B5EF4-FFF2-40B4-BE49-F238E27FC236}">
                  <a16:creationId xmlns:a16="http://schemas.microsoft.com/office/drawing/2014/main" id="{91F385E3-237E-D744-8827-86EB80656F83}"/>
                </a:ext>
              </a:extLst>
            </p:cNvPr>
            <p:cNvSpPr txBox="1"/>
            <p:nvPr/>
          </p:nvSpPr>
          <p:spPr>
            <a:xfrm>
              <a:off x="8363593" y="846080"/>
              <a:ext cx="707905" cy="187315"/>
            </a:xfrm>
            <a:prstGeom prst="rect">
              <a:avLst/>
            </a:prstGeom>
            <a:solidFill>
              <a:srgbClr val="FD1A20"/>
            </a:solidFill>
          </p:spPr>
          <p:txBody>
            <a:bodyPr wrap="square" lIns="36000" tIns="36000" rIns="36000" bIns="36000" rtlCol="0" anchor="ctr" anchorCtr="0">
              <a:spAutoFit/>
            </a:bodyPr>
            <a:lstStyle/>
            <a:p>
              <a:pPr algn="ctr"/>
              <a:r>
                <a:rPr lang="pl-PL" sz="800" dirty="0">
                  <a:solidFill>
                    <a:schemeClr val="bg1"/>
                  </a:solidFill>
                  <a:latin typeface="Myriad Pro" charset="0"/>
                  <a:ea typeface="Myriad Pro" charset="0"/>
                  <a:cs typeface="Myriad Pro" charset="0"/>
                </a:rPr>
                <a:t>Nowy Sącz</a:t>
              </a:r>
            </a:p>
          </p:txBody>
        </p:sp>
      </p:grpSp>
      <p:grpSp>
        <p:nvGrpSpPr>
          <p:cNvPr id="3" name="Grupa 2">
            <a:extLst>
              <a:ext uri="{FF2B5EF4-FFF2-40B4-BE49-F238E27FC236}">
                <a16:creationId xmlns:a16="http://schemas.microsoft.com/office/drawing/2014/main" id="{3F3F8880-8179-3445-BB1A-39C4F1DD9AF8}"/>
              </a:ext>
            </a:extLst>
          </p:cNvPr>
          <p:cNvGrpSpPr/>
          <p:nvPr/>
        </p:nvGrpSpPr>
        <p:grpSpPr>
          <a:xfrm>
            <a:off x="407987" y="5023923"/>
            <a:ext cx="2800034" cy="943740"/>
            <a:chOff x="407987" y="5023923"/>
            <a:chExt cx="2425787" cy="943740"/>
          </a:xfrm>
        </p:grpSpPr>
        <p:sp>
          <p:nvSpPr>
            <p:cNvPr id="130" name="Prostokąt 129">
              <a:extLst>
                <a:ext uri="{FF2B5EF4-FFF2-40B4-BE49-F238E27FC236}">
                  <a16:creationId xmlns:a16="http://schemas.microsoft.com/office/drawing/2014/main" id="{385FF5DC-FDCA-BA44-8FFF-DD80330C886A}"/>
                </a:ext>
              </a:extLst>
            </p:cNvPr>
            <p:cNvSpPr/>
            <p:nvPr/>
          </p:nvSpPr>
          <p:spPr>
            <a:xfrm>
              <a:off x="407987" y="5523095"/>
              <a:ext cx="1481891" cy="444568"/>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noAutofit/>
            </a:bodyPr>
            <a:lstStyle/>
            <a:p>
              <a:pPr algn="ctr"/>
              <a:r>
                <a:rPr lang="pl-PL" sz="1600" dirty="0">
                  <a:solidFill>
                    <a:srgbClr val="141F40"/>
                  </a:solidFill>
                  <a:latin typeface="Myriad Pro" charset="0"/>
                  <a:ea typeface="Myriad Pro" charset="0"/>
                  <a:cs typeface="Myriad Pro" charset="0"/>
                </a:rPr>
                <a:t>min. inwestycja</a:t>
              </a:r>
            </a:p>
          </p:txBody>
        </p:sp>
        <p:sp>
          <p:nvSpPr>
            <p:cNvPr id="131" name="PoleTekstowe 302">
              <a:extLst>
                <a:ext uri="{FF2B5EF4-FFF2-40B4-BE49-F238E27FC236}">
                  <a16:creationId xmlns:a16="http://schemas.microsoft.com/office/drawing/2014/main" id="{A4C987B1-AFEC-4244-8DB9-121F0A6B11D7}"/>
                </a:ext>
              </a:extLst>
            </p:cNvPr>
            <p:cNvSpPr txBox="1"/>
            <p:nvPr/>
          </p:nvSpPr>
          <p:spPr>
            <a:xfrm>
              <a:off x="407987" y="5033542"/>
              <a:ext cx="1481891" cy="428364"/>
            </a:xfrm>
            <a:prstGeom prst="rect">
              <a:avLst/>
            </a:prstGeom>
            <a:solidFill>
              <a:srgbClr val="BFA38A"/>
            </a:solidFill>
          </p:spPr>
          <p:txBody>
            <a:bodyPr wrap="square" lIns="36000" tIns="36000" rIns="36000" bIns="36000" rtlCol="0" anchor="ctr" anchorCtr="0">
              <a:noAutofit/>
            </a:bodyPr>
            <a:lstStyle/>
            <a:p>
              <a:pPr algn="ctr"/>
              <a:r>
                <a:rPr lang="pl-PL" sz="1600" dirty="0">
                  <a:solidFill>
                    <a:schemeClr val="bg1"/>
                  </a:solidFill>
                  <a:latin typeface="Myriad Pro" charset="0"/>
                  <a:ea typeface="Myriad Pro" charset="0"/>
                  <a:cs typeface="Myriad Pro" charset="0"/>
                </a:rPr>
                <a:t>powiat</a:t>
              </a:r>
            </a:p>
          </p:txBody>
        </p:sp>
        <p:sp>
          <p:nvSpPr>
            <p:cNvPr id="147" name="PoleTekstowe 302">
              <a:extLst>
                <a:ext uri="{FF2B5EF4-FFF2-40B4-BE49-F238E27FC236}">
                  <a16:creationId xmlns:a16="http://schemas.microsoft.com/office/drawing/2014/main" id="{E30D36FB-3505-BA4E-9A93-44B29470081E}"/>
                </a:ext>
              </a:extLst>
            </p:cNvPr>
            <p:cNvSpPr txBox="1"/>
            <p:nvPr/>
          </p:nvSpPr>
          <p:spPr>
            <a:xfrm>
              <a:off x="1940554" y="5023923"/>
              <a:ext cx="893220" cy="943740"/>
            </a:xfrm>
            <a:prstGeom prst="rect">
              <a:avLst/>
            </a:prstGeom>
            <a:solidFill>
              <a:srgbClr val="BFA38A"/>
            </a:solidFill>
          </p:spPr>
          <p:txBody>
            <a:bodyPr wrap="square" lIns="36000" tIns="36000" rIns="36000" bIns="36000" rtlCol="0" anchor="ctr" anchorCtr="0">
              <a:noAutofit/>
            </a:bodyPr>
            <a:lstStyle/>
            <a:p>
              <a:pPr algn="ctr"/>
              <a:r>
                <a:rPr lang="pl-PL" sz="1100" dirty="0">
                  <a:solidFill>
                    <a:schemeClr val="bg1"/>
                  </a:solidFill>
                  <a:latin typeface="Myriad Pro" charset="0"/>
                  <a:ea typeface="Myriad Pro" charset="0"/>
                  <a:cs typeface="Myriad Pro" charset="0"/>
                </a:rPr>
                <a:t>Przeciętna stopa bezrobocia</a:t>
              </a:r>
            </a:p>
          </p:txBody>
        </p:sp>
      </p:grpSp>
      <p:sp>
        <p:nvSpPr>
          <p:cNvPr id="149" name="Prostokąt 148">
            <a:extLst>
              <a:ext uri="{FF2B5EF4-FFF2-40B4-BE49-F238E27FC236}">
                <a16:creationId xmlns:a16="http://schemas.microsoft.com/office/drawing/2014/main" id="{7367B392-9212-41D4-89D6-B93E55697EE0}"/>
              </a:ext>
            </a:extLst>
          </p:cNvPr>
          <p:cNvSpPr/>
          <p:nvPr/>
        </p:nvSpPr>
        <p:spPr>
          <a:xfrm>
            <a:off x="8374631" y="5559526"/>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0" name="Prostokąt 149">
            <a:extLst>
              <a:ext uri="{FF2B5EF4-FFF2-40B4-BE49-F238E27FC236}">
                <a16:creationId xmlns:a16="http://schemas.microsoft.com/office/drawing/2014/main" id="{64424390-61F1-4FDB-A94E-CDCF8AB51137}"/>
              </a:ext>
            </a:extLst>
          </p:cNvPr>
          <p:cNvSpPr/>
          <p:nvPr/>
        </p:nvSpPr>
        <p:spPr>
          <a:xfrm>
            <a:off x="7081842" y="6440455"/>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1" name="Prostokąt 150">
            <a:extLst>
              <a:ext uri="{FF2B5EF4-FFF2-40B4-BE49-F238E27FC236}">
                <a16:creationId xmlns:a16="http://schemas.microsoft.com/office/drawing/2014/main" id="{E2D76B5E-9E65-48A8-80F4-2C50DE091753}"/>
              </a:ext>
            </a:extLst>
          </p:cNvPr>
          <p:cNvSpPr/>
          <p:nvPr/>
        </p:nvSpPr>
        <p:spPr>
          <a:xfrm>
            <a:off x="9918906" y="4522454"/>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2" name="Prostokąt 151">
            <a:extLst>
              <a:ext uri="{FF2B5EF4-FFF2-40B4-BE49-F238E27FC236}">
                <a16:creationId xmlns:a16="http://schemas.microsoft.com/office/drawing/2014/main" id="{9A31263F-662F-4AF4-98C2-FB0254C3EAC4}"/>
              </a:ext>
            </a:extLst>
          </p:cNvPr>
          <p:cNvSpPr/>
          <p:nvPr/>
        </p:nvSpPr>
        <p:spPr>
          <a:xfrm>
            <a:off x="10803917" y="3234788"/>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3" name="Prostokąt 152">
            <a:extLst>
              <a:ext uri="{FF2B5EF4-FFF2-40B4-BE49-F238E27FC236}">
                <a16:creationId xmlns:a16="http://schemas.microsoft.com/office/drawing/2014/main" id="{DE1AE357-0E41-43A3-992E-992E79C8C820}"/>
              </a:ext>
            </a:extLst>
          </p:cNvPr>
          <p:cNvSpPr/>
          <p:nvPr/>
        </p:nvSpPr>
        <p:spPr>
          <a:xfrm>
            <a:off x="11235272" y="4512674"/>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4" name="Prostokąt 153">
            <a:extLst>
              <a:ext uri="{FF2B5EF4-FFF2-40B4-BE49-F238E27FC236}">
                <a16:creationId xmlns:a16="http://schemas.microsoft.com/office/drawing/2014/main" id="{887AD0C4-72FF-4B69-858C-E8BDFCF52983}"/>
              </a:ext>
            </a:extLst>
          </p:cNvPr>
          <p:cNvSpPr/>
          <p:nvPr/>
        </p:nvSpPr>
        <p:spPr>
          <a:xfrm>
            <a:off x="9061314" y="756293"/>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sp>
        <p:nvSpPr>
          <p:cNvPr id="155" name="Prostokąt 154">
            <a:extLst>
              <a:ext uri="{FF2B5EF4-FFF2-40B4-BE49-F238E27FC236}">
                <a16:creationId xmlns:a16="http://schemas.microsoft.com/office/drawing/2014/main" id="{61723229-3387-4D64-8DDF-B253B59A5133}"/>
              </a:ext>
            </a:extLst>
          </p:cNvPr>
          <p:cNvSpPr/>
          <p:nvPr/>
        </p:nvSpPr>
        <p:spPr>
          <a:xfrm>
            <a:off x="5544051" y="3021635"/>
            <a:ext cx="677403" cy="203221"/>
          </a:xfrm>
          <a:prstGeom prst="rect">
            <a:avLst/>
          </a:prstGeom>
          <a:solidFill>
            <a:srgbClr val="F2E6D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pl-PL" sz="800" dirty="0">
                <a:solidFill>
                  <a:srgbClr val="00B0F0"/>
                </a:solidFill>
                <a:latin typeface="Myriad Pro" charset="0"/>
                <a:ea typeface="Myriad Pro" charset="0"/>
                <a:cs typeface="Myriad Pro" charset="0"/>
              </a:rPr>
              <a:t>10 000 000 zł</a:t>
            </a:r>
          </a:p>
        </p:txBody>
      </p:sp>
      <p:pic>
        <p:nvPicPr>
          <p:cNvPr id="148" name="Obraz 147">
            <a:extLst>
              <a:ext uri="{FF2B5EF4-FFF2-40B4-BE49-F238E27FC236}">
                <a16:creationId xmlns:a16="http://schemas.microsoft.com/office/drawing/2014/main" id="{B793EF0A-2816-4477-9B86-4E8D84EE78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419026362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a:extLst>
              <a:ext uri="{FF2B5EF4-FFF2-40B4-BE49-F238E27FC236}">
                <a16:creationId xmlns:a16="http://schemas.microsoft.com/office/drawing/2014/main" id="{307764B7-7FE0-4CAC-BD60-E73C04D39AC9}"/>
              </a:ext>
            </a:extLst>
          </p:cNvPr>
          <p:cNvSpPr>
            <a:spLocks noGrp="1"/>
          </p:cNvSpPr>
          <p:nvPr>
            <p:ph type="sldNum" sz="quarter" idx="10"/>
          </p:nvPr>
        </p:nvSpPr>
        <p:spPr>
          <a:xfrm>
            <a:off x="8627165" y="6379641"/>
            <a:ext cx="2743200" cy="365125"/>
          </a:xfrm>
        </p:spPr>
        <p:txBody>
          <a:bodyPr/>
          <a:lstStyle/>
          <a:p>
            <a:fld id="{4C66557B-F777-D240-AAFC-332A88C54245}" type="slidenum">
              <a:rPr lang="pl-PL" smtClean="0"/>
              <a:pPr/>
              <a:t>16</a:t>
            </a:fld>
            <a:endParaRPr lang="pl-PL" dirty="0"/>
          </a:p>
        </p:txBody>
      </p:sp>
      <p:sp>
        <p:nvSpPr>
          <p:cNvPr id="5" name="Tytuł 4">
            <a:extLst>
              <a:ext uri="{FF2B5EF4-FFF2-40B4-BE49-F238E27FC236}">
                <a16:creationId xmlns:a16="http://schemas.microsoft.com/office/drawing/2014/main" id="{9484CEEA-7E8C-463C-96F3-373330BFF941}"/>
              </a:ext>
            </a:extLst>
          </p:cNvPr>
          <p:cNvSpPr>
            <a:spLocks noGrp="1"/>
          </p:cNvSpPr>
          <p:nvPr>
            <p:ph type="title"/>
          </p:nvPr>
        </p:nvSpPr>
        <p:spPr>
          <a:xfrm>
            <a:off x="407989" y="341283"/>
            <a:ext cx="10962376" cy="612000"/>
          </a:xfrm>
        </p:spPr>
        <p:txBody>
          <a:bodyPr/>
          <a:lstStyle/>
          <a:p>
            <a:r>
              <a:rPr lang="pl-PL" dirty="0">
                <a:latin typeface="Bebas Neue" panose="020B0606020202050201" pitchFamily="34" charset="-18"/>
              </a:rPr>
              <a:t>Kryteria ilościowe – minimalne nakłady inwestycyjne</a:t>
            </a:r>
            <a:endParaRPr lang="pl-PL" dirty="0"/>
          </a:p>
        </p:txBody>
      </p:sp>
      <p:sp>
        <p:nvSpPr>
          <p:cNvPr id="6" name="Symbol zastępczy tekstu 5">
            <a:extLst>
              <a:ext uri="{FF2B5EF4-FFF2-40B4-BE49-F238E27FC236}">
                <a16:creationId xmlns:a16="http://schemas.microsoft.com/office/drawing/2014/main" id="{C3AF778D-435D-4518-B767-213C6BCC8EC3}"/>
              </a:ext>
            </a:extLst>
          </p:cNvPr>
          <p:cNvSpPr>
            <a:spLocks noGrp="1"/>
          </p:cNvSpPr>
          <p:nvPr>
            <p:ph type="body" sz="quarter" idx="16"/>
          </p:nvPr>
        </p:nvSpPr>
        <p:spPr>
          <a:xfrm>
            <a:off x="407988" y="1592263"/>
            <a:ext cx="7695777" cy="4465637"/>
          </a:xfrm>
        </p:spPr>
        <p:txBody>
          <a:bodyPr/>
          <a:lstStyle/>
          <a:p>
            <a:pPr fontAlgn="b"/>
            <a:endParaRPr lang="pl-PL" dirty="0"/>
          </a:p>
          <a:p>
            <a:endParaRPr lang="pl-PL" dirty="0"/>
          </a:p>
        </p:txBody>
      </p:sp>
      <p:graphicFrame>
        <p:nvGraphicFramePr>
          <p:cNvPr id="12" name="Tabela 11">
            <a:extLst>
              <a:ext uri="{FF2B5EF4-FFF2-40B4-BE49-F238E27FC236}">
                <a16:creationId xmlns:a16="http://schemas.microsoft.com/office/drawing/2014/main" id="{759F2FA4-0147-4462-B91D-CBA9C5D85885}"/>
              </a:ext>
            </a:extLst>
          </p:cNvPr>
          <p:cNvGraphicFramePr>
            <a:graphicFrameLocks noGrp="1"/>
          </p:cNvGraphicFramePr>
          <p:nvPr>
            <p:extLst>
              <p:ext uri="{D42A27DB-BD31-4B8C-83A1-F6EECF244321}">
                <p14:modId xmlns:p14="http://schemas.microsoft.com/office/powerpoint/2010/main" val="3363123019"/>
              </p:ext>
            </p:extLst>
          </p:nvPr>
        </p:nvGraphicFramePr>
        <p:xfrm>
          <a:off x="553352" y="1734360"/>
          <a:ext cx="10817013" cy="3901503"/>
        </p:xfrm>
        <a:graphic>
          <a:graphicData uri="http://schemas.openxmlformats.org/drawingml/2006/table">
            <a:tbl>
              <a:tblPr>
                <a:tableStyleId>{793D81CF-94F2-401A-BA57-92F5A7B2D0C5}</a:tableStyleId>
              </a:tblPr>
              <a:tblGrid>
                <a:gridCol w="1220479">
                  <a:extLst>
                    <a:ext uri="{9D8B030D-6E8A-4147-A177-3AD203B41FA5}">
                      <a16:colId xmlns:a16="http://schemas.microsoft.com/office/drawing/2014/main" val="1426571898"/>
                    </a:ext>
                  </a:extLst>
                </a:gridCol>
                <a:gridCol w="1536054">
                  <a:extLst>
                    <a:ext uri="{9D8B030D-6E8A-4147-A177-3AD203B41FA5}">
                      <a16:colId xmlns:a16="http://schemas.microsoft.com/office/drawing/2014/main" val="457677723"/>
                    </a:ext>
                  </a:extLst>
                </a:gridCol>
                <a:gridCol w="1551262">
                  <a:extLst>
                    <a:ext uri="{9D8B030D-6E8A-4147-A177-3AD203B41FA5}">
                      <a16:colId xmlns:a16="http://schemas.microsoft.com/office/drawing/2014/main" val="3292515104"/>
                    </a:ext>
                  </a:extLst>
                </a:gridCol>
                <a:gridCol w="1581680">
                  <a:extLst>
                    <a:ext uri="{9D8B030D-6E8A-4147-A177-3AD203B41FA5}">
                      <a16:colId xmlns:a16="http://schemas.microsoft.com/office/drawing/2014/main" val="545773734"/>
                    </a:ext>
                  </a:extLst>
                </a:gridCol>
                <a:gridCol w="1475219">
                  <a:extLst>
                    <a:ext uri="{9D8B030D-6E8A-4147-A177-3AD203B41FA5}">
                      <a16:colId xmlns:a16="http://schemas.microsoft.com/office/drawing/2014/main" val="2011080306"/>
                    </a:ext>
                  </a:extLst>
                </a:gridCol>
                <a:gridCol w="1414386">
                  <a:extLst>
                    <a:ext uri="{9D8B030D-6E8A-4147-A177-3AD203B41FA5}">
                      <a16:colId xmlns:a16="http://schemas.microsoft.com/office/drawing/2014/main" val="2432213296"/>
                    </a:ext>
                  </a:extLst>
                </a:gridCol>
                <a:gridCol w="2037933">
                  <a:extLst>
                    <a:ext uri="{9D8B030D-6E8A-4147-A177-3AD203B41FA5}">
                      <a16:colId xmlns:a16="http://schemas.microsoft.com/office/drawing/2014/main" val="884428023"/>
                    </a:ext>
                  </a:extLst>
                </a:gridCol>
              </a:tblGrid>
              <a:tr h="1149135">
                <a:tc>
                  <a:txBody>
                    <a:bodyPr/>
                    <a:lstStyle/>
                    <a:p>
                      <a:pPr algn="ctr" fontAlgn="ctr"/>
                      <a:r>
                        <a:rPr lang="pl-PL" sz="1100" b="0" u="none" strike="noStrike" dirty="0">
                          <a:effectLst/>
                          <a:latin typeface="Myriad Pro" panose="020B0503030403020204" pitchFamily="34" charset="0"/>
                        </a:rPr>
                        <a:t>POLSKA </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5,8% (stopa bezrobocia)</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min. Inwestycja </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min. Inwestycja </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min. Inwestycja </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min. Inwestycja </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wielkość pomocy publicznej</a:t>
                      </a:r>
                      <a:endParaRPr lang="pl-PL" sz="1100" b="0" i="0" u="none" strike="noStrike" dirty="0">
                        <a:solidFill>
                          <a:srgbClr val="000000"/>
                        </a:solidFill>
                        <a:effectLst/>
                        <a:latin typeface="Myriad Pro" panose="020B0503030403020204" pitchFamily="34" charset="0"/>
                      </a:endParaRPr>
                    </a:p>
                  </a:txBody>
                  <a:tcPr marL="9525" marR="9525" marT="9525" marB="0" anchor="ctr"/>
                </a:tc>
                <a:extLst>
                  <a:ext uri="{0D108BD9-81ED-4DB2-BD59-A6C34878D82A}">
                    <a16:rowId xmlns:a16="http://schemas.microsoft.com/office/drawing/2014/main" val="198848778"/>
                  </a:ext>
                </a:extLst>
              </a:tr>
              <a:tr h="634881">
                <a:tc>
                  <a:txBody>
                    <a:bodyPr/>
                    <a:lstStyle/>
                    <a:p>
                      <a:pPr algn="ctr" fontAlgn="ctr"/>
                      <a:r>
                        <a:rPr lang="pl-PL" sz="1100" b="0" u="none" strike="noStrike" dirty="0">
                          <a:effectLst/>
                          <a:latin typeface="Myriad Pro" panose="020B0503030403020204" pitchFamily="34" charset="0"/>
                        </a:rPr>
                        <a:t>MAŁOPOLSKIE</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4,7</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Duży przedsiębiorca</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Średni przedsiębiorca</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Mały przedsiębiorca</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Mikro przedsiębiorca</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endParaRPr lang="pl-PL" sz="1100" b="0" i="0" u="none" strike="noStrike" dirty="0">
                        <a:solidFill>
                          <a:srgbClr val="000000"/>
                        </a:solidFill>
                        <a:effectLst/>
                        <a:latin typeface="Myriad Pro" panose="020B0503030403020204" pitchFamily="34" charset="0"/>
                      </a:endParaRPr>
                    </a:p>
                  </a:txBody>
                  <a:tcPr marL="9525" marR="9525" marT="9525" marB="0" anchor="ctr"/>
                </a:tc>
                <a:extLst>
                  <a:ext uri="{0D108BD9-81ED-4DB2-BD59-A6C34878D82A}">
                    <a16:rowId xmlns:a16="http://schemas.microsoft.com/office/drawing/2014/main" val="1468575660"/>
                  </a:ext>
                </a:extLst>
              </a:tr>
              <a:tr h="634881">
                <a:tc>
                  <a:txBody>
                    <a:bodyPr/>
                    <a:lstStyle/>
                    <a:p>
                      <a:pPr algn="ctr" fontAlgn="ctr"/>
                      <a:r>
                        <a:rPr lang="pl-PL" sz="1100" b="0" u="none" strike="noStrike" dirty="0">
                          <a:effectLst/>
                          <a:latin typeface="Myriad Pro" panose="020B0503030403020204" pitchFamily="34" charset="0"/>
                        </a:rPr>
                        <a:t>Kraków</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2,5</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100 000 000</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a:effectLst/>
                          <a:latin typeface="Myriad Pro" panose="020B0503030403020204" pitchFamily="34" charset="0"/>
                        </a:rPr>
                        <a:t>20 000 000</a:t>
                      </a:r>
                      <a:endParaRPr lang="pl-PL" sz="1100" b="0" i="0" u="none" strike="noStrike">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a:effectLst/>
                          <a:latin typeface="Myriad Pro" panose="020B0503030403020204" pitchFamily="34" charset="0"/>
                        </a:rPr>
                        <a:t>5 000 000</a:t>
                      </a:r>
                      <a:endParaRPr lang="pl-PL" sz="1100" b="0" i="0" u="none" strike="noStrike">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a:effectLst/>
                          <a:latin typeface="Myriad Pro" panose="020B0503030403020204" pitchFamily="34" charset="0"/>
                        </a:rPr>
                        <a:t>2 000 000</a:t>
                      </a:r>
                      <a:endParaRPr lang="pl-PL" sz="1100" b="0" i="0" u="none" strike="noStrike">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a:effectLst/>
                          <a:latin typeface="Myriad Pro" panose="020B0503030403020204" pitchFamily="34" charset="0"/>
                        </a:rPr>
                        <a:t>35% - D; 45% - Ś; 55% - M</a:t>
                      </a:r>
                      <a:endParaRPr lang="pl-PL" sz="1100" b="0" i="0" u="none" strike="noStrike">
                        <a:solidFill>
                          <a:srgbClr val="000000"/>
                        </a:solidFill>
                        <a:effectLst/>
                        <a:latin typeface="Myriad Pro" panose="020B0503030403020204" pitchFamily="34" charset="0"/>
                      </a:endParaRPr>
                    </a:p>
                  </a:txBody>
                  <a:tcPr marL="9525" marR="9525" marT="9525" marB="0" anchor="ctr"/>
                </a:tc>
                <a:extLst>
                  <a:ext uri="{0D108BD9-81ED-4DB2-BD59-A6C34878D82A}">
                    <a16:rowId xmlns:a16="http://schemas.microsoft.com/office/drawing/2014/main" val="3482945320"/>
                  </a:ext>
                </a:extLst>
              </a:tr>
              <a:tr h="634881">
                <a:tc>
                  <a:txBody>
                    <a:bodyPr/>
                    <a:lstStyle/>
                    <a:p>
                      <a:pPr algn="ctr" fontAlgn="ctr"/>
                      <a:r>
                        <a:rPr lang="pl-PL" sz="1100" b="0" u="none" strike="noStrike" dirty="0">
                          <a:solidFill>
                            <a:srgbClr val="FF0000"/>
                          </a:solidFill>
                          <a:effectLst/>
                          <a:latin typeface="Myriad Pro" panose="020B0503030403020204" pitchFamily="34" charset="0"/>
                        </a:rPr>
                        <a:t>Powiat miechowski</a:t>
                      </a:r>
                      <a:endParaRPr lang="pl-PL" sz="1100" b="0" i="0" u="none" strike="noStrike" dirty="0">
                        <a:solidFill>
                          <a:srgbClr val="FF0000"/>
                        </a:solidFill>
                        <a:effectLst/>
                        <a:latin typeface="Myriad Pro" panose="020B0503030403020204" pitchFamily="34" charset="0"/>
                      </a:endParaRPr>
                    </a:p>
                  </a:txBody>
                  <a:tcPr marL="9525" marR="9525" marT="9525" marB="0" anchor="ctr"/>
                </a:tc>
                <a:tc>
                  <a:txBody>
                    <a:bodyPr/>
                    <a:lstStyle/>
                    <a:p>
                      <a:pPr algn="ctr" fontAlgn="ctr"/>
                      <a:r>
                        <a:rPr lang="pl-PL" sz="1100" b="0" i="0" u="none" strike="noStrike" dirty="0">
                          <a:solidFill>
                            <a:srgbClr val="FF0000"/>
                          </a:solidFill>
                          <a:effectLst/>
                          <a:latin typeface="Myriad Pro" panose="020B0503030403020204" pitchFamily="34" charset="0"/>
                        </a:rPr>
                        <a:t>4,9</a:t>
                      </a:r>
                    </a:p>
                  </a:txBody>
                  <a:tcPr marL="9525" marR="9525" marT="9525" marB="0" anchor="ctr"/>
                </a:tc>
                <a:tc>
                  <a:txBody>
                    <a:bodyPr/>
                    <a:lstStyle/>
                    <a:p>
                      <a:pPr algn="ctr" fontAlgn="ctr"/>
                      <a:r>
                        <a:rPr lang="pl-PL" sz="1100" b="0" u="none" strike="noStrike" dirty="0">
                          <a:solidFill>
                            <a:srgbClr val="FF0000"/>
                          </a:solidFill>
                          <a:effectLst/>
                          <a:latin typeface="Myriad Pro" panose="020B0503030403020204" pitchFamily="34" charset="0"/>
                        </a:rPr>
                        <a:t>80 000 000</a:t>
                      </a:r>
                      <a:endParaRPr lang="pl-PL" sz="1100" b="0" i="0" u="none" strike="noStrike" dirty="0">
                        <a:solidFill>
                          <a:srgbClr val="FF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solidFill>
                            <a:srgbClr val="FF0000"/>
                          </a:solidFill>
                          <a:effectLst/>
                          <a:latin typeface="Myriad Pro" panose="020B0503030403020204" pitchFamily="34" charset="0"/>
                        </a:rPr>
                        <a:t>16 000 000</a:t>
                      </a:r>
                      <a:endParaRPr lang="pl-PL" sz="1100" b="0" i="0" u="none" strike="noStrike" dirty="0">
                        <a:solidFill>
                          <a:srgbClr val="FF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solidFill>
                            <a:srgbClr val="FF0000"/>
                          </a:solidFill>
                          <a:effectLst/>
                          <a:latin typeface="Myriad Pro" panose="020B0503030403020204" pitchFamily="34" charset="0"/>
                        </a:rPr>
                        <a:t>4 000 000</a:t>
                      </a:r>
                      <a:endParaRPr lang="pl-PL" sz="1100" b="0" i="0" u="none" strike="noStrike" dirty="0">
                        <a:solidFill>
                          <a:srgbClr val="FF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solidFill>
                            <a:srgbClr val="FF0000"/>
                          </a:solidFill>
                          <a:effectLst/>
                          <a:latin typeface="Myriad Pro" panose="020B0503030403020204" pitchFamily="34" charset="0"/>
                        </a:rPr>
                        <a:t>1 600 000</a:t>
                      </a:r>
                      <a:endParaRPr lang="pl-PL" sz="1100" b="0" i="0" u="none" strike="noStrike" dirty="0">
                        <a:solidFill>
                          <a:srgbClr val="FF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solidFill>
                            <a:srgbClr val="FF0000"/>
                          </a:solidFill>
                          <a:effectLst/>
                          <a:latin typeface="Myriad Pro" panose="020B0503030403020204" pitchFamily="34" charset="0"/>
                        </a:rPr>
                        <a:t>35% - D; 45% - Ś; 55% - M</a:t>
                      </a:r>
                      <a:endParaRPr lang="pl-PL" sz="1100" b="0" i="0" u="none" strike="noStrike" dirty="0">
                        <a:solidFill>
                          <a:srgbClr val="FF0000"/>
                        </a:solidFill>
                        <a:effectLst/>
                        <a:latin typeface="Myriad Pro" panose="020B0503030403020204" pitchFamily="34" charset="0"/>
                      </a:endParaRPr>
                    </a:p>
                  </a:txBody>
                  <a:tcPr marL="9525" marR="9525" marT="9525" marB="0" anchor="ctr"/>
                </a:tc>
                <a:extLst>
                  <a:ext uri="{0D108BD9-81ED-4DB2-BD59-A6C34878D82A}">
                    <a16:rowId xmlns:a16="http://schemas.microsoft.com/office/drawing/2014/main" val="3750100635"/>
                  </a:ext>
                </a:extLst>
              </a:tr>
              <a:tr h="634881">
                <a:tc>
                  <a:txBody>
                    <a:bodyPr/>
                    <a:lstStyle/>
                    <a:p>
                      <a:pPr algn="ctr" fontAlgn="ctr"/>
                      <a:r>
                        <a:rPr lang="pl-PL" sz="1100" b="0" i="0" u="none" strike="noStrike" dirty="0">
                          <a:solidFill>
                            <a:srgbClr val="000000"/>
                          </a:solidFill>
                          <a:effectLst/>
                          <a:latin typeface="Myriad Pro" panose="020B0503030403020204" pitchFamily="34" charset="0"/>
                        </a:rPr>
                        <a:t>Tarnów i gm. Tarnów, Lisia Góra, Skrzyszów, Wierzchosławice, Żabno</a:t>
                      </a:r>
                    </a:p>
                  </a:txBody>
                  <a:tcPr marL="9525" marR="9525" marT="9525" marB="0" anchor="ctr"/>
                </a:tc>
                <a:tc>
                  <a:txBody>
                    <a:bodyPr/>
                    <a:lstStyle/>
                    <a:p>
                      <a:pPr algn="ctr" fontAlgn="ct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10 000 000</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2 000 000</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500 000</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200 000</a:t>
                      </a:r>
                      <a:endParaRPr lang="pl-PL" sz="1100" b="0" i="0" u="none" strike="noStrike" dirty="0">
                        <a:solidFill>
                          <a:srgbClr val="000000"/>
                        </a:solidFill>
                        <a:effectLst/>
                        <a:latin typeface="Myriad Pro" panose="020B0503030403020204" pitchFamily="34" charset="0"/>
                      </a:endParaRPr>
                    </a:p>
                  </a:txBody>
                  <a:tcPr marL="9525" marR="9525" marT="9525" marB="0" anchor="ctr"/>
                </a:tc>
                <a:tc>
                  <a:txBody>
                    <a:bodyPr/>
                    <a:lstStyle/>
                    <a:p>
                      <a:pPr algn="ctr" fontAlgn="ctr"/>
                      <a:r>
                        <a:rPr lang="pl-PL" sz="1100" b="0" u="none" strike="noStrike" dirty="0">
                          <a:effectLst/>
                          <a:latin typeface="Myriad Pro" panose="020B0503030403020204" pitchFamily="34" charset="0"/>
                        </a:rPr>
                        <a:t>35% - D; 45% - Ś; 55% - M</a:t>
                      </a:r>
                      <a:endParaRPr lang="pl-PL" sz="1100" b="0" i="0" u="none" strike="noStrike" dirty="0">
                        <a:solidFill>
                          <a:srgbClr val="000000"/>
                        </a:solidFill>
                        <a:effectLst/>
                        <a:latin typeface="Myriad Pro" panose="020B0503030403020204" pitchFamily="34" charset="0"/>
                      </a:endParaRPr>
                    </a:p>
                  </a:txBody>
                  <a:tcPr marL="9525" marR="9525" marT="9525" marB="0" anchor="ctr"/>
                </a:tc>
                <a:extLst>
                  <a:ext uri="{0D108BD9-81ED-4DB2-BD59-A6C34878D82A}">
                    <a16:rowId xmlns:a16="http://schemas.microsoft.com/office/drawing/2014/main" val="13052283"/>
                  </a:ext>
                </a:extLst>
              </a:tr>
            </a:tbl>
          </a:graphicData>
        </a:graphic>
      </p:graphicFrame>
      <p:pic>
        <p:nvPicPr>
          <p:cNvPr id="7" name="Obraz 6">
            <a:extLst>
              <a:ext uri="{FF2B5EF4-FFF2-40B4-BE49-F238E27FC236}">
                <a16:creationId xmlns:a16="http://schemas.microsoft.com/office/drawing/2014/main" id="{BBEDEC7A-0688-4AFB-A38E-B53274805D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9" name="Obraz 8">
            <a:extLst>
              <a:ext uri="{FF2B5EF4-FFF2-40B4-BE49-F238E27FC236}">
                <a16:creationId xmlns:a16="http://schemas.microsoft.com/office/drawing/2014/main" id="{27C8DC0A-2DD3-4FB2-8ADF-969B32097E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3286294885"/>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rostokąt 19">
            <a:extLst>
              <a:ext uri="{FF2B5EF4-FFF2-40B4-BE49-F238E27FC236}">
                <a16:creationId xmlns:a16="http://schemas.microsoft.com/office/drawing/2014/main" id="{D642C715-6E67-4002-923A-A690B9708D30}"/>
              </a:ext>
            </a:extLst>
          </p:cNvPr>
          <p:cNvSpPr/>
          <p:nvPr/>
        </p:nvSpPr>
        <p:spPr>
          <a:xfrm>
            <a:off x="6469101" y="4483938"/>
            <a:ext cx="4680000" cy="1702676"/>
          </a:xfrm>
          <a:prstGeom prst="rect">
            <a:avLst/>
          </a:prstGeom>
          <a:solidFill>
            <a:srgbClr val="BFA3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p>
        </p:txBody>
      </p:sp>
      <p:sp>
        <p:nvSpPr>
          <p:cNvPr id="2" name="Symbol zastępczy numeru slajdu 1"/>
          <p:cNvSpPr>
            <a:spLocks noGrp="1"/>
          </p:cNvSpPr>
          <p:nvPr>
            <p:ph type="sldNum" sz="quarter" idx="10"/>
          </p:nvPr>
        </p:nvSpPr>
        <p:spPr/>
        <p:txBody>
          <a:bodyPr/>
          <a:lstStyle/>
          <a:p>
            <a:fld id="{4C66557B-F777-D240-AAFC-332A88C54245}" type="slidenum">
              <a:rPr lang="pl-PL" smtClean="0"/>
              <a:pPr/>
              <a:t>17</a:t>
            </a:fld>
            <a:endParaRPr lang="pl-PL" dirty="0"/>
          </a:p>
        </p:txBody>
      </p:sp>
      <p:sp>
        <p:nvSpPr>
          <p:cNvPr id="4" name="Tytuł 3"/>
          <p:cNvSpPr>
            <a:spLocks noGrp="1"/>
          </p:cNvSpPr>
          <p:nvPr>
            <p:ph type="title"/>
          </p:nvPr>
        </p:nvSpPr>
        <p:spPr>
          <a:xfrm>
            <a:off x="407988" y="341284"/>
            <a:ext cx="11198905" cy="864062"/>
          </a:xfrm>
        </p:spPr>
        <p:txBody>
          <a:bodyPr/>
          <a:lstStyle/>
          <a:p>
            <a:r>
              <a:rPr lang="pl-PL" dirty="0">
                <a:latin typeface="Bebas Neue" panose="020B0606020202050201" pitchFamily="34" charset="-18"/>
              </a:rPr>
              <a:t>Kryteria jakościowe</a:t>
            </a:r>
            <a:br>
              <a:rPr lang="pl-PL" b="1" dirty="0"/>
            </a:br>
            <a:br>
              <a:rPr lang="pl-PL" sz="900" b="1" dirty="0"/>
            </a:br>
            <a:br>
              <a:rPr lang="pl-PL" sz="2400" dirty="0">
                <a:latin typeface="Myriad Pro" panose="020B0503030403020204" pitchFamily="34" charset="0"/>
              </a:rPr>
            </a:br>
            <a:r>
              <a:rPr lang="pl-PL" sz="2400" dirty="0">
                <a:latin typeface="Myriad Pro" panose="020B0503030403020204" pitchFamily="34" charset="0"/>
              </a:rPr>
              <a:t>Wymagane jest spełnienie 5 z 10 kryteriów</a:t>
            </a:r>
            <a:br>
              <a:rPr lang="pl-PL" sz="2400" dirty="0">
                <a:latin typeface="Myriad Pro" panose="020B0503030403020204" pitchFamily="34" charset="0"/>
              </a:rPr>
            </a:br>
            <a:r>
              <a:rPr lang="pl-PL" sz="2400" dirty="0">
                <a:latin typeface="Myriad Pro" panose="020B0503030403020204" pitchFamily="34" charset="0"/>
              </a:rPr>
              <a:t>Kryteria są różne dla projektów przemysłowych i projektów usługowych</a:t>
            </a:r>
            <a:br>
              <a:rPr lang="pl-PL" sz="2400" b="1" dirty="0"/>
            </a:br>
            <a:endParaRPr lang="pl-PL" b="1" dirty="0"/>
          </a:p>
        </p:txBody>
      </p:sp>
      <p:sp>
        <p:nvSpPr>
          <p:cNvPr id="6" name="Prostokąt 5"/>
          <p:cNvSpPr/>
          <p:nvPr/>
        </p:nvSpPr>
        <p:spPr>
          <a:xfrm>
            <a:off x="739721" y="4483938"/>
            <a:ext cx="4680000" cy="1702676"/>
          </a:xfrm>
          <a:prstGeom prst="rect">
            <a:avLst/>
          </a:prstGeom>
          <a:solidFill>
            <a:srgbClr val="141F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latin typeface="Myriad Pro" panose="020B0503030403020204" pitchFamily="34" charset="0"/>
            </a:endParaRPr>
          </a:p>
        </p:txBody>
      </p:sp>
      <p:sp>
        <p:nvSpPr>
          <p:cNvPr id="11" name="PoleTekstowe 10"/>
          <p:cNvSpPr txBox="1"/>
          <p:nvPr/>
        </p:nvSpPr>
        <p:spPr>
          <a:xfrm>
            <a:off x="1042899" y="4735111"/>
            <a:ext cx="3726969" cy="1200329"/>
          </a:xfrm>
          <a:prstGeom prst="rect">
            <a:avLst/>
          </a:prstGeom>
          <a:noFill/>
        </p:spPr>
        <p:txBody>
          <a:bodyPr wrap="square" rtlCol="0">
            <a:spAutoFit/>
          </a:bodyPr>
          <a:lstStyle/>
          <a:p>
            <a:r>
              <a:rPr lang="pl-PL" sz="2400" dirty="0">
                <a:solidFill>
                  <a:schemeClr val="bg1"/>
                </a:solidFill>
                <a:latin typeface="Myriad Pro" panose="020B0503030403020204" pitchFamily="34" charset="0"/>
                <a:ea typeface="Arial" charset="0"/>
                <a:cs typeface="Arial" charset="0"/>
              </a:rPr>
              <a:t>Kryteria </a:t>
            </a:r>
          </a:p>
          <a:p>
            <a:r>
              <a:rPr lang="pl-PL" sz="2400" dirty="0">
                <a:solidFill>
                  <a:schemeClr val="bg1"/>
                </a:solidFill>
                <a:latin typeface="Myriad Pro" panose="020B0503030403020204" pitchFamily="34" charset="0"/>
                <a:ea typeface="Arial" charset="0"/>
                <a:cs typeface="Arial" charset="0"/>
              </a:rPr>
              <a:t>zrównoważonego </a:t>
            </a:r>
          </a:p>
          <a:p>
            <a:r>
              <a:rPr lang="pl-PL" sz="2400" dirty="0">
                <a:solidFill>
                  <a:schemeClr val="bg1"/>
                </a:solidFill>
                <a:latin typeface="Myriad Pro" panose="020B0503030403020204" pitchFamily="34" charset="0"/>
                <a:ea typeface="Arial" charset="0"/>
                <a:cs typeface="Arial" charset="0"/>
              </a:rPr>
              <a:t>rozwoju gospodarczego</a:t>
            </a:r>
          </a:p>
        </p:txBody>
      </p:sp>
      <p:sp>
        <p:nvSpPr>
          <p:cNvPr id="13" name="PoleTekstowe 12"/>
          <p:cNvSpPr txBox="1"/>
          <p:nvPr/>
        </p:nvSpPr>
        <p:spPr>
          <a:xfrm>
            <a:off x="1751407" y="4079587"/>
            <a:ext cx="184731" cy="1107996"/>
          </a:xfrm>
          <a:prstGeom prst="rect">
            <a:avLst/>
          </a:prstGeom>
          <a:noFill/>
        </p:spPr>
        <p:txBody>
          <a:bodyPr wrap="none" rtlCol="0">
            <a:spAutoFit/>
          </a:bodyPr>
          <a:lstStyle/>
          <a:p>
            <a:pPr algn="ctr"/>
            <a:endParaRPr lang="pl-PL" sz="6600" dirty="0">
              <a:solidFill>
                <a:schemeClr val="bg1"/>
              </a:solidFill>
              <a:latin typeface="Arial" charset="0"/>
              <a:ea typeface="Arial" charset="0"/>
              <a:cs typeface="Arial" charset="0"/>
            </a:endParaRPr>
          </a:p>
        </p:txBody>
      </p:sp>
      <p:sp>
        <p:nvSpPr>
          <p:cNvPr id="15" name="PoleTekstowe 14"/>
          <p:cNvSpPr txBox="1"/>
          <p:nvPr/>
        </p:nvSpPr>
        <p:spPr>
          <a:xfrm>
            <a:off x="6952740" y="4735111"/>
            <a:ext cx="3982550" cy="1200329"/>
          </a:xfrm>
          <a:prstGeom prst="rect">
            <a:avLst/>
          </a:prstGeom>
          <a:noFill/>
        </p:spPr>
        <p:txBody>
          <a:bodyPr wrap="square" rtlCol="0">
            <a:spAutoFit/>
          </a:bodyPr>
          <a:lstStyle/>
          <a:p>
            <a:r>
              <a:rPr lang="pl-PL" sz="2400" dirty="0">
                <a:solidFill>
                  <a:schemeClr val="bg1"/>
                </a:solidFill>
                <a:latin typeface="Myriad Pro" panose="020B0503030403020204" pitchFamily="34" charset="0"/>
                <a:ea typeface="Arial" charset="0"/>
                <a:cs typeface="Arial" charset="0"/>
              </a:rPr>
              <a:t>Kryteria </a:t>
            </a:r>
          </a:p>
          <a:p>
            <a:r>
              <a:rPr lang="pl-PL" sz="2400" dirty="0">
                <a:solidFill>
                  <a:schemeClr val="bg1"/>
                </a:solidFill>
                <a:latin typeface="Myriad Pro" panose="020B0503030403020204" pitchFamily="34" charset="0"/>
                <a:ea typeface="Arial" charset="0"/>
                <a:cs typeface="Arial" charset="0"/>
              </a:rPr>
              <a:t>zrównoważonego </a:t>
            </a:r>
          </a:p>
          <a:p>
            <a:r>
              <a:rPr lang="pl-PL" sz="2400" dirty="0">
                <a:solidFill>
                  <a:schemeClr val="bg1"/>
                </a:solidFill>
                <a:latin typeface="Myriad Pro" panose="020B0503030403020204" pitchFamily="34" charset="0"/>
                <a:ea typeface="Arial" charset="0"/>
                <a:cs typeface="Arial" charset="0"/>
              </a:rPr>
              <a:t>rozwoju społecznego</a:t>
            </a:r>
            <a:endParaRPr lang="pl-PL" dirty="0">
              <a:solidFill>
                <a:schemeClr val="bg1"/>
              </a:solidFill>
              <a:latin typeface="Myriad Pro" panose="020B0503030403020204" pitchFamily="34" charset="0"/>
              <a:ea typeface="Arial" charset="0"/>
              <a:cs typeface="Arial" charset="0"/>
            </a:endParaRPr>
          </a:p>
        </p:txBody>
      </p:sp>
      <p:sp>
        <p:nvSpPr>
          <p:cNvPr id="12" name="AutoShape 4">
            <a:extLst>
              <a:ext uri="{FF2B5EF4-FFF2-40B4-BE49-F238E27FC236}">
                <a16:creationId xmlns:a16="http://schemas.microsoft.com/office/drawing/2014/main" id="{70BD0E31-F74B-43F7-BB4D-17C60D6931ED}"/>
              </a:ext>
            </a:extLst>
          </p:cNvPr>
          <p:cNvSpPr>
            <a:spLocks/>
          </p:cNvSpPr>
          <p:nvPr/>
        </p:nvSpPr>
        <p:spPr bwMode="auto">
          <a:xfrm>
            <a:off x="2486196" y="3099368"/>
            <a:ext cx="1187049" cy="11477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141F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4" name="AutoShape 130">
            <a:extLst>
              <a:ext uri="{FF2B5EF4-FFF2-40B4-BE49-F238E27FC236}">
                <a16:creationId xmlns:a16="http://schemas.microsoft.com/office/drawing/2014/main" id="{C44BC07E-5E99-4116-9C1B-0D659D3FECAE}"/>
              </a:ext>
            </a:extLst>
          </p:cNvPr>
          <p:cNvSpPr>
            <a:spLocks/>
          </p:cNvSpPr>
          <p:nvPr/>
        </p:nvSpPr>
        <p:spPr bwMode="auto">
          <a:xfrm>
            <a:off x="8290363" y="3139163"/>
            <a:ext cx="1187050" cy="1107996"/>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141F4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pic>
        <p:nvPicPr>
          <p:cNvPr id="16" name="Obraz 15">
            <a:extLst>
              <a:ext uri="{FF2B5EF4-FFF2-40B4-BE49-F238E27FC236}">
                <a16:creationId xmlns:a16="http://schemas.microsoft.com/office/drawing/2014/main" id="{AE9A80FD-5AEF-4006-BBF7-DF659A8F5A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18" name="Obraz 17">
            <a:extLst>
              <a:ext uri="{FF2B5EF4-FFF2-40B4-BE49-F238E27FC236}">
                <a16:creationId xmlns:a16="http://schemas.microsoft.com/office/drawing/2014/main" id="{CB2108E7-FF31-44F2-B783-0E52585916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3761051865"/>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a:extLst>
              <a:ext uri="{FF2B5EF4-FFF2-40B4-BE49-F238E27FC236}">
                <a16:creationId xmlns:a16="http://schemas.microsoft.com/office/drawing/2014/main" id="{177F805C-43EA-415B-88B5-7D5B9CE1F2A5}"/>
              </a:ext>
            </a:extLst>
          </p:cNvPr>
          <p:cNvSpPr>
            <a:spLocks noGrp="1"/>
          </p:cNvSpPr>
          <p:nvPr>
            <p:ph type="sldNum" sz="quarter" idx="12"/>
          </p:nvPr>
        </p:nvSpPr>
        <p:spPr/>
        <p:txBody>
          <a:bodyPr/>
          <a:lstStyle/>
          <a:p>
            <a:fld id="{2555609B-10CF-49E1-A1CE-4723F12F4717}" type="slidenum">
              <a:rPr lang="pl-PL" smtClean="0"/>
              <a:t>18</a:t>
            </a:fld>
            <a:endParaRPr lang="pl-PL"/>
          </a:p>
        </p:txBody>
      </p:sp>
      <p:graphicFrame>
        <p:nvGraphicFramePr>
          <p:cNvPr id="5" name="Tabela 4">
            <a:extLst>
              <a:ext uri="{FF2B5EF4-FFF2-40B4-BE49-F238E27FC236}">
                <a16:creationId xmlns:a16="http://schemas.microsoft.com/office/drawing/2014/main" id="{56090E20-7D56-4376-AC11-639E6A3CEA60}"/>
              </a:ext>
            </a:extLst>
          </p:cNvPr>
          <p:cNvGraphicFramePr>
            <a:graphicFrameLocks noGrp="1"/>
          </p:cNvGraphicFramePr>
          <p:nvPr>
            <p:extLst>
              <p:ext uri="{D42A27DB-BD31-4B8C-83A1-F6EECF244321}">
                <p14:modId xmlns:p14="http://schemas.microsoft.com/office/powerpoint/2010/main" val="2144716723"/>
              </p:ext>
            </p:extLst>
          </p:nvPr>
        </p:nvGraphicFramePr>
        <p:xfrm>
          <a:off x="1187756" y="1558875"/>
          <a:ext cx="9816488" cy="4269649"/>
        </p:xfrm>
        <a:graphic>
          <a:graphicData uri="http://schemas.openxmlformats.org/drawingml/2006/table">
            <a:tbl>
              <a:tblPr firstRow="1" bandRow="1">
                <a:tableStyleId>{5940675A-B579-460E-94D1-54222C63F5DA}</a:tableStyleId>
              </a:tblPr>
              <a:tblGrid>
                <a:gridCol w="4908244">
                  <a:extLst>
                    <a:ext uri="{9D8B030D-6E8A-4147-A177-3AD203B41FA5}">
                      <a16:colId xmlns:a16="http://schemas.microsoft.com/office/drawing/2014/main" val="646826185"/>
                    </a:ext>
                  </a:extLst>
                </a:gridCol>
                <a:gridCol w="4908244">
                  <a:extLst>
                    <a:ext uri="{9D8B030D-6E8A-4147-A177-3AD203B41FA5}">
                      <a16:colId xmlns:a16="http://schemas.microsoft.com/office/drawing/2014/main" val="3778438450"/>
                    </a:ext>
                  </a:extLst>
                </a:gridCol>
              </a:tblGrid>
              <a:tr h="6821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400" b="1" dirty="0">
                        <a:latin typeface="Myriad Pro" panose="020B0503030403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400" b="1" dirty="0">
                          <a:latin typeface="Myriad Pro" panose="020B0503030403020204" pitchFamily="34" charset="0"/>
                        </a:rPr>
                        <a:t>Projekty przemysłowe</a:t>
                      </a:r>
                    </a:p>
                    <a:p>
                      <a:pPr algn="ctr"/>
                      <a:endParaRPr lang="pl-PL" sz="1400" dirty="0">
                        <a:latin typeface="Myriad Pro" panose="020B0503030403020204" pitchFamily="34" charset="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sz="1400" b="1" dirty="0">
                          <a:latin typeface="Myriad Pro" panose="020B0503030403020204" pitchFamily="34" charset="0"/>
                        </a:rPr>
                        <a:t>Projekty usługowe</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4919432"/>
                  </a:ext>
                </a:extLst>
              </a:tr>
              <a:tr h="977809">
                <a:tc gridSpan="2">
                  <a:txBody>
                    <a:bodyPr/>
                    <a:lstStyle/>
                    <a:p>
                      <a:pPr algn="ctr"/>
                      <a:r>
                        <a:rPr lang="pl-PL" sz="1200" dirty="0">
                          <a:latin typeface="Myriad Pro" panose="020B0503030403020204" pitchFamily="34" charset="0"/>
                        </a:rPr>
                        <a:t>Inwestycja w projekty wspierające branże z sektora: żywności wysokiej jakości, środków transportu,</a:t>
                      </a:r>
                    </a:p>
                    <a:p>
                      <a:pPr algn="ctr"/>
                      <a:r>
                        <a:rPr lang="pl-PL" sz="1200" dirty="0">
                          <a:latin typeface="Myriad Pro" panose="020B0503030403020204" pitchFamily="34" charset="0"/>
                        </a:rPr>
                        <a:t>profesjonalnych urządzeń elektrycznych i elektronicznych, lotniczo-kosmicznego, produktów higienicznych, leków </a:t>
                      </a:r>
                      <a:br>
                        <a:rPr lang="pl-PL" sz="1200" dirty="0">
                          <a:latin typeface="Myriad Pro" panose="020B0503030403020204" pitchFamily="34" charset="0"/>
                        </a:rPr>
                      </a:br>
                      <a:r>
                        <a:rPr lang="pl-PL" sz="1200" dirty="0">
                          <a:latin typeface="Myriad Pro" panose="020B0503030403020204" pitchFamily="34" charset="0"/>
                        </a:rPr>
                        <a:t>i wyrobów medycznych, maszynowego, odzysku materiałowego surowców i nowoczesnych tworzyw, </a:t>
                      </a:r>
                      <a:r>
                        <a:rPr lang="pl-PL" sz="1200" dirty="0" err="1">
                          <a:latin typeface="Myriad Pro" panose="020B0503030403020204" pitchFamily="34" charset="0"/>
                        </a:rPr>
                        <a:t>ekobudownictwa</a:t>
                      </a:r>
                      <a:r>
                        <a:rPr lang="pl-PL" sz="1200" dirty="0">
                          <a:latin typeface="Myriad Pro" panose="020B0503030403020204" pitchFamily="34" charset="0"/>
                        </a:rPr>
                        <a:t>, usług specjalistycznych, usług teleinformatycznych oraz zgodnych z inteligentnymi specjalizacjami województwa, w którym jest planowana inwestycja</a:t>
                      </a:r>
                    </a:p>
                  </a:txBody>
                  <a:tcPr anchor="ctr">
                    <a:lnT w="12700" cap="flat" cmpd="sng" algn="ctr">
                      <a:solidFill>
                        <a:schemeClr val="tx1"/>
                      </a:solidFill>
                      <a:prstDash val="solid"/>
                      <a:round/>
                      <a:headEnd type="none" w="med" len="med"/>
                      <a:tailEnd type="none" w="med" len="med"/>
                    </a:lnT>
                  </a:tcPr>
                </a:tc>
                <a:tc hMerge="1">
                  <a:txBody>
                    <a:bodyPr/>
                    <a:lstStyle/>
                    <a:p>
                      <a:pPr algn="ctr"/>
                      <a:endParaRPr lang="pl-PL" sz="1600"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612009542"/>
                  </a:ext>
                </a:extLst>
              </a:tr>
              <a:tr h="61397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200" dirty="0">
                        <a:latin typeface="Myriad Pro" panose="020B0503030403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dirty="0">
                          <a:latin typeface="Myriad Pro" panose="020B0503030403020204" pitchFamily="34" charset="0"/>
                        </a:rPr>
                        <a:t>Osiągnięcie odpowiedniego poziomu sprzedaży poza terytorium Rzeczypospolitej Polskiej</a:t>
                      </a:r>
                    </a:p>
                    <a:p>
                      <a:pPr algn="ctr"/>
                      <a:endParaRPr lang="pl-PL" sz="1200" dirty="0">
                        <a:latin typeface="Myriad Pro" panose="020B0503030403020204" pitchFamily="34" charset="0"/>
                      </a:endParaRPr>
                    </a:p>
                  </a:txBody>
                  <a:tcPr anchor="ctr"/>
                </a:tc>
                <a:tc hMerge="1">
                  <a:txBody>
                    <a:bodyPr/>
                    <a:lstStyle/>
                    <a:p>
                      <a:pPr algn="ctr"/>
                      <a:endParaRPr lang="pl-PL" sz="1600" dirty="0"/>
                    </a:p>
                  </a:txBody>
                  <a:tcPr/>
                </a:tc>
                <a:extLst>
                  <a:ext uri="{0D108BD9-81ED-4DB2-BD59-A6C34878D82A}">
                    <a16:rowId xmlns:a16="http://schemas.microsoft.com/office/drawing/2014/main" val="2635543673"/>
                  </a:ext>
                </a:extLst>
              </a:tr>
              <a:tr h="61397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200" dirty="0">
                        <a:latin typeface="Myriad Pro" panose="020B0503030403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dirty="0">
                          <a:latin typeface="Myriad Pro" panose="020B0503030403020204" pitchFamily="34" charset="0"/>
                        </a:rPr>
                        <a:t>Przynależność do Krajowego Klastra Kluczowego</a:t>
                      </a:r>
                    </a:p>
                    <a:p>
                      <a:pPr algn="ctr"/>
                      <a:endParaRPr lang="pl-PL" sz="1200" dirty="0">
                        <a:latin typeface="Myriad Pro" panose="020B0503030403020204" pitchFamily="34" charset="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r>
                        <a:rPr lang="pl-PL" sz="1200" b="0" i="0" u="none" strike="noStrike" kern="1200" baseline="0" dirty="0">
                          <a:solidFill>
                            <a:schemeClr val="tx1"/>
                          </a:solidFill>
                          <a:latin typeface="Myriad Pro" panose="020B0503030403020204" pitchFamily="34" charset="0"/>
                          <a:ea typeface="+mn-ea"/>
                          <a:cs typeface="+mn-cs"/>
                        </a:rPr>
                        <a:t>Utworzenie centrum nowoczesnych usług dla biznesu</a:t>
                      </a:r>
                    </a:p>
                    <a:p>
                      <a:pPr algn="ctr"/>
                      <a:r>
                        <a:rPr lang="pl-PL" sz="1200" b="0" i="0" u="none" strike="noStrike" kern="1200" baseline="0" dirty="0">
                          <a:solidFill>
                            <a:schemeClr val="tx1"/>
                          </a:solidFill>
                          <a:latin typeface="Myriad Pro" panose="020B0503030403020204" pitchFamily="34" charset="0"/>
                          <a:ea typeface="+mn-ea"/>
                          <a:cs typeface="+mn-cs"/>
                        </a:rPr>
                        <a:t>o zasięgu wykraczającym poza terytorium</a:t>
                      </a:r>
                    </a:p>
                    <a:p>
                      <a:pPr algn="ctr"/>
                      <a:r>
                        <a:rPr lang="pl-PL" sz="1200" b="0" i="0" u="none" strike="noStrike" kern="1200" baseline="0" dirty="0">
                          <a:solidFill>
                            <a:schemeClr val="tx1"/>
                          </a:solidFill>
                          <a:latin typeface="Myriad Pro" panose="020B0503030403020204" pitchFamily="34" charset="0"/>
                          <a:ea typeface="+mn-ea"/>
                          <a:cs typeface="+mn-cs"/>
                        </a:rPr>
                        <a:t>Rzeczypospolitej Polskiej</a:t>
                      </a:r>
                      <a:endParaRPr lang="pl-PL" sz="1200" dirty="0">
                        <a:latin typeface="Myriad Pro" panose="020B05030304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1766644"/>
                  </a:ext>
                </a:extLst>
              </a:tr>
              <a:tr h="61397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200" b="0" i="0" u="none" strike="noStrike" kern="1200" baseline="0" dirty="0">
                        <a:solidFill>
                          <a:schemeClr val="tx1"/>
                        </a:solidFill>
                        <a:latin typeface="Myriad Pro" panose="020B05030304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b="0" i="0" u="none" strike="noStrike" kern="1200" baseline="0" dirty="0">
                          <a:solidFill>
                            <a:schemeClr val="tx1"/>
                          </a:solidFill>
                          <a:latin typeface="Myriad Pro" panose="020B0503030403020204" pitchFamily="34" charset="0"/>
                          <a:ea typeface="+mn-ea"/>
                          <a:cs typeface="+mn-cs"/>
                        </a:rPr>
                        <a:t>Prowadzenie działalności badawczo-rozwojowej</a:t>
                      </a:r>
                    </a:p>
                    <a:p>
                      <a:pPr algn="ctr"/>
                      <a:endParaRPr lang="pl-PL" sz="1200" dirty="0">
                        <a:latin typeface="Myriad Pro" panose="020B0503030403020204" pitchFamily="34" charset="0"/>
                      </a:endParaRPr>
                    </a:p>
                  </a:txBody>
                  <a:tcPr anchor="ctr">
                    <a:lnT w="12700" cap="flat" cmpd="sng" algn="ctr">
                      <a:solidFill>
                        <a:schemeClr val="tx1"/>
                      </a:solidFill>
                      <a:prstDash val="solid"/>
                      <a:round/>
                      <a:headEnd type="none" w="med" len="med"/>
                      <a:tailEnd type="none" w="med" len="med"/>
                    </a:lnT>
                  </a:tcPr>
                </a:tc>
                <a:tc hMerge="1">
                  <a:txBody>
                    <a:bodyPr/>
                    <a:lstStyle/>
                    <a:p>
                      <a:pPr algn="ctr"/>
                      <a:endParaRPr lang="pl-PL" sz="1600"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62519858"/>
                  </a:ext>
                </a:extLst>
              </a:tr>
              <a:tr h="61397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200" b="0" i="0" u="none" strike="noStrike" kern="1200" baseline="0" dirty="0">
                        <a:solidFill>
                          <a:schemeClr val="tx1"/>
                        </a:solidFill>
                        <a:latin typeface="Myriad Pro" panose="020B05030304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b="0" i="0" u="none" strike="noStrike" kern="1200" baseline="0" dirty="0">
                          <a:solidFill>
                            <a:schemeClr val="tx1"/>
                          </a:solidFill>
                          <a:latin typeface="Myriad Pro" panose="020B0503030403020204" pitchFamily="34" charset="0"/>
                          <a:ea typeface="+mn-ea"/>
                          <a:cs typeface="+mn-cs"/>
                        </a:rPr>
                        <a:t>Status mikro, małego lub średniego przedsiębiorcy</a:t>
                      </a:r>
                    </a:p>
                    <a:p>
                      <a:pPr algn="ctr"/>
                      <a:endParaRPr lang="pl-PL" sz="1200" dirty="0">
                        <a:latin typeface="Myriad Pro" panose="020B0503030403020204" pitchFamily="34" charset="0"/>
                      </a:endParaRPr>
                    </a:p>
                  </a:txBody>
                  <a:tcPr anchor="ctr"/>
                </a:tc>
                <a:tc hMerge="1">
                  <a:txBody>
                    <a:bodyPr/>
                    <a:lstStyle/>
                    <a:p>
                      <a:pPr algn="ctr"/>
                      <a:endParaRPr lang="pl-PL" sz="1600" dirty="0"/>
                    </a:p>
                  </a:txBody>
                  <a:tcPr/>
                </a:tc>
                <a:extLst>
                  <a:ext uri="{0D108BD9-81ED-4DB2-BD59-A6C34878D82A}">
                    <a16:rowId xmlns:a16="http://schemas.microsoft.com/office/drawing/2014/main" val="2105930255"/>
                  </a:ext>
                </a:extLst>
              </a:tr>
            </a:tbl>
          </a:graphicData>
        </a:graphic>
      </p:graphicFrame>
      <p:pic>
        <p:nvPicPr>
          <p:cNvPr id="10" name="Obraz 9">
            <a:extLst>
              <a:ext uri="{FF2B5EF4-FFF2-40B4-BE49-F238E27FC236}">
                <a16:creationId xmlns:a16="http://schemas.microsoft.com/office/drawing/2014/main" id="{4ACEC292-6E8D-4EAD-B86F-B7FD8B0761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174" y="6541475"/>
            <a:ext cx="945299" cy="180000"/>
          </a:xfrm>
          <a:prstGeom prst="rect">
            <a:avLst/>
          </a:prstGeom>
        </p:spPr>
      </p:pic>
      <p:pic>
        <p:nvPicPr>
          <p:cNvPr id="7" name="Obraz 6">
            <a:extLst>
              <a:ext uri="{FF2B5EF4-FFF2-40B4-BE49-F238E27FC236}">
                <a16:creationId xmlns:a16="http://schemas.microsoft.com/office/drawing/2014/main" id="{0A88311A-B988-4DD1-B665-43D71F9F20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
        <p:nvSpPr>
          <p:cNvPr id="12" name="Tytuł 4">
            <a:extLst>
              <a:ext uri="{FF2B5EF4-FFF2-40B4-BE49-F238E27FC236}">
                <a16:creationId xmlns:a16="http://schemas.microsoft.com/office/drawing/2014/main" id="{C5305659-425E-4072-9227-B60A49A6FD9C}"/>
              </a:ext>
            </a:extLst>
          </p:cNvPr>
          <p:cNvSpPr txBox="1">
            <a:spLocks/>
          </p:cNvSpPr>
          <p:nvPr/>
        </p:nvSpPr>
        <p:spPr>
          <a:xfrm>
            <a:off x="407989" y="341283"/>
            <a:ext cx="10962376" cy="612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l-PL" dirty="0">
                <a:latin typeface="Bebas Neue" panose="020B0606020202050201" pitchFamily="34" charset="-18"/>
              </a:rPr>
              <a:t>Zrównoważony rozwój gospodarczy</a:t>
            </a:r>
            <a:endParaRPr lang="pl-PL" dirty="0"/>
          </a:p>
        </p:txBody>
      </p:sp>
    </p:spTree>
    <p:extLst>
      <p:ext uri="{BB962C8B-B14F-4D97-AF65-F5344CB8AC3E}">
        <p14:creationId xmlns:p14="http://schemas.microsoft.com/office/powerpoint/2010/main" val="3315871031"/>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a:extLst>
              <a:ext uri="{FF2B5EF4-FFF2-40B4-BE49-F238E27FC236}">
                <a16:creationId xmlns:a16="http://schemas.microsoft.com/office/drawing/2014/main" id="{177F805C-43EA-415B-88B5-7D5B9CE1F2A5}"/>
              </a:ext>
            </a:extLst>
          </p:cNvPr>
          <p:cNvSpPr>
            <a:spLocks noGrp="1"/>
          </p:cNvSpPr>
          <p:nvPr>
            <p:ph type="sldNum" sz="quarter" idx="12"/>
          </p:nvPr>
        </p:nvSpPr>
        <p:spPr/>
        <p:txBody>
          <a:bodyPr/>
          <a:lstStyle/>
          <a:p>
            <a:fld id="{2555609B-10CF-49E1-A1CE-4723F12F4717}" type="slidenum">
              <a:rPr lang="pl-PL" smtClean="0"/>
              <a:t>19</a:t>
            </a:fld>
            <a:endParaRPr lang="pl-PL"/>
          </a:p>
        </p:txBody>
      </p:sp>
      <p:graphicFrame>
        <p:nvGraphicFramePr>
          <p:cNvPr id="5" name="Tabela 4">
            <a:extLst>
              <a:ext uri="{FF2B5EF4-FFF2-40B4-BE49-F238E27FC236}">
                <a16:creationId xmlns:a16="http://schemas.microsoft.com/office/drawing/2014/main" id="{56090E20-7D56-4376-AC11-639E6A3CEA60}"/>
              </a:ext>
            </a:extLst>
          </p:cNvPr>
          <p:cNvGraphicFramePr>
            <a:graphicFrameLocks noGrp="1"/>
          </p:cNvGraphicFramePr>
          <p:nvPr>
            <p:extLst>
              <p:ext uri="{D42A27DB-BD31-4B8C-83A1-F6EECF244321}">
                <p14:modId xmlns:p14="http://schemas.microsoft.com/office/powerpoint/2010/main" val="2004718367"/>
              </p:ext>
            </p:extLst>
          </p:nvPr>
        </p:nvGraphicFramePr>
        <p:xfrm>
          <a:off x="1143329" y="1234037"/>
          <a:ext cx="9491696" cy="5047413"/>
        </p:xfrm>
        <a:graphic>
          <a:graphicData uri="http://schemas.openxmlformats.org/drawingml/2006/table">
            <a:tbl>
              <a:tblPr firstRow="1" bandRow="1">
                <a:tableStyleId>{5940675A-B579-460E-94D1-54222C63F5DA}</a:tableStyleId>
              </a:tblPr>
              <a:tblGrid>
                <a:gridCol w="4745848">
                  <a:extLst>
                    <a:ext uri="{9D8B030D-6E8A-4147-A177-3AD203B41FA5}">
                      <a16:colId xmlns:a16="http://schemas.microsoft.com/office/drawing/2014/main" val="646826185"/>
                    </a:ext>
                  </a:extLst>
                </a:gridCol>
                <a:gridCol w="4745848">
                  <a:extLst>
                    <a:ext uri="{9D8B030D-6E8A-4147-A177-3AD203B41FA5}">
                      <a16:colId xmlns:a16="http://schemas.microsoft.com/office/drawing/2014/main" val="3778438450"/>
                    </a:ext>
                  </a:extLst>
                </a:gridCol>
              </a:tblGrid>
              <a:tr h="8123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1400" b="1" dirty="0">
                        <a:latin typeface="Myriad Pro" panose="020B0503030403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400" b="1" dirty="0">
                          <a:latin typeface="Myriad Pro" panose="020B0503030403020204" pitchFamily="34" charset="0"/>
                        </a:rPr>
                        <a:t>Projekty przemysłowe</a:t>
                      </a:r>
                    </a:p>
                    <a:p>
                      <a:pPr algn="ctr"/>
                      <a:endParaRPr lang="pl-PL" sz="1400" dirty="0">
                        <a:latin typeface="Myriad Pro" panose="020B0503030403020204" pitchFamily="34" charset="0"/>
                      </a:endParaRPr>
                    </a:p>
                  </a:txBody>
                  <a:tcPr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sz="1400" b="1" dirty="0">
                          <a:latin typeface="Myriad Pro" panose="020B0503030403020204" pitchFamily="34" charset="0"/>
                        </a:rPr>
                        <a:t>Projekty usługowe</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4919432"/>
                  </a:ext>
                </a:extLst>
              </a:tr>
              <a:tr h="1105448">
                <a:tc>
                  <a:txBody>
                    <a:bodyPr/>
                    <a:lstStyle/>
                    <a:p>
                      <a:pPr algn="ctr"/>
                      <a:r>
                        <a:rPr lang="pl-PL" sz="1200" b="0" i="0" u="none" strike="noStrike" kern="1200" baseline="0" dirty="0">
                          <a:solidFill>
                            <a:schemeClr val="tx1"/>
                          </a:solidFill>
                          <a:latin typeface="Myriad Pro" panose="020B0503030403020204" pitchFamily="34" charset="0"/>
                          <a:ea typeface="+mn-ea"/>
                          <a:cs typeface="+mn-cs"/>
                        </a:rPr>
                        <a:t>Utworzenie wyspecjalizowanych miejsc pracy w celu prowadzenia działalności gospodarczej objętej nową inwestycją i oferowanie stabilnego zatrudnienia</a:t>
                      </a:r>
                      <a:endParaRPr lang="pl-PL" sz="1200" dirty="0">
                        <a:latin typeface="Myriad Pro" panose="020B0503030403020204" pitchFamily="34"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r>
                        <a:rPr lang="pl-PL" sz="1200" b="0" i="0" u="none" strike="noStrike" kern="1200" baseline="0" dirty="0">
                          <a:solidFill>
                            <a:schemeClr val="tx1"/>
                          </a:solidFill>
                          <a:latin typeface="Myriad Pro" panose="020B0503030403020204" pitchFamily="34" charset="0"/>
                          <a:ea typeface="+mn-ea"/>
                          <a:cs typeface="+mn-cs"/>
                        </a:rPr>
                        <a:t>Utworzenie wysokopłatnych miejsc pracy i oferowanie stabilnego zatrudnienia</a:t>
                      </a:r>
                      <a:endParaRPr lang="pl-PL" sz="1200" dirty="0">
                        <a:latin typeface="Myriad Pro" panose="020B0503030403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612009542"/>
                  </a:ext>
                </a:extLst>
              </a:tr>
              <a:tr h="777961">
                <a:tc gridSpan="2">
                  <a:txBody>
                    <a:bodyPr/>
                    <a:lstStyle/>
                    <a:p>
                      <a:pPr algn="ctr"/>
                      <a:r>
                        <a:rPr lang="pl-PL" sz="1200" b="0" i="0" u="none" strike="noStrike" kern="1200" baseline="0" dirty="0">
                          <a:solidFill>
                            <a:schemeClr val="tx1"/>
                          </a:solidFill>
                          <a:latin typeface="Myriad Pro" panose="020B0503030403020204" pitchFamily="34" charset="0"/>
                          <a:ea typeface="+mn-ea"/>
                          <a:cs typeface="+mn-cs"/>
                        </a:rPr>
                        <a:t>Prowadzenie działalności gospodarczej o niskim negatywnym wpływie na środowisko</a:t>
                      </a:r>
                      <a:endParaRPr lang="pl-PL" sz="1200" dirty="0">
                        <a:latin typeface="Myriad Pro" panose="020B0503030403020204" pitchFamily="34" charset="0"/>
                      </a:endParaRPr>
                    </a:p>
                  </a:txBody>
                  <a:tcPr anchor="ctr"/>
                </a:tc>
                <a:tc hMerge="1">
                  <a:txBody>
                    <a:bodyPr/>
                    <a:lstStyle/>
                    <a:p>
                      <a:pPr algn="ctr"/>
                      <a:endParaRPr lang="pl-PL" sz="1600" dirty="0"/>
                    </a:p>
                  </a:txBody>
                  <a:tcPr/>
                </a:tc>
                <a:extLst>
                  <a:ext uri="{0D108BD9-81ED-4DB2-BD59-A6C34878D82A}">
                    <a16:rowId xmlns:a16="http://schemas.microsoft.com/office/drawing/2014/main" val="2635543673"/>
                  </a:ext>
                </a:extLst>
              </a:tr>
              <a:tr h="795723">
                <a:tc gridSpan="2">
                  <a:txBody>
                    <a:bodyPr/>
                    <a:lstStyle/>
                    <a:p>
                      <a:pPr algn="ctr"/>
                      <a:r>
                        <a:rPr lang="pl-PL" sz="1200" b="0" i="0" u="none" strike="noStrike" kern="1200" baseline="0" dirty="0">
                          <a:solidFill>
                            <a:schemeClr val="tx1"/>
                          </a:solidFill>
                          <a:latin typeface="Myriad Pro" panose="020B0503030403020204" pitchFamily="34" charset="0"/>
                          <a:ea typeface="+mn-ea"/>
                          <a:cs typeface="+mn-cs"/>
                        </a:rPr>
                        <a:t>Zlokalizowanie inwestycji w miastach: Chrzanów, Gorlice, Nowy Sącz, Nowy Targ, Tarnów,</a:t>
                      </a:r>
                    </a:p>
                    <a:p>
                      <a:pPr algn="ctr"/>
                      <a:r>
                        <a:rPr lang="pl-PL" sz="1200" b="0" i="0" u="none" strike="noStrike" kern="1200" baseline="0" dirty="0">
                          <a:solidFill>
                            <a:schemeClr val="tx1"/>
                          </a:solidFill>
                          <a:latin typeface="Myriad Pro" panose="020B0503030403020204" pitchFamily="34" charset="0"/>
                          <a:ea typeface="+mn-ea"/>
                          <a:cs typeface="+mn-cs"/>
                        </a:rPr>
                        <a:t>Zakopane, Jędrzejów lub gminach graniczących z tymi miastami, a także w powiecie dąbrowskim</a:t>
                      </a:r>
                      <a:endParaRPr lang="pl-PL" sz="1200" dirty="0">
                        <a:latin typeface="Myriad Pro" panose="020B0503030403020204" pitchFamily="34" charset="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pPr algn="ctr"/>
                      <a:endParaRPr lang="pl-PL"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1766644"/>
                  </a:ext>
                </a:extLst>
              </a:tr>
              <a:tr h="777961">
                <a:tc gridSpan="2">
                  <a:txBody>
                    <a:bodyPr/>
                    <a:lstStyle/>
                    <a:p>
                      <a:pPr algn="ctr"/>
                      <a:r>
                        <a:rPr lang="pl-PL" sz="1200" b="0" i="0" u="none" strike="noStrike" kern="1200" baseline="0" dirty="0">
                          <a:solidFill>
                            <a:schemeClr val="tx1"/>
                          </a:solidFill>
                          <a:latin typeface="Myriad Pro" panose="020B0503030403020204" pitchFamily="34" charset="0"/>
                          <a:ea typeface="+mn-ea"/>
                          <a:cs typeface="+mn-cs"/>
                        </a:rPr>
                        <a:t>Wspieranie pracowników w zdobywaniu wykształcenia i kwalifikacji zawodowych</a:t>
                      </a:r>
                    </a:p>
                    <a:p>
                      <a:pPr algn="ctr"/>
                      <a:r>
                        <a:rPr lang="pl-PL" sz="1200" b="0" i="0" u="none" strike="noStrike" kern="1200" baseline="0" dirty="0">
                          <a:solidFill>
                            <a:schemeClr val="tx1"/>
                          </a:solidFill>
                          <a:latin typeface="Myriad Pro" panose="020B0503030403020204" pitchFamily="34" charset="0"/>
                          <a:ea typeface="+mn-ea"/>
                          <a:cs typeface="+mn-cs"/>
                        </a:rPr>
                        <a:t>oraz współpraca ze szkołami branżowymi</a:t>
                      </a:r>
                      <a:endParaRPr lang="pl-PL" sz="1200" dirty="0">
                        <a:latin typeface="Myriad Pro" panose="020B0503030403020204" pitchFamily="34" charset="0"/>
                      </a:endParaRPr>
                    </a:p>
                  </a:txBody>
                  <a:tcPr anchor="ctr">
                    <a:lnT w="12700" cap="flat" cmpd="sng" algn="ctr">
                      <a:solidFill>
                        <a:schemeClr val="tx1"/>
                      </a:solidFill>
                      <a:prstDash val="solid"/>
                      <a:round/>
                      <a:headEnd type="none" w="med" len="med"/>
                      <a:tailEnd type="none" w="med" len="med"/>
                    </a:lnT>
                  </a:tcPr>
                </a:tc>
                <a:tc hMerge="1">
                  <a:txBody>
                    <a:bodyPr/>
                    <a:lstStyle/>
                    <a:p>
                      <a:pPr algn="ctr"/>
                      <a:endParaRPr lang="pl-PL" sz="1600"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62519858"/>
                  </a:ext>
                </a:extLst>
              </a:tr>
              <a:tr h="777961">
                <a:tc gridSpan="2">
                  <a:txBody>
                    <a:bodyPr/>
                    <a:lstStyle/>
                    <a:p>
                      <a:pPr algn="ctr"/>
                      <a:r>
                        <a:rPr lang="pl-PL" sz="1200" b="0" i="0" u="none" strike="noStrike" kern="1200" baseline="0" dirty="0">
                          <a:solidFill>
                            <a:schemeClr val="tx1"/>
                          </a:solidFill>
                          <a:latin typeface="Myriad Pro" panose="020B0503030403020204" pitchFamily="34" charset="0"/>
                          <a:ea typeface="+mn-ea"/>
                          <a:cs typeface="+mn-cs"/>
                        </a:rPr>
                        <a:t>Podejmowanie działań w zakresie opieki nad pracownikiem</a:t>
                      </a:r>
                      <a:endParaRPr lang="pl-PL" sz="1200" dirty="0">
                        <a:latin typeface="Myriad Pro" panose="020B0503030403020204" pitchFamily="34" charset="0"/>
                      </a:endParaRPr>
                    </a:p>
                  </a:txBody>
                  <a:tcPr anchor="ctr"/>
                </a:tc>
                <a:tc hMerge="1">
                  <a:txBody>
                    <a:bodyPr/>
                    <a:lstStyle/>
                    <a:p>
                      <a:pPr algn="ctr"/>
                      <a:endParaRPr lang="pl-PL" sz="1600" dirty="0"/>
                    </a:p>
                  </a:txBody>
                  <a:tcPr/>
                </a:tc>
                <a:extLst>
                  <a:ext uri="{0D108BD9-81ED-4DB2-BD59-A6C34878D82A}">
                    <a16:rowId xmlns:a16="http://schemas.microsoft.com/office/drawing/2014/main" val="2105930255"/>
                  </a:ext>
                </a:extLst>
              </a:tr>
            </a:tbl>
          </a:graphicData>
        </a:graphic>
      </p:graphicFrame>
      <p:pic>
        <p:nvPicPr>
          <p:cNvPr id="6" name="Obraz 5">
            <a:extLst>
              <a:ext uri="{FF2B5EF4-FFF2-40B4-BE49-F238E27FC236}">
                <a16:creationId xmlns:a16="http://schemas.microsoft.com/office/drawing/2014/main" id="{4D5F64E3-F4F7-4B1E-9513-3C17DEB33D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8" name="Obraz 7">
            <a:extLst>
              <a:ext uri="{FF2B5EF4-FFF2-40B4-BE49-F238E27FC236}">
                <a16:creationId xmlns:a16="http://schemas.microsoft.com/office/drawing/2014/main" id="{EF05639C-9794-495B-9E3D-880114B269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
        <p:nvSpPr>
          <p:cNvPr id="9" name="Tytuł 4">
            <a:extLst>
              <a:ext uri="{FF2B5EF4-FFF2-40B4-BE49-F238E27FC236}">
                <a16:creationId xmlns:a16="http://schemas.microsoft.com/office/drawing/2014/main" id="{33C0FD69-0905-47F6-A5D5-CB6D8BCA27B6}"/>
              </a:ext>
            </a:extLst>
          </p:cNvPr>
          <p:cNvSpPr txBox="1">
            <a:spLocks/>
          </p:cNvSpPr>
          <p:nvPr/>
        </p:nvSpPr>
        <p:spPr>
          <a:xfrm>
            <a:off x="407989" y="341283"/>
            <a:ext cx="10962376" cy="612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l-PL" dirty="0">
                <a:latin typeface="Bebas Neue" panose="020B0606020202050201" pitchFamily="34" charset="-18"/>
              </a:rPr>
              <a:t>Zrównoważony rozwój społeczny</a:t>
            </a:r>
            <a:endParaRPr lang="pl-PL" dirty="0"/>
          </a:p>
        </p:txBody>
      </p:sp>
    </p:spTree>
    <p:extLst>
      <p:ext uri="{BB962C8B-B14F-4D97-AF65-F5344CB8AC3E}">
        <p14:creationId xmlns:p14="http://schemas.microsoft.com/office/powerpoint/2010/main" val="96827397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0"/>
          </p:nvPr>
        </p:nvSpPr>
        <p:spPr/>
        <p:txBody>
          <a:bodyPr/>
          <a:lstStyle/>
          <a:p>
            <a:fld id="{4C66557B-F777-D240-AAFC-332A88C54245}" type="slidenum">
              <a:rPr lang="pl-PL" smtClean="0"/>
              <a:pPr/>
              <a:t>20</a:t>
            </a:fld>
            <a:endParaRPr lang="pl-PL" dirty="0"/>
          </a:p>
        </p:txBody>
      </p:sp>
      <p:grpSp>
        <p:nvGrpSpPr>
          <p:cNvPr id="30" name="Grupa 29"/>
          <p:cNvGrpSpPr/>
          <p:nvPr/>
        </p:nvGrpSpPr>
        <p:grpSpPr>
          <a:xfrm>
            <a:off x="1679147" y="1262320"/>
            <a:ext cx="4896259" cy="4783398"/>
            <a:chOff x="1679147" y="1262320"/>
            <a:chExt cx="4896259" cy="4783398"/>
          </a:xfrm>
        </p:grpSpPr>
        <p:sp>
          <p:nvSpPr>
            <p:cNvPr id="7" name="Strzałka kolista 6"/>
            <p:cNvSpPr/>
            <p:nvPr/>
          </p:nvSpPr>
          <p:spPr>
            <a:xfrm>
              <a:off x="1792008" y="1262320"/>
              <a:ext cx="4783398" cy="4783398"/>
            </a:xfrm>
            <a:prstGeom prst="circularArrow">
              <a:avLst>
                <a:gd name="adj1" fmla="val 5202"/>
                <a:gd name="adj2" fmla="val 336015"/>
                <a:gd name="adj3" fmla="val 16877487"/>
                <a:gd name="adj4" fmla="val 15420221"/>
                <a:gd name="adj5" fmla="val 6068"/>
              </a:avLst>
            </a:prstGeom>
            <a:solidFill>
              <a:srgbClr val="141F4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3" name="Grupa 12"/>
            <p:cNvGrpSpPr/>
            <p:nvPr/>
          </p:nvGrpSpPr>
          <p:grpSpPr>
            <a:xfrm>
              <a:off x="1679147" y="1262320"/>
              <a:ext cx="2941945" cy="1401236"/>
              <a:chOff x="331857" y="-84351"/>
              <a:chExt cx="2941945" cy="1401236"/>
            </a:xfrm>
          </p:grpSpPr>
          <p:sp>
            <p:nvSpPr>
              <p:cNvPr id="14" name="Prostokąt 13"/>
              <p:cNvSpPr/>
              <p:nvPr/>
            </p:nvSpPr>
            <p:spPr>
              <a:xfrm>
                <a:off x="1733557" y="33529"/>
                <a:ext cx="1540245" cy="12833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Prostokąt 14"/>
              <p:cNvSpPr/>
              <p:nvPr/>
            </p:nvSpPr>
            <p:spPr>
              <a:xfrm>
                <a:off x="331857" y="-84351"/>
                <a:ext cx="1540245" cy="128335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Spotkania informacyjne </a:t>
                </a:r>
                <a:br>
                  <a:rPr lang="pl-PL" sz="1400" b="0" i="0" kern="1200" dirty="0">
                    <a:solidFill>
                      <a:schemeClr val="tx1"/>
                    </a:solidFill>
                    <a:latin typeface="Myriad Pro" charset="0"/>
                    <a:ea typeface="Myriad Pro" charset="0"/>
                    <a:cs typeface="Myriad Pro" charset="0"/>
                  </a:rPr>
                </a:br>
                <a:r>
                  <a:rPr lang="pl-PL" sz="1400" b="0" i="0" kern="1200" dirty="0">
                    <a:solidFill>
                      <a:schemeClr val="tx1"/>
                    </a:solidFill>
                    <a:latin typeface="Myriad Pro" charset="0"/>
                    <a:ea typeface="Myriad Pro" charset="0"/>
                    <a:cs typeface="Myriad Pro" charset="0"/>
                  </a:rPr>
                  <a:t>z przedstawicielem KPT</a:t>
                </a:r>
              </a:p>
            </p:txBody>
          </p:sp>
        </p:grpSp>
      </p:grpSp>
      <p:grpSp>
        <p:nvGrpSpPr>
          <p:cNvPr id="31" name="Grupa 30"/>
          <p:cNvGrpSpPr/>
          <p:nvPr/>
        </p:nvGrpSpPr>
        <p:grpSpPr>
          <a:xfrm>
            <a:off x="2560817" y="1380200"/>
            <a:ext cx="4898182" cy="4783398"/>
            <a:chOff x="2560817" y="1380200"/>
            <a:chExt cx="4898182" cy="4783398"/>
          </a:xfrm>
        </p:grpSpPr>
        <p:sp>
          <p:nvSpPr>
            <p:cNvPr id="8" name="Strzałka kolista 7"/>
            <p:cNvSpPr/>
            <p:nvPr/>
          </p:nvSpPr>
          <p:spPr>
            <a:xfrm>
              <a:off x="2560817" y="1380200"/>
              <a:ext cx="4783398" cy="4783398"/>
            </a:xfrm>
            <a:prstGeom prst="circularArrow">
              <a:avLst>
                <a:gd name="adj1" fmla="val 5202"/>
                <a:gd name="adj2" fmla="val 336015"/>
                <a:gd name="adj3" fmla="val 21292825"/>
                <a:gd name="adj4" fmla="val 19766604"/>
                <a:gd name="adj5" fmla="val 6068"/>
              </a:avLst>
            </a:prstGeom>
            <a:solidFill>
              <a:srgbClr val="BFA38A"/>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Grupa 15"/>
            <p:cNvGrpSpPr/>
            <p:nvPr/>
          </p:nvGrpSpPr>
          <p:grpSpPr>
            <a:xfrm>
              <a:off x="5313907" y="1387600"/>
              <a:ext cx="2145092" cy="1275956"/>
              <a:chOff x="3484078" y="37230"/>
              <a:chExt cx="2145092" cy="1275956"/>
            </a:xfrm>
          </p:grpSpPr>
          <p:sp>
            <p:nvSpPr>
              <p:cNvPr id="17" name="Prostokąt 16"/>
              <p:cNvSpPr/>
              <p:nvPr/>
            </p:nvSpPr>
            <p:spPr>
              <a:xfrm>
                <a:off x="4367671" y="37230"/>
                <a:ext cx="1261499" cy="12759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8" name="Prostokąt 17"/>
              <p:cNvSpPr/>
              <p:nvPr/>
            </p:nvSpPr>
            <p:spPr>
              <a:xfrm>
                <a:off x="3484078" y="37230"/>
                <a:ext cx="1261499" cy="127595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Przygotowanie wniosku </a:t>
                </a:r>
                <a:br>
                  <a:rPr lang="pl-PL" sz="1400" b="0" i="0" kern="1200" dirty="0">
                    <a:solidFill>
                      <a:schemeClr val="tx1"/>
                    </a:solidFill>
                    <a:latin typeface="Myriad Pro" charset="0"/>
                    <a:ea typeface="Myriad Pro" charset="0"/>
                    <a:cs typeface="Myriad Pro" charset="0"/>
                  </a:rPr>
                </a:br>
                <a:r>
                  <a:rPr lang="pl-PL" sz="1400" b="0" i="0" kern="1200" dirty="0">
                    <a:solidFill>
                      <a:schemeClr val="tx1"/>
                    </a:solidFill>
                    <a:latin typeface="Myriad Pro" charset="0"/>
                    <a:ea typeface="Myriad Pro" charset="0"/>
                    <a:cs typeface="Myriad Pro" charset="0"/>
                  </a:rPr>
                  <a:t>o decyzję </a:t>
                </a:r>
                <a:br>
                  <a:rPr lang="pl-PL" sz="1400" b="0" i="0" kern="1200" dirty="0">
                    <a:solidFill>
                      <a:schemeClr val="tx1"/>
                    </a:solidFill>
                    <a:latin typeface="Myriad Pro" charset="0"/>
                    <a:ea typeface="Myriad Pro" charset="0"/>
                    <a:cs typeface="Myriad Pro" charset="0"/>
                  </a:rPr>
                </a:br>
                <a:r>
                  <a:rPr lang="pl-PL" sz="1400" b="0" i="0" kern="1200" dirty="0">
                    <a:solidFill>
                      <a:schemeClr val="tx1"/>
                    </a:solidFill>
                    <a:latin typeface="Myriad Pro" charset="0"/>
                    <a:ea typeface="Myriad Pro" charset="0"/>
                    <a:cs typeface="Myriad Pro" charset="0"/>
                  </a:rPr>
                  <a:t>o wsparciu wraz załącznikami</a:t>
                </a:r>
              </a:p>
            </p:txBody>
          </p:sp>
        </p:grpSp>
      </p:grpSp>
      <p:grpSp>
        <p:nvGrpSpPr>
          <p:cNvPr id="32" name="Grupa 31"/>
          <p:cNvGrpSpPr/>
          <p:nvPr/>
        </p:nvGrpSpPr>
        <p:grpSpPr>
          <a:xfrm>
            <a:off x="2675601" y="1466792"/>
            <a:ext cx="5916831" cy="4783398"/>
            <a:chOff x="2675601" y="1466792"/>
            <a:chExt cx="5916831" cy="4783398"/>
          </a:xfrm>
        </p:grpSpPr>
        <p:sp>
          <p:nvSpPr>
            <p:cNvPr id="9" name="Strzałka kolista 8"/>
            <p:cNvSpPr/>
            <p:nvPr/>
          </p:nvSpPr>
          <p:spPr>
            <a:xfrm>
              <a:off x="2675601" y="1466792"/>
              <a:ext cx="4783398" cy="4783398"/>
            </a:xfrm>
            <a:prstGeom prst="circularArrow">
              <a:avLst>
                <a:gd name="adj1" fmla="val 5202"/>
                <a:gd name="adj2" fmla="val 336015"/>
                <a:gd name="adj3" fmla="val 3179025"/>
                <a:gd name="adj4" fmla="val 1839317"/>
                <a:gd name="adj5" fmla="val 6068"/>
              </a:avLst>
            </a:prstGeom>
            <a:solidFill>
              <a:srgbClr val="FF0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9" name="Grupa 18"/>
            <p:cNvGrpSpPr/>
            <p:nvPr/>
          </p:nvGrpSpPr>
          <p:grpSpPr>
            <a:xfrm>
              <a:off x="5611091" y="3674800"/>
              <a:ext cx="2981341" cy="1373055"/>
              <a:chOff x="4036213" y="2312770"/>
              <a:chExt cx="2981341" cy="1373055"/>
            </a:xfrm>
          </p:grpSpPr>
          <p:sp>
            <p:nvSpPr>
              <p:cNvPr id="20" name="Prostokąt 19"/>
              <p:cNvSpPr/>
              <p:nvPr/>
            </p:nvSpPr>
            <p:spPr>
              <a:xfrm>
                <a:off x="4521121" y="2409869"/>
                <a:ext cx="2496433" cy="12759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Prostokąt 20"/>
              <p:cNvSpPr/>
              <p:nvPr/>
            </p:nvSpPr>
            <p:spPr>
              <a:xfrm>
                <a:off x="4036213" y="2312770"/>
                <a:ext cx="2496433" cy="127595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Złożenie wniosku do KPT</a:t>
                </a:r>
              </a:p>
            </p:txBody>
          </p:sp>
        </p:grpSp>
      </p:grpSp>
      <p:grpSp>
        <p:nvGrpSpPr>
          <p:cNvPr id="33" name="Grupa 32"/>
          <p:cNvGrpSpPr/>
          <p:nvPr/>
        </p:nvGrpSpPr>
        <p:grpSpPr>
          <a:xfrm>
            <a:off x="1610475" y="1554287"/>
            <a:ext cx="4964931" cy="4943611"/>
            <a:chOff x="1610475" y="1554287"/>
            <a:chExt cx="4964931" cy="4943611"/>
          </a:xfrm>
        </p:grpSpPr>
        <p:sp>
          <p:nvSpPr>
            <p:cNvPr id="10" name="Strzałka kolista 9"/>
            <p:cNvSpPr/>
            <p:nvPr/>
          </p:nvSpPr>
          <p:spPr>
            <a:xfrm>
              <a:off x="1610475" y="1554287"/>
              <a:ext cx="4783398" cy="4783398"/>
            </a:xfrm>
            <a:prstGeom prst="circularArrow">
              <a:avLst>
                <a:gd name="adj1" fmla="val 5202"/>
                <a:gd name="adj2" fmla="val 336015"/>
                <a:gd name="adj3" fmla="val 8218960"/>
                <a:gd name="adj4" fmla="val 6904116"/>
                <a:gd name="adj5" fmla="val 6068"/>
              </a:avLst>
            </a:prstGeom>
            <a:solidFill>
              <a:srgbClr val="141F4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2" name="Grupa 21"/>
            <p:cNvGrpSpPr/>
            <p:nvPr/>
          </p:nvGrpSpPr>
          <p:grpSpPr>
            <a:xfrm>
              <a:off x="3266826" y="5182721"/>
              <a:ext cx="3308580" cy="1315177"/>
              <a:chOff x="1545330" y="3878203"/>
              <a:chExt cx="3308580" cy="1315177"/>
            </a:xfrm>
          </p:grpSpPr>
          <p:sp>
            <p:nvSpPr>
              <p:cNvPr id="23" name="Prostokąt 22"/>
              <p:cNvSpPr/>
              <p:nvPr/>
            </p:nvSpPr>
            <p:spPr>
              <a:xfrm>
                <a:off x="2648190" y="3878203"/>
                <a:ext cx="2205720" cy="12759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Prostokąt 23"/>
              <p:cNvSpPr/>
              <p:nvPr/>
            </p:nvSpPr>
            <p:spPr>
              <a:xfrm>
                <a:off x="1545330" y="3917424"/>
                <a:ext cx="2205720" cy="127595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Wydanie decyzji o wsparciu przez KPT w imieniu ministra właściwego </a:t>
                </a:r>
                <a:br>
                  <a:rPr lang="pl-PL" sz="1400" b="0" i="0" kern="1200" dirty="0">
                    <a:solidFill>
                      <a:schemeClr val="tx1"/>
                    </a:solidFill>
                    <a:latin typeface="Myriad Pro" charset="0"/>
                    <a:ea typeface="Myriad Pro" charset="0"/>
                    <a:cs typeface="Myriad Pro" charset="0"/>
                  </a:rPr>
                </a:br>
                <a:r>
                  <a:rPr lang="pl-PL" sz="1400" b="0" i="0" kern="1200" dirty="0">
                    <a:solidFill>
                      <a:schemeClr val="tx1"/>
                    </a:solidFill>
                    <a:latin typeface="Myriad Pro" charset="0"/>
                    <a:ea typeface="Myriad Pro" charset="0"/>
                    <a:cs typeface="Myriad Pro" charset="0"/>
                  </a:rPr>
                  <a:t>ds. gospodarki (procedura zgodna z KPA)</a:t>
                </a:r>
              </a:p>
            </p:txBody>
          </p:sp>
        </p:grpSp>
      </p:grpSp>
      <p:grpSp>
        <p:nvGrpSpPr>
          <p:cNvPr id="34" name="Grupa 33"/>
          <p:cNvGrpSpPr/>
          <p:nvPr/>
        </p:nvGrpSpPr>
        <p:grpSpPr>
          <a:xfrm>
            <a:off x="772927" y="1253720"/>
            <a:ext cx="5605418" cy="4783398"/>
            <a:chOff x="772927" y="1253720"/>
            <a:chExt cx="5605418" cy="4783398"/>
          </a:xfrm>
        </p:grpSpPr>
        <p:sp>
          <p:nvSpPr>
            <p:cNvPr id="11" name="Strzałka kolista 10"/>
            <p:cNvSpPr/>
            <p:nvPr/>
          </p:nvSpPr>
          <p:spPr>
            <a:xfrm>
              <a:off x="1594947" y="1253720"/>
              <a:ext cx="4783398" cy="4783398"/>
            </a:xfrm>
            <a:prstGeom prst="circularArrow">
              <a:avLst>
                <a:gd name="adj1" fmla="val 5202"/>
                <a:gd name="adj2" fmla="val 336015"/>
                <a:gd name="adj3" fmla="val 12290424"/>
                <a:gd name="adj4" fmla="val 10771159"/>
                <a:gd name="adj5" fmla="val 6068"/>
              </a:avLst>
            </a:prstGeom>
            <a:solidFill>
              <a:srgbClr val="F2E6D8"/>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5" name="Grupa 24"/>
            <p:cNvGrpSpPr/>
            <p:nvPr/>
          </p:nvGrpSpPr>
          <p:grpSpPr>
            <a:xfrm>
              <a:off x="772927" y="3771899"/>
              <a:ext cx="3327000" cy="1283787"/>
              <a:chOff x="-575157" y="2409869"/>
              <a:chExt cx="3327000" cy="1283787"/>
            </a:xfrm>
          </p:grpSpPr>
          <p:sp>
            <p:nvSpPr>
              <p:cNvPr id="26" name="Prostokąt 25"/>
              <p:cNvSpPr/>
              <p:nvPr/>
            </p:nvSpPr>
            <p:spPr>
              <a:xfrm>
                <a:off x="713682" y="2409869"/>
                <a:ext cx="2038161" cy="127595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7" name="Prostokąt 26"/>
              <p:cNvSpPr/>
              <p:nvPr/>
            </p:nvSpPr>
            <p:spPr>
              <a:xfrm>
                <a:off x="-575157" y="2417700"/>
                <a:ext cx="2038161" cy="127595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Realizacja inwestycji przez przedsiębiorcę</a:t>
                </a:r>
              </a:p>
              <a:p>
                <a:pPr lvl="0" algn="ctr" defTabSz="622300">
                  <a:lnSpc>
                    <a:spcPct val="90000"/>
                  </a:lnSpc>
                  <a:spcBef>
                    <a:spcPct val="0"/>
                  </a:spcBef>
                  <a:spcAft>
                    <a:spcPct val="35000"/>
                  </a:spcAft>
                </a:pPr>
                <a:r>
                  <a:rPr lang="pl-PL" sz="1400" b="0" i="0" kern="1200" dirty="0">
                    <a:solidFill>
                      <a:schemeClr val="tx1"/>
                    </a:solidFill>
                    <a:latin typeface="Myriad Pro" charset="0"/>
                    <a:ea typeface="Myriad Pro" charset="0"/>
                    <a:cs typeface="Myriad Pro" charset="0"/>
                  </a:rPr>
                  <a:t>Kontrola wypełniania warunków decyzji przez KPT</a:t>
                </a:r>
              </a:p>
            </p:txBody>
          </p:sp>
        </p:grpSp>
      </p:grpSp>
      <p:sp>
        <p:nvSpPr>
          <p:cNvPr id="28" name="Tytuł 4"/>
          <p:cNvSpPr txBox="1">
            <a:spLocks/>
          </p:cNvSpPr>
          <p:nvPr/>
        </p:nvSpPr>
        <p:spPr>
          <a:xfrm>
            <a:off x="275376" y="5443696"/>
            <a:ext cx="8045898" cy="612000"/>
          </a:xfrm>
          <a:prstGeom prst="rect">
            <a:avLst/>
          </a:prstGeom>
        </p:spPr>
        <p:txBody>
          <a:bodyPr vert="horz" lIns="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pl-PL" dirty="0">
              <a:latin typeface="Bebas Neue" panose="020B0606020202050201" pitchFamily="34" charset="-18"/>
            </a:endParaRPr>
          </a:p>
        </p:txBody>
      </p:sp>
      <p:pic>
        <p:nvPicPr>
          <p:cNvPr id="35" name="Obraz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37" name="Obraz 36">
            <a:extLst>
              <a:ext uri="{FF2B5EF4-FFF2-40B4-BE49-F238E27FC236}">
                <a16:creationId xmlns:a16="http://schemas.microsoft.com/office/drawing/2014/main" id="{61D68117-E0C6-4D13-B645-1E7FFE0D9D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
        <p:nvSpPr>
          <p:cNvPr id="4" name="Symbol zastępczy obrazu 3">
            <a:extLst>
              <a:ext uri="{FF2B5EF4-FFF2-40B4-BE49-F238E27FC236}">
                <a16:creationId xmlns:a16="http://schemas.microsoft.com/office/drawing/2014/main" id="{304AA3F1-34DE-4A5F-8A73-2AFD9DFA1D0F}"/>
              </a:ext>
            </a:extLst>
          </p:cNvPr>
          <p:cNvSpPr>
            <a:spLocks noGrp="1"/>
          </p:cNvSpPr>
          <p:nvPr>
            <p:ph type="pic" sz="quarter" idx="17"/>
          </p:nvPr>
        </p:nvSpPr>
        <p:spPr>
          <a:xfrm>
            <a:off x="7263694" y="0"/>
            <a:ext cx="4928306" cy="6858000"/>
          </a:xfrm>
        </p:spPr>
      </p:sp>
      <p:sp>
        <p:nvSpPr>
          <p:cNvPr id="42" name="Tytuł 3">
            <a:extLst>
              <a:ext uri="{FF2B5EF4-FFF2-40B4-BE49-F238E27FC236}">
                <a16:creationId xmlns:a16="http://schemas.microsoft.com/office/drawing/2014/main" id="{7C9A2F76-434E-4991-A381-F627D53D4D4A}"/>
              </a:ext>
            </a:extLst>
          </p:cNvPr>
          <p:cNvSpPr>
            <a:spLocks noGrp="1"/>
          </p:cNvSpPr>
          <p:nvPr>
            <p:ph type="title"/>
          </p:nvPr>
        </p:nvSpPr>
        <p:spPr>
          <a:xfrm>
            <a:off x="407988" y="341284"/>
            <a:ext cx="11198905" cy="864062"/>
          </a:xfrm>
        </p:spPr>
        <p:txBody>
          <a:bodyPr/>
          <a:lstStyle/>
          <a:p>
            <a:r>
              <a:rPr lang="pl-PL" dirty="0">
                <a:latin typeface="Bebas Neue" panose="020B0606020202050201" pitchFamily="34" charset="-18"/>
              </a:rPr>
              <a:t>Proces wydania Decyzji o wsparciu</a:t>
            </a:r>
          </a:p>
        </p:txBody>
      </p:sp>
    </p:spTree>
    <p:extLst>
      <p:ext uri="{BB962C8B-B14F-4D97-AF65-F5344CB8AC3E}">
        <p14:creationId xmlns:p14="http://schemas.microsoft.com/office/powerpoint/2010/main" val="10417607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ACB5EE-7A9E-4153-9DBE-6FEBBFE5D7CA}"/>
              </a:ext>
            </a:extLst>
          </p:cNvPr>
          <p:cNvSpPr>
            <a:spLocks noGrp="1"/>
          </p:cNvSpPr>
          <p:nvPr>
            <p:ph type="title"/>
          </p:nvPr>
        </p:nvSpPr>
        <p:spPr/>
        <p:txBody>
          <a:bodyPr/>
          <a:lstStyle/>
          <a:p>
            <a:r>
              <a:rPr lang="pl-PL" dirty="0">
                <a:latin typeface="Bebas Neue" panose="020B0606020202050201" pitchFamily="34" charset="-18"/>
              </a:rPr>
              <a:t>Dodatkowe informacje</a:t>
            </a:r>
          </a:p>
        </p:txBody>
      </p:sp>
      <p:graphicFrame>
        <p:nvGraphicFramePr>
          <p:cNvPr id="6" name="Diagram 5">
            <a:extLst>
              <a:ext uri="{FF2B5EF4-FFF2-40B4-BE49-F238E27FC236}">
                <a16:creationId xmlns:a16="http://schemas.microsoft.com/office/drawing/2014/main" id="{DE21B96A-CCA9-491D-9F2E-5D5D8CF4A82E}"/>
              </a:ext>
            </a:extLst>
          </p:cNvPr>
          <p:cNvGraphicFramePr/>
          <p:nvPr>
            <p:extLst>
              <p:ext uri="{D42A27DB-BD31-4B8C-83A1-F6EECF244321}">
                <p14:modId xmlns:p14="http://schemas.microsoft.com/office/powerpoint/2010/main" val="2313759869"/>
              </p:ext>
            </p:extLst>
          </p:nvPr>
        </p:nvGraphicFramePr>
        <p:xfrm>
          <a:off x="407987" y="1479439"/>
          <a:ext cx="10280333" cy="4465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Obraz 11">
            <a:extLst>
              <a:ext uri="{FF2B5EF4-FFF2-40B4-BE49-F238E27FC236}">
                <a16:creationId xmlns:a16="http://schemas.microsoft.com/office/drawing/2014/main" id="{CAC44486-FC6E-4308-A7BD-FB8C4437A4B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sp>
        <p:nvSpPr>
          <p:cNvPr id="4" name="Symbol zastępczy numeru slajdu 3">
            <a:extLst>
              <a:ext uri="{FF2B5EF4-FFF2-40B4-BE49-F238E27FC236}">
                <a16:creationId xmlns:a16="http://schemas.microsoft.com/office/drawing/2014/main" id="{D34D6619-406E-4D80-88F2-21282C3248C1}"/>
              </a:ext>
            </a:extLst>
          </p:cNvPr>
          <p:cNvSpPr>
            <a:spLocks noGrp="1"/>
          </p:cNvSpPr>
          <p:nvPr>
            <p:ph type="sldNum" sz="quarter" idx="10"/>
          </p:nvPr>
        </p:nvSpPr>
        <p:spPr/>
        <p:txBody>
          <a:bodyPr/>
          <a:lstStyle/>
          <a:p>
            <a:fld id="{4C66557B-F777-D240-AAFC-332A88C54245}" type="slidenum">
              <a:rPr lang="pl-PL" smtClean="0"/>
              <a:pPr/>
              <a:t>21</a:t>
            </a:fld>
            <a:endParaRPr lang="pl-PL" dirty="0"/>
          </a:p>
        </p:txBody>
      </p:sp>
      <p:pic>
        <p:nvPicPr>
          <p:cNvPr id="14" name="Obraz 13">
            <a:extLst>
              <a:ext uri="{FF2B5EF4-FFF2-40B4-BE49-F238E27FC236}">
                <a16:creationId xmlns:a16="http://schemas.microsoft.com/office/drawing/2014/main" id="{38061CD2-D67D-4D61-B202-D942436C8ED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4920414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CBF762E1-CB33-4DD9-BF61-FE9700DC0E9F}"/>
                                            </p:graphicEl>
                                          </p:spTgt>
                                        </p:tgtEl>
                                        <p:attrNameLst>
                                          <p:attrName>style.visibility</p:attrName>
                                        </p:attrNameLst>
                                      </p:cBhvr>
                                      <p:to>
                                        <p:strVal val="visible"/>
                                      </p:to>
                                    </p:set>
                                    <p:animEffect transition="in" filter="fade">
                                      <p:cBhvr>
                                        <p:cTn id="7" dur="500"/>
                                        <p:tgtEl>
                                          <p:spTgt spid="6">
                                            <p:graphicEl>
                                              <a:dgm id="{CBF762E1-CB33-4DD9-BF61-FE9700DC0E9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5E1E620A-DBF1-441E-9E54-FE0FF49DBC22}"/>
                                            </p:graphicEl>
                                          </p:spTgt>
                                        </p:tgtEl>
                                        <p:attrNameLst>
                                          <p:attrName>style.visibility</p:attrName>
                                        </p:attrNameLst>
                                      </p:cBhvr>
                                      <p:to>
                                        <p:strVal val="visible"/>
                                      </p:to>
                                    </p:set>
                                    <p:animEffect transition="in" filter="fade">
                                      <p:cBhvr>
                                        <p:cTn id="12" dur="500"/>
                                        <p:tgtEl>
                                          <p:spTgt spid="6">
                                            <p:graphicEl>
                                              <a:dgm id="{5E1E620A-DBF1-441E-9E54-FE0FF49DBC2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00F7559A-DDDB-4826-96AD-E5FEA2F71957}"/>
                                            </p:graphicEl>
                                          </p:spTgt>
                                        </p:tgtEl>
                                        <p:attrNameLst>
                                          <p:attrName>style.visibility</p:attrName>
                                        </p:attrNameLst>
                                      </p:cBhvr>
                                      <p:to>
                                        <p:strVal val="visible"/>
                                      </p:to>
                                    </p:set>
                                    <p:animEffect transition="in" filter="fade">
                                      <p:cBhvr>
                                        <p:cTn id="17" dur="500"/>
                                        <p:tgtEl>
                                          <p:spTgt spid="6">
                                            <p:graphicEl>
                                              <a:dgm id="{00F7559A-DDDB-4826-96AD-E5FEA2F7195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6A207791-7736-4879-84D3-2FF1EE069ED2}"/>
                                            </p:graphicEl>
                                          </p:spTgt>
                                        </p:tgtEl>
                                        <p:attrNameLst>
                                          <p:attrName>style.visibility</p:attrName>
                                        </p:attrNameLst>
                                      </p:cBhvr>
                                      <p:to>
                                        <p:strVal val="visible"/>
                                      </p:to>
                                    </p:set>
                                    <p:animEffect transition="in" filter="fade">
                                      <p:cBhvr>
                                        <p:cTn id="22" dur="500"/>
                                        <p:tgtEl>
                                          <p:spTgt spid="6">
                                            <p:graphicEl>
                                              <a:dgm id="{6A207791-7736-4879-84D3-2FF1EE069E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0"/>
          </p:nvPr>
        </p:nvSpPr>
        <p:spPr/>
        <p:txBody>
          <a:bodyPr/>
          <a:lstStyle/>
          <a:p>
            <a:fld id="{4C66557B-F777-D240-AAFC-332A88C54245}" type="slidenum">
              <a:rPr lang="pl-PL" smtClean="0"/>
              <a:pPr/>
              <a:t>22</a:t>
            </a:fld>
            <a:endParaRPr lang="pl-PL" dirty="0"/>
          </a:p>
        </p:txBody>
      </p:sp>
      <p:sp>
        <p:nvSpPr>
          <p:cNvPr id="6" name="Tytuł 5"/>
          <p:cNvSpPr>
            <a:spLocks noGrp="1"/>
          </p:cNvSpPr>
          <p:nvPr>
            <p:ph type="title"/>
          </p:nvPr>
        </p:nvSpPr>
        <p:spPr>
          <a:xfrm>
            <a:off x="407989" y="341283"/>
            <a:ext cx="4440732" cy="612000"/>
          </a:xfrm>
        </p:spPr>
        <p:txBody>
          <a:bodyPr/>
          <a:lstStyle/>
          <a:p>
            <a:r>
              <a:rPr lang="pl-PL" dirty="0">
                <a:latin typeface="Bebas Neue" panose="020B0606020202050201" pitchFamily="34" charset="-18"/>
              </a:rPr>
              <a:t>podsumowanie</a:t>
            </a:r>
          </a:p>
        </p:txBody>
      </p:sp>
      <p:sp>
        <p:nvSpPr>
          <p:cNvPr id="7" name="Symbol zastępczy tekstu 6"/>
          <p:cNvSpPr>
            <a:spLocks noGrp="1"/>
          </p:cNvSpPr>
          <p:nvPr>
            <p:ph type="body" sz="quarter" idx="16"/>
          </p:nvPr>
        </p:nvSpPr>
        <p:spPr>
          <a:xfrm>
            <a:off x="407987" y="1592263"/>
            <a:ext cx="5261293" cy="4465637"/>
          </a:xfrm>
        </p:spPr>
        <p:txBody>
          <a:bodyPr>
            <a:normAutofit/>
          </a:bodyPr>
          <a:lstStyle/>
          <a:p>
            <a:pPr>
              <a:buFont typeface="Wingdings" panose="05000000000000000000" pitchFamily="2" charset="2"/>
              <a:buChar char="ü"/>
            </a:pPr>
            <a:r>
              <a:rPr lang="pl-PL" sz="2000" dirty="0">
                <a:latin typeface="Myriad Pro" panose="020B0503030403020204" pitchFamily="34" charset="0"/>
              </a:rPr>
              <a:t>„Decyzja o wsparciu” zastępuje „Zezwolenie”</a:t>
            </a:r>
          </a:p>
          <a:p>
            <a:pPr>
              <a:buFont typeface="Wingdings" panose="05000000000000000000" pitchFamily="2" charset="2"/>
              <a:buChar char="ü"/>
            </a:pPr>
            <a:r>
              <a:rPr lang="pl-PL" sz="2000" dirty="0">
                <a:latin typeface="Myriad Pro" panose="020B0503030403020204" pitchFamily="34" charset="0"/>
              </a:rPr>
              <a:t>Wydaje KPT w imieniu ministra </a:t>
            </a:r>
            <a:br>
              <a:rPr lang="pl-PL" sz="2000" dirty="0">
                <a:latin typeface="Myriad Pro" panose="020B0503030403020204" pitchFamily="34" charset="0"/>
              </a:rPr>
            </a:br>
            <a:r>
              <a:rPr lang="pl-PL" sz="2000" dirty="0">
                <a:latin typeface="Myriad Pro" panose="020B0503030403020204" pitchFamily="34" charset="0"/>
              </a:rPr>
              <a:t>ds. gospodarki (MPiT)</a:t>
            </a:r>
          </a:p>
          <a:p>
            <a:pPr>
              <a:buFont typeface="Wingdings" panose="05000000000000000000" pitchFamily="2" charset="2"/>
              <a:buChar char="ü"/>
            </a:pPr>
            <a:r>
              <a:rPr lang="pl-PL" sz="2000" dirty="0">
                <a:latin typeface="Myriad Pro" panose="020B0503030403020204" pitchFamily="34" charset="0"/>
              </a:rPr>
              <a:t>Wydawana, gdy nowa inwestycja spełnia kryteria ilościowe i jakościowe</a:t>
            </a:r>
          </a:p>
          <a:p>
            <a:pPr>
              <a:buFont typeface="Wingdings" panose="05000000000000000000" pitchFamily="2" charset="2"/>
              <a:buChar char="ü"/>
            </a:pPr>
            <a:r>
              <a:rPr lang="pl-PL" sz="2000" dirty="0">
                <a:latin typeface="Myriad Pro" panose="020B0503030403020204" pitchFamily="34" charset="0"/>
              </a:rPr>
              <a:t>Wydawana na 12 lat (na terenach objętych granicami sse na 15 lat)</a:t>
            </a:r>
          </a:p>
          <a:p>
            <a:pPr>
              <a:buFont typeface="Wingdings" panose="05000000000000000000" pitchFamily="2" charset="2"/>
              <a:buChar char="ü"/>
            </a:pPr>
            <a:r>
              <a:rPr lang="pl-PL" sz="2000" dirty="0">
                <a:latin typeface="Myriad Pro" panose="020B0503030403020204" pitchFamily="34" charset="0"/>
              </a:rPr>
              <a:t>Wsparcie – zwolnienie od podatku dochodowego (PIT lub CIT) udzielane na podstawie Decyzji – 35%, 45%, 55% kosztów kwalifikowanych</a:t>
            </a:r>
          </a:p>
        </p:txBody>
      </p:sp>
      <p:sp>
        <p:nvSpPr>
          <p:cNvPr id="9" name="Równoległobok 8"/>
          <p:cNvSpPr/>
          <p:nvPr/>
        </p:nvSpPr>
        <p:spPr>
          <a:xfrm>
            <a:off x="5227722" y="4969042"/>
            <a:ext cx="3186378" cy="1888957"/>
          </a:xfrm>
          <a:prstGeom prst="parallelogram">
            <a:avLst>
              <a:gd name="adj" fmla="val 40385"/>
            </a:avLst>
          </a:prstGeom>
          <a:solidFill>
            <a:srgbClr val="E718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20" name="Symbol zastępczy obrazu 19"/>
          <p:cNvPicPr>
            <a:picLocks noGrp="1" noChangeAspect="1"/>
          </p:cNvPicPr>
          <p:nvPr>
            <p:ph type="pic" sz="quarter" idx="20"/>
          </p:nvPr>
        </p:nvPicPr>
        <p:blipFill>
          <a:blip r:embed="rId2" cstate="print">
            <a:extLst>
              <a:ext uri="{28A0092B-C50C-407E-A947-70E740481C1C}">
                <a14:useLocalDpi xmlns:a14="http://schemas.microsoft.com/office/drawing/2010/main" val="0"/>
              </a:ext>
            </a:extLst>
          </a:blip>
          <a:stretch>
            <a:fillRect/>
          </a:stretch>
        </p:blipFill>
        <p:spPr>
          <a:xfrm>
            <a:off x="6023287" y="-3176"/>
            <a:ext cx="4440732" cy="4835694"/>
          </a:xfrm>
        </p:spPr>
      </p:pic>
      <p:pic>
        <p:nvPicPr>
          <p:cNvPr id="19" name="Symbol zastępczy obrazu 18"/>
          <p:cNvPicPr>
            <a:picLocks noGrp="1" noChangeAspect="1"/>
          </p:cNvPicPr>
          <p:nvPr>
            <p:ph type="pic" sz="quarter" idx="19"/>
          </p:nvPr>
        </p:nvPicPr>
        <p:blipFill rotWithShape="1">
          <a:blip r:embed="rId3" cstate="print">
            <a:extLst>
              <a:ext uri="{28A0092B-C50C-407E-A947-70E740481C1C}">
                <a14:useLocalDpi xmlns:a14="http://schemas.microsoft.com/office/drawing/2010/main" val="0"/>
              </a:ext>
            </a:extLst>
          </a:blip>
          <a:srcRect l="16163" r="41151"/>
          <a:stretch/>
        </p:blipFill>
        <p:spPr/>
      </p:pic>
      <p:pic>
        <p:nvPicPr>
          <p:cNvPr id="10" name="Obraz 9">
            <a:extLst>
              <a:ext uri="{FF2B5EF4-FFF2-40B4-BE49-F238E27FC236}">
                <a16:creationId xmlns:a16="http://schemas.microsoft.com/office/drawing/2014/main" id="{5246D2B8-F4BB-CB41-834E-DFCF9648B8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987" y="6562204"/>
            <a:ext cx="945299" cy="180000"/>
          </a:xfrm>
          <a:prstGeom prst="rect">
            <a:avLst/>
          </a:prstGeom>
        </p:spPr>
      </p:pic>
      <p:pic>
        <p:nvPicPr>
          <p:cNvPr id="12" name="Obraz 11">
            <a:extLst>
              <a:ext uri="{FF2B5EF4-FFF2-40B4-BE49-F238E27FC236}">
                <a16:creationId xmlns:a16="http://schemas.microsoft.com/office/drawing/2014/main" id="{1C683EC8-748A-464F-96B8-1E6F6D831F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74946" y="6516717"/>
            <a:ext cx="836532" cy="256767"/>
          </a:xfrm>
          <a:prstGeom prst="rect">
            <a:avLst/>
          </a:prstGeom>
        </p:spPr>
      </p:pic>
    </p:spTree>
    <p:extLst>
      <p:ext uri="{BB962C8B-B14F-4D97-AF65-F5344CB8AC3E}">
        <p14:creationId xmlns:p14="http://schemas.microsoft.com/office/powerpoint/2010/main" val="186738547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Tekstowe 2"/>
          <p:cNvSpPr txBox="1"/>
          <p:nvPr/>
        </p:nvSpPr>
        <p:spPr>
          <a:xfrm>
            <a:off x="724814" y="3013501"/>
            <a:ext cx="5760000" cy="769441"/>
          </a:xfrm>
          <a:prstGeom prst="rect">
            <a:avLst/>
          </a:prstGeom>
          <a:noFill/>
        </p:spPr>
        <p:txBody>
          <a:bodyPr wrap="square" rtlCol="0">
            <a:spAutoFit/>
          </a:bodyPr>
          <a:lstStyle/>
          <a:p>
            <a:pPr algn="l"/>
            <a:r>
              <a:rPr lang="pl-PL" sz="4400" b="1" spc="300" baseline="0" dirty="0">
                <a:solidFill>
                  <a:schemeClr val="bg1"/>
                </a:solidFill>
                <a:latin typeface="Bebas Neue Regular" pitchFamily="2" charset="0"/>
                <a:ea typeface="Bebas Neue" charset="0"/>
                <a:cs typeface="Bebas Neue" charset="0"/>
              </a:rPr>
              <a:t>Dziękujemy za uwagę</a:t>
            </a:r>
          </a:p>
        </p:txBody>
      </p:sp>
      <p:sp>
        <p:nvSpPr>
          <p:cNvPr id="4" name="PoleTekstowe 3"/>
          <p:cNvSpPr txBox="1"/>
          <p:nvPr/>
        </p:nvSpPr>
        <p:spPr>
          <a:xfrm>
            <a:off x="8441530" y="3013501"/>
            <a:ext cx="2839175" cy="923330"/>
          </a:xfrm>
          <a:prstGeom prst="rect">
            <a:avLst/>
          </a:prstGeom>
          <a:noFill/>
        </p:spPr>
        <p:txBody>
          <a:bodyPr wrap="none" rtlCol="0">
            <a:spAutoFit/>
          </a:bodyPr>
          <a:lstStyle/>
          <a:p>
            <a:r>
              <a:rPr lang="pl-PL" dirty="0">
                <a:solidFill>
                  <a:schemeClr val="bg1"/>
                </a:solidFill>
                <a:latin typeface="Myriad Pro" charset="0"/>
                <a:ea typeface="Myriad Pro" charset="0"/>
                <a:cs typeface="Myriad Pro" charset="0"/>
              </a:rPr>
              <a:t>jbielawski@kpt.krakow.pl</a:t>
            </a:r>
          </a:p>
          <a:p>
            <a:r>
              <a:rPr lang="pl-PL" dirty="0">
                <a:solidFill>
                  <a:schemeClr val="bg1"/>
                </a:solidFill>
                <a:latin typeface="Myriad Pro" charset="0"/>
                <a:ea typeface="Myriad Pro" charset="0"/>
                <a:cs typeface="Myriad Pro" charset="0"/>
              </a:rPr>
              <a:t>jczyszek@kpt.krakow.pl</a:t>
            </a:r>
          </a:p>
          <a:p>
            <a:r>
              <a:rPr lang="pl-PL" dirty="0">
                <a:solidFill>
                  <a:schemeClr val="bg1"/>
                </a:solidFill>
                <a:latin typeface="Myriad Pro" charset="0"/>
                <a:ea typeface="Myriad Pro" charset="0"/>
                <a:cs typeface="Myriad Pro" charset="0"/>
              </a:rPr>
              <a:t>ksadowska@kpt.krakow.pl</a:t>
            </a:r>
          </a:p>
        </p:txBody>
      </p:sp>
      <p:sp>
        <p:nvSpPr>
          <p:cNvPr id="5" name="PoleTekstowe 4"/>
          <p:cNvSpPr txBox="1"/>
          <p:nvPr/>
        </p:nvSpPr>
        <p:spPr>
          <a:xfrm>
            <a:off x="8441530" y="2212367"/>
            <a:ext cx="1968809" cy="369332"/>
          </a:xfrm>
          <a:prstGeom prst="rect">
            <a:avLst/>
          </a:prstGeom>
          <a:noFill/>
        </p:spPr>
        <p:txBody>
          <a:bodyPr wrap="none" rtlCol="0">
            <a:spAutoFit/>
          </a:bodyPr>
          <a:lstStyle/>
          <a:p>
            <a:r>
              <a:rPr lang="pl-PL" dirty="0">
                <a:solidFill>
                  <a:schemeClr val="bg1"/>
                </a:solidFill>
                <a:latin typeface="Myriad Pro" charset="0"/>
                <a:ea typeface="Myriad Pro" charset="0"/>
                <a:cs typeface="Myriad Pro" charset="0"/>
              </a:rPr>
              <a:t>+48 12 640 19 40</a:t>
            </a:r>
          </a:p>
        </p:txBody>
      </p:sp>
      <p:sp>
        <p:nvSpPr>
          <p:cNvPr id="6" name="PoleTekstowe 5"/>
          <p:cNvSpPr txBox="1"/>
          <p:nvPr/>
        </p:nvSpPr>
        <p:spPr>
          <a:xfrm>
            <a:off x="8441531" y="4135739"/>
            <a:ext cx="2169184" cy="646331"/>
          </a:xfrm>
          <a:prstGeom prst="rect">
            <a:avLst/>
          </a:prstGeom>
          <a:noFill/>
        </p:spPr>
        <p:txBody>
          <a:bodyPr wrap="square" rtlCol="0">
            <a:spAutoFit/>
          </a:bodyPr>
          <a:lstStyle/>
          <a:p>
            <a:r>
              <a:rPr lang="pl-PL" dirty="0">
                <a:solidFill>
                  <a:schemeClr val="bg1"/>
                </a:solidFill>
                <a:latin typeface="Myriad Pro" charset="0"/>
                <a:ea typeface="Myriad Pro" charset="0"/>
                <a:cs typeface="Myriad Pro" charset="0"/>
              </a:rPr>
              <a:t>ul. Podole 60</a:t>
            </a:r>
          </a:p>
          <a:p>
            <a:r>
              <a:rPr lang="pl-PL" dirty="0">
                <a:solidFill>
                  <a:schemeClr val="bg1"/>
                </a:solidFill>
                <a:latin typeface="Myriad Pro" charset="0"/>
                <a:ea typeface="Myriad Pro" charset="0"/>
                <a:cs typeface="Myriad Pro" charset="0"/>
              </a:rPr>
              <a:t>30-394 Kraków</a:t>
            </a:r>
          </a:p>
        </p:txBody>
      </p:sp>
      <p:sp>
        <p:nvSpPr>
          <p:cNvPr id="7" name="AutoShape 59"/>
          <p:cNvSpPr>
            <a:spLocks/>
          </p:cNvSpPr>
          <p:nvPr/>
        </p:nvSpPr>
        <p:spPr bwMode="auto">
          <a:xfrm>
            <a:off x="7847972" y="3231076"/>
            <a:ext cx="396525" cy="39584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nvGrpSpPr>
          <p:cNvPr id="8" name="Group 109"/>
          <p:cNvGrpSpPr/>
          <p:nvPr/>
        </p:nvGrpSpPr>
        <p:grpSpPr>
          <a:xfrm>
            <a:off x="7909202" y="2198771"/>
            <a:ext cx="272019" cy="396525"/>
            <a:chOff x="5429367" y="4908078"/>
            <a:chExt cx="319088" cy="465138"/>
          </a:xfrm>
          <a:solidFill>
            <a:schemeClr val="bg1"/>
          </a:solidFill>
        </p:grpSpPr>
        <p:sp>
          <p:nvSpPr>
            <p:cNvPr id="9"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0"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1"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12" name="Group 1"/>
          <p:cNvGrpSpPr/>
          <p:nvPr/>
        </p:nvGrpSpPr>
        <p:grpSpPr>
          <a:xfrm>
            <a:off x="7940569" y="4262705"/>
            <a:ext cx="297055" cy="392400"/>
            <a:chOff x="770054" y="4554537"/>
            <a:chExt cx="348456" cy="465138"/>
          </a:xfrm>
          <a:solidFill>
            <a:schemeClr val="bg1"/>
          </a:solidFill>
        </p:grpSpPr>
        <p:sp>
          <p:nvSpPr>
            <p:cNvPr id="13" name="AutoShape 108"/>
            <p:cNvSpPr>
              <a:spLocks/>
            </p:cNvSpPr>
            <p:nvPr/>
          </p:nvSpPr>
          <p:spPr bwMode="auto">
            <a:xfrm>
              <a:off x="856573" y="4641849"/>
              <a:ext cx="174625" cy="174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4" name="AutoShape 109"/>
            <p:cNvSpPr>
              <a:spLocks/>
            </p:cNvSpPr>
            <p:nvPr/>
          </p:nvSpPr>
          <p:spPr bwMode="auto">
            <a:xfrm>
              <a:off x="770054" y="455453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15" name="Prostokąt 14"/>
          <p:cNvSpPr/>
          <p:nvPr/>
        </p:nvSpPr>
        <p:spPr>
          <a:xfrm rot="16200000">
            <a:off x="5177643" y="3420000"/>
            <a:ext cx="2880000" cy="1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6" name="Obraz 15">
            <a:extLst>
              <a:ext uri="{FF2B5EF4-FFF2-40B4-BE49-F238E27FC236}">
                <a16:creationId xmlns:a16="http://schemas.microsoft.com/office/drawing/2014/main" id="{8928398A-5334-D546-B862-7FB24B66BA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988" y="6562204"/>
            <a:ext cx="945298" cy="180000"/>
          </a:xfrm>
          <a:prstGeom prst="rect">
            <a:avLst/>
          </a:prstGeom>
        </p:spPr>
      </p:pic>
      <p:pic>
        <p:nvPicPr>
          <p:cNvPr id="17" name="Obraz 16">
            <a:extLst>
              <a:ext uri="{FF2B5EF4-FFF2-40B4-BE49-F238E27FC236}">
                <a16:creationId xmlns:a16="http://schemas.microsoft.com/office/drawing/2014/main" id="{0727A80A-078F-457E-A4E9-82A993B1E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9226" y="6516717"/>
            <a:ext cx="730036" cy="250046"/>
          </a:xfrm>
          <a:prstGeom prst="rect">
            <a:avLst/>
          </a:prstGeom>
        </p:spPr>
      </p:pic>
    </p:spTree>
    <p:extLst>
      <p:ext uri="{BB962C8B-B14F-4D97-AF65-F5344CB8AC3E}">
        <p14:creationId xmlns:p14="http://schemas.microsoft.com/office/powerpoint/2010/main" val="963685464"/>
      </p:ext>
    </p:extLst>
  </p:cSld>
  <p:clrMapOvr>
    <a:masterClrMapping/>
  </p:clrMapOvr>
  <p:transition spd="slow">
    <p:push dir="u"/>
  </p:transition>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2089</Words>
  <Application>Microsoft Office PowerPoint</Application>
  <PresentationFormat>Panoramiczny</PresentationFormat>
  <Paragraphs>375</Paragraphs>
  <Slides>23</Slides>
  <Notes>18</Notes>
  <HiddenSlides>4</HiddenSlides>
  <MMClips>0</MMClips>
  <ScaleCrop>false</ScaleCrop>
  <HeadingPairs>
    <vt:vector size="6" baseType="variant">
      <vt:variant>
        <vt:lpstr>Używane czcionki</vt:lpstr>
      </vt:variant>
      <vt:variant>
        <vt:i4>9</vt:i4>
      </vt:variant>
      <vt:variant>
        <vt:lpstr>Motyw</vt:lpstr>
      </vt:variant>
      <vt:variant>
        <vt:i4>1</vt:i4>
      </vt:variant>
      <vt:variant>
        <vt:lpstr>Tytuły slajdów</vt:lpstr>
      </vt:variant>
      <vt:variant>
        <vt:i4>23</vt:i4>
      </vt:variant>
    </vt:vector>
  </HeadingPairs>
  <TitlesOfParts>
    <vt:vector size="33" baseType="lpstr">
      <vt:lpstr>Arial</vt:lpstr>
      <vt:lpstr>Bebas Neue</vt:lpstr>
      <vt:lpstr>Bebas Neue Regular</vt:lpstr>
      <vt:lpstr>Calibri</vt:lpstr>
      <vt:lpstr>Calibri Light</vt:lpstr>
      <vt:lpstr>Gill Sans</vt:lpstr>
      <vt:lpstr>Myanmar Text</vt:lpstr>
      <vt:lpstr>Myriad Pro</vt:lpstr>
      <vt:lpstr>Wingdings</vt:lpstr>
      <vt:lpstr>Motyw pakietu Office</vt:lpstr>
      <vt:lpstr>Prezentacja programu PowerPoint</vt:lpstr>
      <vt:lpstr>Polska Strefa Inwestycji</vt:lpstr>
      <vt:lpstr>Prezentacja programu PowerPoint</vt:lpstr>
      <vt:lpstr>Prezentacja programu PowerPoint</vt:lpstr>
      <vt:lpstr>Struktura udziałów Spółki</vt:lpstr>
      <vt:lpstr>Krakowski Park Technologiczny</vt:lpstr>
      <vt:lpstr>Co Nowego?</vt:lpstr>
      <vt:lpstr>Wysokość zwolnienia podatkowego </vt:lpstr>
      <vt:lpstr>Prezentacja programu PowerPoint</vt:lpstr>
      <vt:lpstr>SPOsób obliczenia ulgi     </vt:lpstr>
      <vt:lpstr>Na co można uzyskać ulgę podatkową?</vt:lpstr>
      <vt:lpstr>Kto decyduje o udzieleniu wsparcia? </vt:lpstr>
      <vt:lpstr>Na jak długo otrzymuje się  zwolnienie podatkowe/ decyzję o wsparciu?</vt:lpstr>
      <vt:lpstr>projekty inwestycyjne mogące otrzymać pomoc publiczną </vt:lpstr>
      <vt:lpstr>Kryteria wejścia</vt:lpstr>
      <vt:lpstr>Kryteria ilościowe – minimalne nakłady inwestycyjne</vt:lpstr>
      <vt:lpstr>Kryteria jakościowe   Wymagane jest spełnienie 5 z 10 kryteriów Kryteria są różne dla projektów przemysłowych i projektów usługowych </vt:lpstr>
      <vt:lpstr>Prezentacja programu PowerPoint</vt:lpstr>
      <vt:lpstr>Prezentacja programu PowerPoint</vt:lpstr>
      <vt:lpstr>Proces wydania Decyzji o wsparciu</vt:lpstr>
      <vt:lpstr>Dodatkowe informacje</vt:lpstr>
      <vt:lpstr>podsumowanie</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Justyna Czyszek</dc:creator>
  <cp:lastModifiedBy>Justyna Czyszek</cp:lastModifiedBy>
  <cp:revision>69</cp:revision>
  <dcterms:created xsi:type="dcterms:W3CDTF">2018-10-12T07:21:33Z</dcterms:created>
  <dcterms:modified xsi:type="dcterms:W3CDTF">2018-11-14T14:39:10Z</dcterms:modified>
</cp:coreProperties>
</file>