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2"/>
  </p:notesMasterIdLst>
  <p:sldIdLst>
    <p:sldId id="256" r:id="rId2"/>
    <p:sldId id="293" r:id="rId3"/>
    <p:sldId id="259" r:id="rId4"/>
    <p:sldId id="294" r:id="rId5"/>
    <p:sldId id="295" r:id="rId6"/>
    <p:sldId id="296" r:id="rId7"/>
    <p:sldId id="297" r:id="rId8"/>
    <p:sldId id="305" r:id="rId9"/>
    <p:sldId id="306" r:id="rId10"/>
    <p:sldId id="266" r:id="rId11"/>
    <p:sldId id="267" r:id="rId12"/>
    <p:sldId id="268" r:id="rId13"/>
    <p:sldId id="269" r:id="rId14"/>
    <p:sldId id="298" r:id="rId15"/>
    <p:sldId id="300" r:id="rId16"/>
    <p:sldId id="307" r:id="rId17"/>
    <p:sldId id="299" r:id="rId18"/>
    <p:sldId id="301" r:id="rId19"/>
    <p:sldId id="302" r:id="rId20"/>
    <p:sldId id="273" r:id="rId21"/>
    <p:sldId id="274" r:id="rId22"/>
    <p:sldId id="275" r:id="rId23"/>
    <p:sldId id="276" r:id="rId24"/>
    <p:sldId id="277" r:id="rId25"/>
    <p:sldId id="280" r:id="rId26"/>
    <p:sldId id="304" r:id="rId27"/>
    <p:sldId id="278" r:id="rId28"/>
    <p:sldId id="279" r:id="rId29"/>
    <p:sldId id="308" r:id="rId30"/>
    <p:sldId id="292" r:id="rId3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YTUŁ" id="{A8E50124-8D0D-4D6F-8D40-3D274E78BE4A}">
          <p14:sldIdLst>
            <p14:sldId id="256"/>
          </p14:sldIdLst>
        </p14:section>
        <p14:section name="Sekcja bez tytułu" id="{EF49AB69-59F3-484E-B4FA-3F70208AC1F8}">
          <p14:sldIdLst>
            <p14:sldId id="293"/>
            <p14:sldId id="259"/>
            <p14:sldId id="294"/>
            <p14:sldId id="295"/>
            <p14:sldId id="296"/>
            <p14:sldId id="297"/>
            <p14:sldId id="305"/>
            <p14:sldId id="306"/>
            <p14:sldId id="266"/>
            <p14:sldId id="267"/>
            <p14:sldId id="268"/>
            <p14:sldId id="269"/>
            <p14:sldId id="298"/>
            <p14:sldId id="300"/>
            <p14:sldId id="307"/>
            <p14:sldId id="299"/>
            <p14:sldId id="301"/>
            <p14:sldId id="302"/>
            <p14:sldId id="273"/>
            <p14:sldId id="274"/>
            <p14:sldId id="275"/>
            <p14:sldId id="276"/>
            <p14:sldId id="277"/>
            <p14:sldId id="280"/>
            <p14:sldId id="304"/>
            <p14:sldId id="278"/>
            <p14:sldId id="279"/>
            <p14:sldId id="308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FB"/>
    <a:srgbClr val="F5F5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95" autoAdjust="0"/>
    <p:restoredTop sz="86893" autoAdjust="0"/>
  </p:normalViewPr>
  <p:slideViewPr>
    <p:cSldViewPr>
      <p:cViewPr varScale="1">
        <p:scale>
          <a:sx n="125" d="100"/>
          <a:sy n="125" d="100"/>
        </p:scale>
        <p:origin x="912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4E94EE-C9A7-ED49-9BA8-3EE685F57B14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pl-PL"/>
              <a:t>Edytuj style wzorca tekstu
Drugi poziom
Trzeci poziom
Czwarty poziom
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65ECC-122E-8F45-9019-CBDB1CB4A53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54253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>
                <a:latin typeface="Calibri" panose="020F0502020204030204" pitchFamily="34" charset="0"/>
              </a:rPr>
              <a:t>Reklama (z łaciny </a:t>
            </a:r>
            <a:r>
              <a:rPr lang="pl-PL" dirty="0" err="1">
                <a:latin typeface="Calibri" panose="020F0502020204030204" pitchFamily="34" charset="0"/>
              </a:rPr>
              <a:t>clamo</a:t>
            </a:r>
            <a:r>
              <a:rPr lang="pl-PL" dirty="0">
                <a:latin typeface="Calibri" panose="020F0502020204030204" pitchFamily="34" charset="0"/>
              </a:rPr>
              <a:t> – </a:t>
            </a:r>
            <a:r>
              <a:rPr lang="pl-PL" dirty="0" err="1">
                <a:latin typeface="Calibri" panose="020F0502020204030204" pitchFamily="34" charset="0"/>
              </a:rPr>
              <a:t>reclamo</a:t>
            </a:r>
            <a:r>
              <a:rPr lang="pl-PL" dirty="0">
                <a:latin typeface="Calibri" panose="020F0502020204030204" pitchFamily="34" charset="0"/>
              </a:rPr>
              <a:t> krzyk – odpowiedź) informacja połączona z komunikatem perswazyjnym. Zazwyczaj ma na celu skłonienie nabycia lub skorzystania z określonych towarów lub usług, popierania określonych spraw lub idei (np. promowanie marki)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881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b="1" dirty="0">
                <a:latin typeface="Calibri" panose="020F0502020204030204" pitchFamily="34" charset="0"/>
              </a:rPr>
              <a:t>RODZAJE REKLAM:</a:t>
            </a:r>
            <a:br>
              <a:rPr lang="pl-PL" b="1" dirty="0">
                <a:latin typeface="Calibri" panose="020F0502020204030204" pitchFamily="34" charset="0"/>
              </a:rPr>
            </a:br>
            <a:r>
              <a:rPr lang="pl-PL" dirty="0">
                <a:latin typeface="Calibri" panose="020F0502020204030204" pitchFamily="34" charset="0"/>
              </a:rPr>
              <a:t>WIZUALNA – szyldy, banery</a:t>
            </a:r>
            <a:br>
              <a:rPr lang="pl-PL" dirty="0">
                <a:latin typeface="Calibri" panose="020F0502020204030204" pitchFamily="34" charset="0"/>
              </a:rPr>
            </a:br>
            <a:r>
              <a:rPr lang="pl-PL" dirty="0">
                <a:latin typeface="Calibri" panose="020F0502020204030204" pitchFamily="34" charset="0"/>
              </a:rPr>
              <a:t>RADIOWA – dźwięk</a:t>
            </a:r>
            <a:br>
              <a:rPr lang="pl-PL" dirty="0">
                <a:latin typeface="Calibri" panose="020F0502020204030204" pitchFamily="34" charset="0"/>
              </a:rPr>
            </a:br>
            <a:r>
              <a:rPr lang="pl-PL" dirty="0">
                <a:latin typeface="Calibri" panose="020F0502020204030204" pitchFamily="34" charset="0"/>
              </a:rPr>
              <a:t>TELEWIZYJNA, KINOWA – dźwięk + obraz</a:t>
            </a:r>
            <a:br>
              <a:rPr lang="pl-PL" dirty="0">
                <a:latin typeface="Calibri" panose="020F0502020204030204" pitchFamily="34" charset="0"/>
              </a:rPr>
            </a:br>
            <a:r>
              <a:rPr lang="pl-PL" dirty="0">
                <a:latin typeface="Calibri" panose="020F0502020204030204" pitchFamily="34" charset="0"/>
              </a:rPr>
              <a:t>PRASOWA – tekst, grafika</a:t>
            </a:r>
            <a:br>
              <a:rPr lang="pl-PL" dirty="0">
                <a:latin typeface="Calibri" panose="020F0502020204030204" pitchFamily="34" charset="0"/>
              </a:rPr>
            </a:br>
            <a:r>
              <a:rPr lang="pl-PL" dirty="0">
                <a:latin typeface="Calibri" panose="020F0502020204030204" pitchFamily="34" charset="0"/>
              </a:rPr>
              <a:t>ULOTKA, PLAKAT – tekst, grafika</a:t>
            </a:r>
            <a:br>
              <a:rPr lang="pl-PL" dirty="0">
                <a:latin typeface="Calibri" panose="020F0502020204030204" pitchFamily="34" charset="0"/>
              </a:rPr>
            </a:br>
            <a:r>
              <a:rPr lang="pl-PL" dirty="0">
                <a:latin typeface="Calibri" panose="020F0502020204030204" pitchFamily="34" charset="0"/>
              </a:rPr>
              <a:t>MEDIA INTERNETOWE – strony www, portale społecznościowe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6507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b="1" dirty="0">
                <a:latin typeface="Calibri" panose="020F0502020204030204" pitchFamily="34" charset="0"/>
              </a:rPr>
              <a:t>Manipulacja</a:t>
            </a:r>
            <a:br>
              <a:rPr lang="pl-PL" dirty="0">
                <a:latin typeface="Calibri" panose="020F0502020204030204" pitchFamily="34" charset="0"/>
              </a:rPr>
            </a:br>
            <a:r>
              <a:rPr lang="pl-PL" dirty="0">
                <a:latin typeface="Calibri" panose="020F0502020204030204" pitchFamily="34" charset="0"/>
              </a:rPr>
              <a:t>- chwyty akwizytorów – ostatnie egzemplarze, zaskoczenie i niedopuszczenie do dyskusji, przekazywanie towaru do rąk klienta aby poczuł się, że szkoda już tego oddawać…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3322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1" dirty="0">
                <a:effectLst/>
                <a:latin typeface="Calibri" panose="020F0502020204030204" pitchFamily="34" charset="0"/>
              </a:rPr>
              <a:t>szczeniaczek</a:t>
            </a:r>
            <a:r>
              <a:rPr lang="pl-PL" sz="1200" dirty="0">
                <a:effectLst/>
                <a:latin typeface="Calibri" panose="020F0502020204030204" pitchFamily="34" charset="0"/>
              </a:rPr>
              <a:t> lub kotek wywołuje ciepłe uczucia</a:t>
            </a:r>
            <a:br>
              <a:rPr lang="pl-PL" sz="1200" dirty="0">
                <a:effectLst/>
                <a:latin typeface="Calibri" panose="020F0502020204030204" pitchFamily="34" charset="0"/>
              </a:rPr>
            </a:br>
            <a:r>
              <a:rPr lang="pl-PL" sz="1200" b="1" dirty="0">
                <a:effectLst/>
                <a:latin typeface="Calibri" panose="020F0502020204030204" pitchFamily="34" charset="0"/>
              </a:rPr>
              <a:t>duży pies </a:t>
            </a:r>
            <a:r>
              <a:rPr lang="pl-PL" sz="1200" dirty="0">
                <a:effectLst/>
                <a:latin typeface="Calibri" panose="020F0502020204030204" pitchFamily="34" charset="0"/>
              </a:rPr>
              <a:t>np. bernardyn to opieka wierność pewność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27290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1" dirty="0">
                <a:effectLst/>
                <a:latin typeface="Calibri" panose="020F0502020204030204" pitchFamily="34" charset="0"/>
              </a:rPr>
              <a:t>pingwin</a:t>
            </a:r>
            <a:r>
              <a:rPr lang="pl-PL" sz="1200" dirty="0">
                <a:effectLst/>
                <a:latin typeface="Calibri" panose="020F0502020204030204" pitchFamily="34" charset="0"/>
              </a:rPr>
              <a:t> kojarzy się z zimnem lodami czy zabawą</a:t>
            </a:r>
            <a:br>
              <a:rPr lang="pl-PL" sz="1200" dirty="0">
                <a:effectLst/>
                <a:latin typeface="Calibri" panose="020F0502020204030204" pitchFamily="34" charset="0"/>
              </a:rPr>
            </a:br>
            <a:r>
              <a:rPr lang="pl-PL" sz="1200" b="1" dirty="0">
                <a:effectLst/>
                <a:latin typeface="Calibri" panose="020F0502020204030204" pitchFamily="34" charset="0"/>
              </a:rPr>
              <a:t>orzeł</a:t>
            </a:r>
            <a:r>
              <a:rPr lang="pl-PL" sz="1200" dirty="0">
                <a:effectLst/>
                <a:latin typeface="Calibri" panose="020F0502020204030204" pitchFamily="34" charset="0"/>
              </a:rPr>
              <a:t> to duma pewność i patriotyzm, ale też szybkość i bojowość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33727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1" dirty="0">
                <a:effectLst/>
                <a:latin typeface="Calibri" panose="020F0502020204030204" pitchFamily="34" charset="0"/>
              </a:rPr>
              <a:t>żółte liście </a:t>
            </a:r>
            <a:r>
              <a:rPr lang="pl-PL" sz="1200" dirty="0">
                <a:effectLst/>
                <a:latin typeface="Calibri" panose="020F0502020204030204" pitchFamily="34" charset="0"/>
              </a:rPr>
              <a:t>to jesień, czasem spokój lub przemijanie</a:t>
            </a:r>
            <a:br>
              <a:rPr lang="pl-PL" sz="1200" dirty="0">
                <a:effectLst/>
                <a:latin typeface="Calibri" panose="020F0502020204030204" pitchFamily="34" charset="0"/>
              </a:rPr>
            </a:br>
            <a:r>
              <a:rPr lang="pl-PL" sz="1200" b="1" dirty="0">
                <a:effectLst/>
                <a:latin typeface="Calibri" panose="020F0502020204030204" pitchFamily="34" charset="0"/>
              </a:rPr>
              <a:t>łan zboża </a:t>
            </a:r>
            <a:r>
              <a:rPr lang="pl-PL" sz="1200" dirty="0">
                <a:effectLst/>
                <a:latin typeface="Calibri" panose="020F0502020204030204" pitchFamily="34" charset="0"/>
              </a:rPr>
              <a:t>to duma rolnika, dobrobyt i sytość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6843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Wszechobecne w reklamie skąpo ubrane kobiety mają zachęcać do kupna prawie wszystkiego – czy to działa?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To dość prymitywne podejście w naszej obyczajowości odnosi pewne sukcesy.</a:t>
            </a:r>
            <a:br>
              <a:rPr lang="pl-PL" sz="1200" dirty="0">
                <a:effectLst/>
                <a:latin typeface="Calibri" panose="020F0502020204030204" pitchFamily="34" charset="0"/>
              </a:rPr>
            </a:b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51739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0" dirty="0">
                <a:latin typeface="Montserrat" pitchFamily="2" charset="0"/>
              </a:rPr>
              <a:t>Ale teraz czy jesteś pewien, że naprawa twojego wozu będzie przeprowadzona profesjonalnie?</a:t>
            </a:r>
          </a:p>
          <a:p>
            <a:r>
              <a:rPr lang="pl-PL" sz="1200" b="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itchFamily="2" charset="0"/>
              </a:rPr>
              <a:t>Której z nich powierzyłbyś swój pojazd? Czego oczekujesz od 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9381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Jesteśmy bardzo podatni na statystyczne oferty typu: 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- osiem na dziesięć naszych klientek wybiera hybrydowe paznokcie w kolorze śliwki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- nasza oferta jest tańsza od przeciętnej na rynku o 10%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- miesięczny dostęp do sieci w cenie pizzy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48783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Sugestywna reklama wmawia nam, że czegoś koniecznie potrzebujemy – np.: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- 95% kierowców używa aplikacji Janosik – my oferujemy ją tylko za 20 zł miesięcznie, lub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- 80% pań domu korzysta już z odkurzacza bezprzewodowego, czy ty już go kupiłaś?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- fotka grupy eleganckich nastolatków pijących napój zachęca do kupienia go chociaż tak naprawdę nie chce ci się pić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- bardzo męski kierowca zaciąga się papierosem – widząc to automatycznie sięgasz po paczkę swoich papierosów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54914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reklamy farmaceutyków lub parafarmaceutyków wykorzystują do prezentacji osoby ubrane i zachowujące się jak lekarze co sugeruje, że nimi są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buty do biegania reklamuje osoba podobna do sprintera a akcesoria łowieckie aktor ubrany w strój myśliwski z psem u boku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>
                <a:latin typeface="Calibri" panose="020F0502020204030204" pitchFamily="34" charset="0"/>
              </a:rPr>
              <a:t>Aktor w reklamie nie mówi – jesteś mało zaradny – trzeba ci kredytu. On tłumaczy nasz kredyt to produkt racjonalny, jesteś osobą oszczędną spłacisz go bardzo szybko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42970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Otrzymujemy czasem reklamówki różnych firm bez wymagania dokonania zakupu, nie zdajemy sobie sprawy, że ich posiadanie już nas zachęca do skorzystania z oferty tej właśnie firmy. Często jakość takich reklamówek jest wyższa od standardowego produktu.</a:t>
            </a:r>
            <a:br>
              <a:rPr lang="pl-PL" sz="1200" dirty="0">
                <a:latin typeface="Calibri" panose="020F0502020204030204" pitchFamily="34" charset="0"/>
              </a:rPr>
            </a:br>
            <a:r>
              <a:rPr lang="pl-PL" sz="1200" dirty="0" err="1">
                <a:latin typeface="Calibri" panose="020F0502020204030204" pitchFamily="34" charset="0"/>
              </a:rPr>
              <a:t>Potykacz</a:t>
            </a:r>
            <a:r>
              <a:rPr lang="pl-PL" sz="1200" dirty="0">
                <a:latin typeface="Calibri" panose="020F0502020204030204" pitchFamily="34" charset="0"/>
              </a:rPr>
              <a:t> z informacją o promocji pomoże sprzedawcy pozbyć się nadmiaru, a cena promocyjna niekoniecznie musi być niższa od nominalnej.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06466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Kontrowersyjne nawiązanie reklamy rozpętało niemałą burzę Lidl bardzo szybko przeprosił oraz usunął wpis z portalu.</a:t>
            </a:r>
          </a:p>
          <a:p>
            <a:r>
              <a:rPr lang="pl-PL" sz="1200" dirty="0">
                <a:latin typeface="Calibri" panose="020F0502020204030204" pitchFamily="34" charset="0"/>
              </a:rPr>
              <a:t>Reklama jednak dalej </a:t>
            </a:r>
            <a:r>
              <a:rPr lang="pl-PL" sz="1200" b="1" dirty="0">
                <a:latin typeface="Calibri" panose="020F0502020204030204" pitchFamily="34" charset="0"/>
              </a:rPr>
              <a:t>żyła </a:t>
            </a:r>
            <a:r>
              <a:rPr lang="pl-PL" sz="1200" b="0" dirty="0">
                <a:latin typeface="Calibri" panose="020F0502020204030204" pitchFamily="34" charset="0"/>
              </a:rPr>
              <a:t>pewna agencja zareagowała prześmiewczo i zaproponowała kolejne produkty w kampanii</a:t>
            </a:r>
            <a:r>
              <a:rPr lang="pl-PL" sz="1200" dirty="0">
                <a:latin typeface="Calibri" panose="020F0502020204030204" pitchFamily="34" charset="0"/>
              </a:rPr>
              <a:t>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37976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Post opublikowano 1 sierpnia 2017 r. Zaraz w sieci pojawiło się setki komentarzy o „przekroczeniu granicy”. Zaczęły się przeproszenia, </a:t>
            </a:r>
            <a:r>
              <a:rPr lang="pl-PL" sz="1200" dirty="0" err="1">
                <a:latin typeface="Calibri" panose="020F0502020204030204" pitchFamily="34" charset="0"/>
              </a:rPr>
              <a:t>Tiger</a:t>
            </a:r>
            <a:r>
              <a:rPr lang="pl-PL" sz="1200" dirty="0">
                <a:latin typeface="Calibri" panose="020F0502020204030204" pitchFamily="34" charset="0"/>
              </a:rPr>
              <a:t> jako zadośćuczynienie miał zapłacić 500 000 zł na Zbiórkę dla Powstańców.</a:t>
            </a:r>
          </a:p>
          <a:p>
            <a:r>
              <a:rPr lang="pl-PL" sz="1200" dirty="0">
                <a:latin typeface="Calibri" panose="020F0502020204030204" pitchFamily="34" charset="0"/>
              </a:rPr>
              <a:t>Efekt? Zasięg kampanii. Ale czy trafiony w grupę docelową?</a:t>
            </a:r>
          </a:p>
          <a:p>
            <a:r>
              <a:rPr lang="pl-PL" sz="1200" dirty="0">
                <a:latin typeface="Calibri" panose="020F0502020204030204" pitchFamily="34" charset="0"/>
              </a:rPr>
              <a:t>Okazuje się, że udział wolumenowy w rynku napojów energetycznych w 2 tygodnie od publikacji </a:t>
            </a:r>
            <a:r>
              <a:rPr lang="pl-PL" sz="1200" dirty="0" err="1">
                <a:latin typeface="Calibri" panose="020F0502020204030204" pitchFamily="34" charset="0"/>
              </a:rPr>
              <a:t>posta</a:t>
            </a:r>
            <a:r>
              <a:rPr lang="pl-PL" sz="1200" dirty="0">
                <a:latin typeface="Calibri" panose="020F0502020204030204" pitchFamily="34" charset="0"/>
              </a:rPr>
              <a:t> wzrósł z 19,5 na 19,8%</a:t>
            </a:r>
          </a:p>
          <a:p>
            <a:r>
              <a:rPr lang="pl-PL" sz="1200" b="1" dirty="0">
                <a:latin typeface="Calibri" panose="020F0502020204030204" pitchFamily="34" charset="0"/>
              </a:rPr>
              <a:t>Nieważne jak mówią, byleby nie przekręcali nazwiska</a:t>
            </a:r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78005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Kontrowersyjne nawiązanie reklamy rozpętało niemałą burzę Lidl bardzo szybko przeprosił oraz usunął wpis z portalu.</a:t>
            </a:r>
          </a:p>
          <a:p>
            <a:r>
              <a:rPr lang="pl-PL" sz="1200" dirty="0">
                <a:latin typeface="Calibri" panose="020F0502020204030204" pitchFamily="34" charset="0"/>
              </a:rPr>
              <a:t>Reklama jednak dalej </a:t>
            </a:r>
            <a:r>
              <a:rPr lang="pl-PL" sz="1200" b="1" dirty="0">
                <a:latin typeface="Calibri" panose="020F0502020204030204" pitchFamily="34" charset="0"/>
              </a:rPr>
              <a:t>żyła </a:t>
            </a:r>
            <a:r>
              <a:rPr lang="pl-PL" sz="1200" b="0" dirty="0">
                <a:latin typeface="Calibri" panose="020F0502020204030204" pitchFamily="34" charset="0"/>
              </a:rPr>
              <a:t>pewna agencja zareagowała prześmiewczo i zaproponowała kolejne produkty w kampanii</a:t>
            </a:r>
            <a:r>
              <a:rPr lang="pl-PL" sz="1200" dirty="0">
                <a:latin typeface="Calibri" panose="020F0502020204030204" pitchFamily="34" charset="0"/>
              </a:rPr>
              <a:t>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5549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1" dirty="0">
                <a:latin typeface="Calibri" panose="020F0502020204030204" pitchFamily="34" charset="0"/>
              </a:rPr>
              <a:t>Humor:</a:t>
            </a:r>
            <a:r>
              <a:rPr lang="pl-PL" sz="1200" dirty="0">
                <a:latin typeface="Calibri" panose="020F0502020204030204" pitchFamily="34" charset="0"/>
              </a:rPr>
              <a:t> Jaki by nie był… ważne że wywoła uśmiech/przyjemne skojarzenie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58431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>
                <a:latin typeface="Calibri" panose="020F0502020204030204" pitchFamily="34" charset="0"/>
              </a:rPr>
              <a:t>Reklama</a:t>
            </a:r>
            <a:r>
              <a:rPr lang="pl-PL" sz="1200" baseline="0" dirty="0">
                <a:latin typeface="Calibri" panose="020F0502020204030204" pitchFamily="34" charset="0"/>
              </a:rPr>
              <a:t> wyprodukowana przez Multimedia Polska została zaskarżona do sądu. Sąd uznał, że nie jest obraźliwa i oddalił powództwo.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baseline="0" dirty="0">
                <a:latin typeface="Calibri" panose="020F0502020204030204" pitchFamily="34" charset="0"/>
              </a:rPr>
              <a:t>P.S. </a:t>
            </a:r>
            <a:r>
              <a:rPr lang="pl-PL" dirty="0"/>
              <a:t>Tu chodziło o </a:t>
            </a:r>
            <a:r>
              <a:rPr lang="pl-PL" b="1" dirty="0" err="1"/>
              <a:t>internet</a:t>
            </a:r>
            <a:r>
              <a:rPr lang="pl-PL" dirty="0"/>
              <a:t> za darmo.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8770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>
                <a:latin typeface="Calibri" panose="020F0502020204030204" pitchFamily="34" charset="0"/>
              </a:rPr>
              <a:t>Albo uciąć włosy albo użyć szamponu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51983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Samo zapewnienie o gwarancji daje nam poczucie bezpieczeństwa i pewność,</a:t>
            </a:r>
            <a:r>
              <a:rPr lang="pl-PL" baseline="0" dirty="0"/>
              <a:t> że oferowany towar jest dobry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772647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Dowód w postaci potwierdzenia przez miliony użytkowników już statystycznie zapewnia o dobrym towarze czy usłudze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69832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Bonusy</a:t>
            </a:r>
            <a:r>
              <a:rPr lang="pl-PL" baseline="0" dirty="0"/>
              <a:t> stosowano już od dawien dawna – to reklama z 1918 r.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637437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Sprytny kruczek w zapisie nie jest zauważany przez większość klientów,</a:t>
            </a:r>
            <a:r>
              <a:rPr lang="pl-PL" baseline="0" dirty="0"/>
              <a:t> którzy wychodzą z myślą, że zrobili dobry interes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14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FedEX</a:t>
            </a:r>
            <a:r>
              <a:rPr lang="pl-PL" dirty="0"/>
              <a:t> – strzałka między E x</a:t>
            </a:r>
          </a:p>
          <a:p>
            <a:r>
              <a:rPr lang="pl-PL" dirty="0"/>
              <a:t>Carrefour – ukryty znak C</a:t>
            </a:r>
          </a:p>
          <a:p>
            <a:r>
              <a:rPr lang="pl-PL" dirty="0"/>
              <a:t>Amazon – mamy wszystko od A do Z – dodatkowo jest to uśmiech</a:t>
            </a:r>
          </a:p>
          <a:p>
            <a:r>
              <a:rPr lang="pl-PL" dirty="0"/>
              <a:t>NBC – dumny paw</a:t>
            </a:r>
          </a:p>
          <a:p>
            <a:r>
              <a:rPr lang="pl-PL" dirty="0"/>
              <a:t>Spartan – golfista lub hełm wojownika spartańskiego</a:t>
            </a:r>
          </a:p>
          <a:p>
            <a:r>
              <a:rPr lang="pl-PL" dirty="0"/>
              <a:t>Continental - litery C i O tworzą koło </a:t>
            </a:r>
            <a:r>
              <a:rPr lang="pl-PL" dirty="0" err="1"/>
              <a:t>smochodowe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62804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Mazowsze – serce Polski – M tworzy znak serca</a:t>
            </a:r>
          </a:p>
          <a:p>
            <a:r>
              <a:rPr lang="pl-PL" dirty="0"/>
              <a:t>CPN – logo składa się ze zgrabnie ukrytych liter</a:t>
            </a:r>
          </a:p>
          <a:p>
            <a:r>
              <a:rPr lang="pl-PL" dirty="0"/>
              <a:t>LOT – żuraw – logo zaprojektowane na początku istnienia linii lotniczych</a:t>
            </a:r>
          </a:p>
          <a:p>
            <a:r>
              <a:rPr lang="pl-PL" dirty="0"/>
              <a:t>PKO – skarbonka</a:t>
            </a:r>
          </a:p>
          <a:p>
            <a:r>
              <a:rPr lang="pl-PL" dirty="0"/>
              <a:t>Żywiec – tworzenie marki na podstawie znaku – gra kolorów – czerwień = pożądanie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68865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5ECC-122E-8F45-9019-CBDB1CB4A533}" type="slidenum">
              <a:rPr lang="pl-P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0971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71418FF7-F60B-42DA-A795-074C4DA2E59A}" type="datetimeFigureOut">
              <a:rPr lang="pl-PL" smtClean="0"/>
              <a:t>14.11.2018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B548E-093D-4584-B8A6-D85346377440}" type="slidenum">
              <a:rPr lang="pl-PL" smtClean="0"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tiff"/><Relationship Id="rId5" Type="http://schemas.openxmlformats.org/officeDocument/2006/relationships/image" Target="../media/image24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3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Relationship Id="rId9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tiff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jp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tiff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g"/><Relationship Id="rId4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3.jpe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10" Type="http://schemas.openxmlformats.org/officeDocument/2006/relationships/image" Target="../media/image69.jpg"/><Relationship Id="rId4" Type="http://schemas.openxmlformats.org/officeDocument/2006/relationships/image" Target="../media/image63.png"/><Relationship Id="rId9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3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10" Type="http://schemas.openxmlformats.org/officeDocument/2006/relationships/image" Target="../media/image75.tiff"/><Relationship Id="rId4" Type="http://schemas.openxmlformats.org/officeDocument/2006/relationships/image" Target="../media/image63.png"/><Relationship Id="rId9" Type="http://schemas.openxmlformats.org/officeDocument/2006/relationships/image" Target="../media/image7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 rot="-900000">
            <a:off x="789444" y="4032158"/>
            <a:ext cx="5985159" cy="1606102"/>
          </a:xfrm>
        </p:spPr>
        <p:txBody>
          <a:bodyPr>
            <a:normAutofit fontScale="90000"/>
          </a:bodyPr>
          <a:lstStyle/>
          <a:p>
            <a:r>
              <a:rPr lang="pl-PL" dirty="0">
                <a:solidFill>
                  <a:srgbClr val="FFC000"/>
                </a:solidFill>
                <a:latin typeface="Museo 500" panose="02000000000000000000" pitchFamily="2" charset="0"/>
              </a:rPr>
              <a:t>ASPEKTY</a:t>
            </a:r>
            <a:br>
              <a:rPr lang="pl-PL" dirty="0">
                <a:solidFill>
                  <a:srgbClr val="FFC000"/>
                </a:solidFill>
                <a:latin typeface="Candara" panose="020E0502030303020204" pitchFamily="34" charset="0"/>
              </a:rPr>
            </a:br>
            <a:r>
              <a:rPr lang="pl-PL" sz="5300" dirty="0">
                <a:solidFill>
                  <a:srgbClr val="FFC000"/>
                </a:solidFill>
                <a:latin typeface="Museo 500" panose="02000000000000000000" pitchFamily="2" charset="0"/>
              </a:rPr>
              <a:t>WSPÓŁCZESNEJ</a:t>
            </a:r>
            <a:br>
              <a:rPr lang="pl-PL" dirty="0">
                <a:solidFill>
                  <a:srgbClr val="FFC000"/>
                </a:solidFill>
                <a:latin typeface="Candara" panose="020E0502030303020204" pitchFamily="34" charset="0"/>
              </a:rPr>
            </a:br>
            <a:r>
              <a:rPr lang="pl-PL" b="1" dirty="0">
                <a:solidFill>
                  <a:srgbClr val="FFC000"/>
                </a:solidFill>
                <a:latin typeface="Museo 500" panose="02000000000000000000" pitchFamily="2" charset="0"/>
              </a:rPr>
              <a:t>REKLAMY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7294D8D2-8D9B-6B4C-BA23-7B19C741F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97394">
            <a:off x="6954749" y="2428273"/>
            <a:ext cx="888691" cy="209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40295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Obraz 21">
            <a:extLst>
              <a:ext uri="{FF2B5EF4-FFF2-40B4-BE49-F238E27FC236}">
                <a16:creationId xmlns:a16="http://schemas.microsoft.com/office/drawing/2014/main" id="{0E9DD0EA-CB21-E744-A07A-207259C5C1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>
          <a:xfrm>
            <a:off x="2232199" y="3429000"/>
            <a:ext cx="4932089" cy="1512466"/>
          </a:xfrm>
        </p:spPr>
        <p:txBody>
          <a:bodyPr anchor="ctr">
            <a:normAutofit/>
          </a:bodyPr>
          <a:lstStyle/>
          <a:p>
            <a:pPr algn="l"/>
            <a:r>
              <a:rPr lang="pl-PL" dirty="0" err="1">
                <a:solidFill>
                  <a:schemeClr val="bg1"/>
                </a:solidFill>
                <a:latin typeface="Calibri" panose="020F0502020204030204" pitchFamily="34" charset="0"/>
              </a:rPr>
              <a:t>reclamo</a:t>
            </a:r>
            <a:r>
              <a:rPr lang="pl-PL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br>
              <a:rPr lang="pl-PL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pl-PL" dirty="0">
                <a:solidFill>
                  <a:schemeClr val="bg1"/>
                </a:solidFill>
                <a:latin typeface="Calibri" panose="020F0502020204030204" pitchFamily="34" charset="0"/>
              </a:rPr>
              <a:t>odpowiedź</a:t>
            </a:r>
          </a:p>
        </p:txBody>
      </p:sp>
      <p:sp>
        <p:nvSpPr>
          <p:cNvPr id="14" name="Tytuł 1">
            <a:extLst>
              <a:ext uri="{FF2B5EF4-FFF2-40B4-BE49-F238E27FC236}">
                <a16:creationId xmlns:a16="http://schemas.microsoft.com/office/drawing/2014/main" id="{3CA90E41-F415-524B-A7B8-F12489EDCDE6}"/>
              </a:ext>
            </a:extLst>
          </p:cNvPr>
          <p:cNvSpPr txBox="1">
            <a:spLocks/>
          </p:cNvSpPr>
          <p:nvPr/>
        </p:nvSpPr>
        <p:spPr>
          <a:xfrm>
            <a:off x="251520" y="3429000"/>
            <a:ext cx="1656184" cy="15124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l-PL" dirty="0" err="1">
                <a:latin typeface="Calibri" panose="020F0502020204030204" pitchFamily="34" charset="0"/>
              </a:rPr>
              <a:t>clamo</a:t>
            </a:r>
            <a:br>
              <a:rPr lang="pl-PL" dirty="0">
                <a:latin typeface="Calibri" panose="020F0502020204030204" pitchFamily="34" charset="0"/>
              </a:rPr>
            </a:br>
            <a:r>
              <a:rPr lang="pl-PL" dirty="0">
                <a:latin typeface="Calibri" panose="020F0502020204030204" pitchFamily="34" charset="0"/>
              </a:rPr>
              <a:t>krzyk</a:t>
            </a:r>
          </a:p>
        </p:txBody>
      </p:sp>
      <p:sp>
        <p:nvSpPr>
          <p:cNvPr id="24" name="Tytuł 1">
            <a:extLst>
              <a:ext uri="{FF2B5EF4-FFF2-40B4-BE49-F238E27FC236}">
                <a16:creationId xmlns:a16="http://schemas.microsoft.com/office/drawing/2014/main" id="{7ABCA5C9-F8E0-FF46-9131-A74AAFCED0AA}"/>
              </a:ext>
            </a:extLst>
          </p:cNvPr>
          <p:cNvSpPr txBox="1">
            <a:spLocks/>
          </p:cNvSpPr>
          <p:nvPr/>
        </p:nvSpPr>
        <p:spPr>
          <a:xfrm>
            <a:off x="2267744" y="-819770"/>
            <a:ext cx="7200800" cy="2376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pl-PL" sz="9600" b="1" dirty="0">
                <a:solidFill>
                  <a:schemeClr val="tx1">
                    <a:alpha val="20000"/>
                  </a:schemeClr>
                </a:solidFill>
                <a:latin typeface="Montserrat" pitchFamily="2" charset="0"/>
              </a:rPr>
              <a:t>DEFINICJA</a:t>
            </a:r>
          </a:p>
        </p:txBody>
      </p:sp>
    </p:spTree>
    <p:extLst>
      <p:ext uri="{BB962C8B-B14F-4D97-AF65-F5344CB8AC3E}">
        <p14:creationId xmlns:p14="http://schemas.microsoft.com/office/powerpoint/2010/main" val="68714513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2AED393F-0E6E-594C-8ED4-0FD4B3D8F3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2207" y="0"/>
            <a:ext cx="7308305" cy="6858000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639725AE-8302-6B44-80B5-FE4884933E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2207" y="-5950"/>
            <a:ext cx="7308305" cy="6858000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262686AB-6AAE-8E4C-9531-C7B65A5CB73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2206" y="0"/>
            <a:ext cx="7308305" cy="6852050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F4E9C97F-29E9-7045-9C0B-37A588F9767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2205" y="-5950"/>
            <a:ext cx="7271795" cy="686395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E3D1A509-193A-224B-8D1E-FC16037937C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6801" y="-5950"/>
            <a:ext cx="7303709" cy="6863950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D8471399-1549-8649-B382-370732E63F3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2205" y="0"/>
            <a:ext cx="7271795" cy="6852050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16AF6043-39E7-2F47-A185-5AB7F6EF55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48" y="0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6380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E0B9388B-F875-D048-8C2C-58076FA567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17182" y="0"/>
            <a:ext cx="7632952" cy="6890657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3526FB2-80F8-584C-8679-83EA4C9113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2" y="0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3115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95E53179-7A8B-BC4D-84C9-6FD3896F8A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064A3752-1BAB-BB44-B007-F6EEDA3AB4A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043" y="-27384"/>
            <a:ext cx="8431957" cy="6894881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CF5B56A2-29C6-3A42-9E06-7CE64709EB4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-27384"/>
            <a:ext cx="8431957" cy="6894881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4C5F54E4-0065-294D-A6B6-B4E0508DE1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02" y="-27384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297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95E53179-7A8B-BC4D-84C9-6FD3896F8A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18C3D4E4-290A-2443-812E-2EB533689CE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0"/>
            <a:ext cx="8386854" cy="6858000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41C14DB-E1A7-7D41-94C9-7F55266EDB6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006" y="0"/>
            <a:ext cx="8386854" cy="685800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B6B0F56E-9DD9-7144-A2D1-42FB46C63D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02" y="-27384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2166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95E53179-7A8B-BC4D-84C9-6FD3896F8A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EC9D6D1B-5768-B44E-9992-B0298687092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023" y="0"/>
            <a:ext cx="8386854" cy="6858000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956C10FC-C402-6041-843F-B867462F002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023" y="0"/>
            <a:ext cx="8386854" cy="685800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361BB2AC-EAE1-A543-B40D-DB1A9B7164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02" y="-27384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255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D5F14A83-F11C-014A-A4F8-B7BF528D79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450" b="5949"/>
          <a:stretch/>
        </p:blipFill>
        <p:spPr>
          <a:xfrm>
            <a:off x="0" y="1700808"/>
            <a:ext cx="9144000" cy="5157192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7F474760-A371-0449-9356-C5A29A374F67}"/>
              </a:ext>
            </a:extLst>
          </p:cNvPr>
          <p:cNvSpPr/>
          <p:nvPr/>
        </p:nvSpPr>
        <p:spPr>
          <a:xfrm>
            <a:off x="467544" y="836712"/>
            <a:ext cx="696536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itchFamily="2" charset="0"/>
              </a:rPr>
              <a:t>Czy półnaga kobieta </a:t>
            </a:r>
          </a:p>
          <a:p>
            <a:r>
              <a:rPr lang="pl-PL" sz="4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itchFamily="2" charset="0"/>
              </a:rPr>
              <a:t>sprzeda wszystko?</a:t>
            </a:r>
            <a:endParaRPr lang="pl-PL" sz="48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ontserrat" pitchFamily="2" charset="0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28F4A3AB-232C-7747-9A71-89E68BAE67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956" y="-99392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489923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95E53179-7A8B-BC4D-84C9-6FD3896F8A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20A6CA33-B362-0B4B-8BC3-B76129A638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942" r="8942" b="2439"/>
          <a:stretch/>
        </p:blipFill>
        <p:spPr>
          <a:xfrm>
            <a:off x="0" y="0"/>
            <a:ext cx="4625753" cy="6858000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19234E8D-B74F-FA41-98FA-38EBE06279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5753" y="0"/>
            <a:ext cx="4518247" cy="6890327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ED7660F5-4B10-3741-B761-54B2E709EAE6}"/>
              </a:ext>
            </a:extLst>
          </p:cNvPr>
          <p:cNvSpPr txBox="1"/>
          <p:nvPr/>
        </p:nvSpPr>
        <p:spPr>
          <a:xfrm>
            <a:off x="7224820" y="6581001"/>
            <a:ext cx="19191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i="1" dirty="0">
                <a:latin typeface="Calibri" panose="020F0502020204030204" pitchFamily="34" charset="0"/>
                <a:cs typeface="Calibri" panose="020F0502020204030204" pitchFamily="34" charset="0"/>
              </a:rPr>
              <a:t>http://</a:t>
            </a:r>
            <a:r>
              <a:rPr lang="pl-PL" sz="1200" i="1" dirty="0" err="1">
                <a:latin typeface="Calibri" panose="020F0502020204030204" pitchFamily="34" charset="0"/>
                <a:cs typeface="Calibri" panose="020F0502020204030204" pitchFamily="34" charset="0"/>
              </a:rPr>
              <a:t>www.naprawauto.eu</a:t>
            </a:r>
            <a:endParaRPr lang="pl-PL" sz="12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73174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:a16="http://schemas.microsoft.com/office/drawing/2014/main" id="{38344CCB-40CD-BE40-A979-7FC2E173C2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01" y="-27738"/>
            <a:ext cx="1910000" cy="6876000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5226D1D-71A3-1F42-8AAB-A141E627E24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385" y="-18738"/>
            <a:ext cx="8440615" cy="6858000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AA231283-37DB-4244-9FC8-75840C47B0D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6"/>
          <a:stretch/>
        </p:blipFill>
        <p:spPr>
          <a:xfrm>
            <a:off x="703385" y="-12751"/>
            <a:ext cx="8440615" cy="6879902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3033CF4F-0B90-4C42-A20F-CB4B115AC2A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385" y="1816"/>
            <a:ext cx="8440615" cy="6837446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7A0AA01C-4C47-EF49-9FA5-ABDBA129A49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385" y="-1"/>
            <a:ext cx="8440615" cy="6867151"/>
          </a:xfrm>
          <a:prstGeom prst="rect">
            <a:avLst/>
          </a:prstGeom>
        </p:spPr>
      </p:pic>
      <p:pic>
        <p:nvPicPr>
          <p:cNvPr id="20" name="Obraz 19">
            <a:extLst>
              <a:ext uri="{FF2B5EF4-FFF2-40B4-BE49-F238E27FC236}">
                <a16:creationId xmlns:a16="http://schemas.microsoft.com/office/drawing/2014/main" id="{10882FA3-FAC9-BD45-A351-ABEF65E225D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384" y="-18739"/>
            <a:ext cx="8440615" cy="686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9385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82EEFD3E-68A7-DE41-9EFB-1335B7021E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050" b="36841"/>
          <a:stretch/>
        </p:blipFill>
        <p:spPr>
          <a:xfrm>
            <a:off x="1795211" y="0"/>
            <a:ext cx="7348789" cy="6858000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19C14D4C-A301-904D-87D1-BC2962E3E28A}"/>
              </a:ext>
            </a:extLst>
          </p:cNvPr>
          <p:cNvSpPr/>
          <p:nvPr/>
        </p:nvSpPr>
        <p:spPr>
          <a:xfrm>
            <a:off x="7005043" y="6522400"/>
            <a:ext cx="21034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i="1" dirty="0" err="1">
                <a:latin typeface="Montserrat" pitchFamily="2" charset="0"/>
              </a:rPr>
              <a:t>www.l.bsdzierzoniow.pl</a:t>
            </a:r>
            <a:endParaRPr lang="pl-PL" sz="1200" i="1" dirty="0">
              <a:latin typeface="Montserrat" pitchFamily="2" charset="0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9A0E1970-C3B9-B54F-B0D6-932704BFE3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396" y="-530861"/>
            <a:ext cx="2060068" cy="741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8206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203E6EB0-7DE7-504C-9650-FD4CF857F0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64" y="-77621"/>
            <a:ext cx="1934168" cy="6963005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699A6D23-2F98-7941-9256-CACB8BFA475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" r="17837"/>
          <a:stretch/>
        </p:blipFill>
        <p:spPr>
          <a:xfrm>
            <a:off x="755576" y="-12033"/>
            <a:ext cx="8388424" cy="6864123"/>
          </a:xfrm>
          <a:prstGeom prst="rect">
            <a:avLst/>
          </a:prstGeom>
        </p:spPr>
      </p:pic>
      <p:sp>
        <p:nvSpPr>
          <p:cNvPr id="7" name="Prostokąt 6">
            <a:extLst>
              <a:ext uri="{FF2B5EF4-FFF2-40B4-BE49-F238E27FC236}">
                <a16:creationId xmlns:a16="http://schemas.microsoft.com/office/drawing/2014/main" id="{6F050582-42F3-2D4C-A43B-42D470903E8D}"/>
              </a:ext>
            </a:extLst>
          </p:cNvPr>
          <p:cNvSpPr/>
          <p:nvPr/>
        </p:nvSpPr>
        <p:spPr>
          <a:xfrm>
            <a:off x="6156176" y="6522400"/>
            <a:ext cx="28472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i="1" dirty="0" err="1">
                <a:latin typeface="Montserrat" pitchFamily="2" charset="0"/>
              </a:rPr>
              <a:t>designed</a:t>
            </a:r>
            <a:r>
              <a:rPr lang="pl-PL" sz="1200" i="1" dirty="0">
                <a:latin typeface="Montserrat" pitchFamily="2" charset="0"/>
              </a:rPr>
              <a:t> by Xb100 - </a:t>
            </a:r>
            <a:r>
              <a:rPr lang="pl-PL" sz="1200" i="1" dirty="0" err="1">
                <a:latin typeface="Montserrat" pitchFamily="2" charset="0"/>
              </a:rPr>
              <a:t>Freepik.com</a:t>
            </a:r>
            <a:endParaRPr lang="pl-PL" sz="1200" i="1" dirty="0">
              <a:latin typeface="Montserr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7106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A685445D-494A-8F43-9D8A-282F005FEB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67"/>
            <a:ext cx="1905000" cy="6858000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65D9114A-FDB4-B442-B754-536F6D6B9E3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-172" r="18501" b="172"/>
          <a:stretch/>
        </p:blipFill>
        <p:spPr>
          <a:xfrm>
            <a:off x="1723750" y="0"/>
            <a:ext cx="7452320" cy="6858000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B2B38F37-C0FF-E344-BBE5-55C5114A0B9E}"/>
              </a:ext>
            </a:extLst>
          </p:cNvPr>
          <p:cNvSpPr/>
          <p:nvPr/>
        </p:nvSpPr>
        <p:spPr>
          <a:xfrm>
            <a:off x="7668344" y="6522400"/>
            <a:ext cx="13901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i="1" dirty="0" err="1">
                <a:latin typeface="Montserrat" pitchFamily="2" charset="0"/>
              </a:rPr>
              <a:t>www.kosme.pl</a:t>
            </a:r>
            <a:endParaRPr lang="pl-PL" sz="1200" i="1" dirty="0">
              <a:latin typeface="Montserr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5071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>
            <a:extLst>
              <a:ext uri="{FF2B5EF4-FFF2-40B4-BE49-F238E27FC236}">
                <a16:creationId xmlns:a16="http://schemas.microsoft.com/office/drawing/2014/main" id="{9EE162B8-8D7F-224C-8101-EA86EB66A0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576123" y="1484784"/>
            <a:ext cx="3356836" cy="2772544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98F5E28B-A3FA-CE45-81A5-6FE0AAFA919E}"/>
              </a:ext>
            </a:extLst>
          </p:cNvPr>
          <p:cNvSpPr txBox="1"/>
          <p:nvPr/>
        </p:nvSpPr>
        <p:spPr>
          <a:xfrm>
            <a:off x="1577078" y="4340131"/>
            <a:ext cx="72410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>
                <a:latin typeface="Montserrat" pitchFamily="2" charset="0"/>
              </a:rPr>
              <a:t>SKLEP ORTOPEDYCZNY</a:t>
            </a:r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1B7D4DFC-F1D7-AD43-B000-7CF36353FEB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69" y="-89303"/>
            <a:ext cx="8442292" cy="6947303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6B326764-F0DC-9445-BABE-801CEA58A3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891480"/>
            <a:ext cx="2160240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96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E38E7171-5806-C745-8458-B8E16D245F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823279"/>
            <a:ext cx="7518400" cy="4851400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E7FD144F-CD94-A544-8799-33EC7F14A3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7384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82665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815B2409-D856-1B4F-B159-D109DCE2F4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7384"/>
            <a:ext cx="1905000" cy="6858000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A86F056B-B4B0-D243-9DCA-EAE26A1D44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410485"/>
            <a:ext cx="5350098" cy="5676988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21F98DD6-3E7C-6F4A-BDE7-55F15D7E69E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2266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E6F20BD1-1EF0-0E4C-B255-848F257598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916" y="99392"/>
            <a:ext cx="1905000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6C511924-412F-3141-B2C6-1050A8564E9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-2268"/>
            <a:ext cx="8316416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0342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BD247FEC-1CF1-2B46-97C1-9C332B45A4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155852"/>
            <a:ext cx="8316416" cy="3702147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C1484E80-5D1B-E34A-8166-4DD713C12F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304" y="15156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45832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BE8FDADB-86B2-934A-901E-BA594CADB4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20" y="-271491"/>
            <a:ext cx="2008023" cy="7228883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019722AA-95AF-6741-9047-5E91BB05FCF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181" y="0"/>
            <a:ext cx="8291819" cy="6957392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CCB213F2-25AA-234E-96FE-2A787849FB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92" y="116632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015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-24317"/>
            <a:ext cx="8316416" cy="6882317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5220072" y="1971706"/>
            <a:ext cx="38164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>
                <a:solidFill>
                  <a:schemeClr val="bg1"/>
                </a:solidFill>
                <a:latin typeface="Montserrat" pitchFamily="2" charset="0"/>
              </a:rPr>
              <a:t>LEPIEJ BUDUJEMY</a:t>
            </a:r>
          </a:p>
          <a:p>
            <a:pPr algn="ctr"/>
            <a:r>
              <a:rPr lang="pl-PL" sz="3200" b="1" dirty="0">
                <a:solidFill>
                  <a:schemeClr val="bg1"/>
                </a:solidFill>
                <a:latin typeface="Montserrat" pitchFamily="2" charset="0"/>
              </a:rPr>
              <a:t>NIŻ RYSUJEMY</a:t>
            </a:r>
          </a:p>
          <a:p>
            <a:pPr algn="ctr"/>
            <a:endParaRPr lang="pl-PL" sz="3200" b="1" dirty="0">
              <a:solidFill>
                <a:schemeClr val="bg1"/>
              </a:solidFill>
              <a:latin typeface="Montserrat" pitchFamily="2" charset="0"/>
            </a:endParaRPr>
          </a:p>
          <a:p>
            <a:pPr algn="ctr"/>
            <a:r>
              <a:rPr lang="pl-PL" sz="3200" b="1" u="sng" dirty="0">
                <a:solidFill>
                  <a:schemeClr val="bg1"/>
                </a:solidFill>
                <a:latin typeface="Montserrat" pitchFamily="2" charset="0"/>
              </a:rPr>
              <a:t>FIRMA REM-BUD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7375B370-EA20-BA48-B6B6-96F82A4CD6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3" y="-24317"/>
            <a:ext cx="8316417" cy="6882318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2DE5988A-8F8D-BA41-9503-BB75DC946B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916" y="-418126"/>
            <a:ext cx="2032620" cy="731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1759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656A4632-71CF-ED45-BAF2-868AA060BDE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0"/>
          <a:stretch/>
        </p:blipFill>
        <p:spPr>
          <a:xfrm>
            <a:off x="683569" y="0"/>
            <a:ext cx="8441946" cy="6858000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E058EF1D-B332-9B48-BF82-2B3CC6AB31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771" y="44624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3656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6E8C9912-A5D4-4049-AD2E-BA078EABAE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080" y="-18814"/>
            <a:ext cx="1942624" cy="6993446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DD6C1765-3DB0-7E45-9F89-35291F52DCF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13"/>
          <a:stretch/>
        </p:blipFill>
        <p:spPr>
          <a:xfrm>
            <a:off x="1763688" y="-48667"/>
            <a:ext cx="7380312" cy="690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490232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D756EBD9-4987-B54E-9302-A13BCD4F11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3744" y="116632"/>
            <a:ext cx="1905000" cy="6858000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19DB5CBD-7891-354A-B1D5-A7EC8768B81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" t="2447" b="1317"/>
          <a:stretch/>
        </p:blipFill>
        <p:spPr>
          <a:xfrm>
            <a:off x="806376" y="-1"/>
            <a:ext cx="842392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35133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4895DD21-27C5-D540-9841-87454B8FE0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480" y="-16248"/>
            <a:ext cx="4680520" cy="6874248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66F7C670-C955-5640-9995-E35C5FC870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376" y="-159837"/>
            <a:ext cx="1977008" cy="711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762590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DA9B5DF0-C158-9645-9464-3AB2A481C2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606" y="99392"/>
            <a:ext cx="1905000" cy="6858000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805" y="4638213"/>
            <a:ext cx="4153933" cy="2215431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FF3514C3-AF9B-7246-8268-F6D5430D935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805" y="2437705"/>
            <a:ext cx="4153933" cy="2215431"/>
          </a:xfrm>
          <a:prstGeom prst="rect">
            <a:avLst/>
          </a:prstGeom>
        </p:spPr>
      </p:pic>
      <p:sp>
        <p:nvSpPr>
          <p:cNvPr id="13" name="Prostokąt 12">
            <a:extLst>
              <a:ext uri="{FF2B5EF4-FFF2-40B4-BE49-F238E27FC236}">
                <a16:creationId xmlns:a16="http://schemas.microsoft.com/office/drawing/2014/main" id="{9E943C8E-C02B-9949-99B2-347ED4450D0D}"/>
              </a:ext>
            </a:extLst>
          </p:cNvPr>
          <p:cNvSpPr/>
          <p:nvPr/>
        </p:nvSpPr>
        <p:spPr>
          <a:xfrm>
            <a:off x="845805" y="0"/>
            <a:ext cx="8298195" cy="2437289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75A7AA9A-31BF-1E42-ADE0-A4705118D5A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5512" y="237197"/>
            <a:ext cx="3874520" cy="1974302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40747806-3521-624B-A476-260B04158EA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9030" y="4664601"/>
            <a:ext cx="4144970" cy="2210650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99F8BD0F-4647-8844-A419-0746D111E7B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8065" y="226640"/>
            <a:ext cx="3811024" cy="2009770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6DE520DF-65F9-0E4D-906C-4F861381059F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3153" y="2437289"/>
            <a:ext cx="4176210" cy="222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273356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>
            <a:extLst>
              <a:ext uri="{FF2B5EF4-FFF2-40B4-BE49-F238E27FC236}">
                <a16:creationId xmlns:a16="http://schemas.microsoft.com/office/drawing/2014/main" id="{05F7E40D-23D6-6D4D-A253-B31818A4EF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606" y="99392"/>
            <a:ext cx="1905000" cy="685800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CBFB97F1-3E38-D94F-B865-96146642714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3" y="4256810"/>
            <a:ext cx="4187109" cy="2628574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D178333D-D8B6-C645-A048-2EE5C2D0E51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891" y="4256810"/>
            <a:ext cx="4187109" cy="2628574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DA6542A7-9894-0C4B-93F2-94530D1EDD3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3" y="2150998"/>
            <a:ext cx="4117429" cy="2195962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57F21A45-6A7D-A24F-A83A-7A6F2EE50F9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3" y="9149"/>
            <a:ext cx="4129308" cy="2202298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46500C66-B0DE-384B-8810-A8F31A405C0F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5012" y="2017350"/>
            <a:ext cx="4198988" cy="2239460"/>
          </a:xfrm>
          <a:prstGeom prst="rect">
            <a:avLst/>
          </a:prstGeom>
        </p:spPr>
      </p:pic>
      <p:sp>
        <p:nvSpPr>
          <p:cNvPr id="18" name="Prostokąt 17">
            <a:extLst>
              <a:ext uri="{FF2B5EF4-FFF2-40B4-BE49-F238E27FC236}">
                <a16:creationId xmlns:a16="http://schemas.microsoft.com/office/drawing/2014/main" id="{52274898-36BC-934F-98E0-B87C0655D07C}"/>
              </a:ext>
            </a:extLst>
          </p:cNvPr>
          <p:cNvSpPr/>
          <p:nvPr/>
        </p:nvSpPr>
        <p:spPr>
          <a:xfrm>
            <a:off x="4945012" y="0"/>
            <a:ext cx="4198988" cy="20173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Obraz 16">
            <a:extLst>
              <a:ext uri="{FF2B5EF4-FFF2-40B4-BE49-F238E27FC236}">
                <a16:creationId xmlns:a16="http://schemas.microsoft.com/office/drawing/2014/main" id="{5394367D-69A8-BC40-AFBA-559F5F328BEB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1672" y="336631"/>
            <a:ext cx="1836712" cy="132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10936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563358" cy="5544616"/>
          </a:xfrm>
        </p:spPr>
        <p:txBody>
          <a:bodyPr>
            <a:noAutofit/>
          </a:bodyPr>
          <a:lstStyle/>
          <a:p>
            <a:pPr algn="l"/>
            <a:r>
              <a:rPr lang="pl-PL" sz="18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Wśród uregulowań prawnych odnoszących się do reklamy należałoby przede wszystkim wskazać na te znajdujące się w Konstytucji RP. Artykuł 76 Konstytucji RP stanowi, że władze publiczne chronią konsumentów, użytkowników i najemców przed działaniami, które zagrażać mogą ich zdrowiu, bezpieczeństwu i prywatności oraz przed nieuczciwymi praktykami rynkowymi. Zapis ten można odnieść również do reklamy - podobnie jak uregulowanie zamieszczone w art. 64 pkt 1, 2 i 3 Konstytucji RP, które stanowią, że każdy ma prawo do własności innych praw majątkowych oraz dziedziczenia, a prawa te podlegają równej dla wszystkich ochronie prawnej. Natomiast owa własność może być ograniczona tylko w drodze ustawy i tylko w tym zakresie, w jakim nie narusza istoty prawa własności. Nadto każdy człowiek ma zapewnioną wolność wyboru i wykonywania zawodu, wyboru miejsca pracy oraz każdemu zapewnia się wolność twórczości artystycznej, badań naukowych oraz ogłaszania ich wyników, wolności nauczania, a także wolność do Korzystania z dóbr kultury.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8DAA15D5-0F29-7C43-BFB3-4E089AB85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016" y="99392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371044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>
            <a:extLst>
              <a:ext uri="{FF2B5EF4-FFF2-40B4-BE49-F238E27FC236}">
                <a16:creationId xmlns:a16="http://schemas.microsoft.com/office/drawing/2014/main" id="{4DDEF2D4-0E24-AA4D-9676-30D260D8B0FC}"/>
              </a:ext>
            </a:extLst>
          </p:cNvPr>
          <p:cNvSpPr txBox="1">
            <a:spLocks/>
          </p:cNvSpPr>
          <p:nvPr/>
        </p:nvSpPr>
        <p:spPr>
          <a:xfrm>
            <a:off x="1259632" y="44623"/>
            <a:ext cx="7488832" cy="64087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Dyrektywa 2000/31/WE Parlamentu Europejskiego i Rady z dnia 8 czerwca 2000 r. w sprawie niektórych aspektów prawnych usług społeczeństwa informacyjnego, w szczególności handlu elektronicznego w ramach rynku wewnętrznego, Dz. Urz. WE L 178 z 17.07.2000, s. 1.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Dyrektywa 2006/114/WE Parlamentu Europejskiego i Rady z dnia 12 grudnia 2006 r. dotycząca reklamy wprowadzającej w błąd i reklamy porównawczej, Dz. Urz. UE L 376 z 27.12.2006, s. 21.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Dyrektywa Parlamentu Europejskiego i Rady 2008/95/WE z dnia 22 października 2008 r. mająca na celu zbliżenie ustawodawstw krajowych odnoszących się do znaków towarowych, Dz. Urz. UE L 299 z 08.11.2008, s. 25. 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Europejska Konwencja o telewizji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ponadgranicznej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sporządzona w Strasburgu dnia 5 maja 1989 r., Dz. U. z 1995 r. Nr 32, poz. 160 z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późn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zm. 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Rozporządzenia Krajowej Rady Radiofonii i Telewizji z dnia 30 czerwca 2011 r. w sprawie sposobu prowadzenia w programach radiowych i telewizyjnych działalności reklamowej i telesprzedaży, Dz. U. Nr 150, poz. 895. 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Rozporządzenia Krajowej Rady Radiofonii i Telewizji z dnia 6 lipca 2000 r. w sprawie sposobu sponsorowania audycji lub innych przekazów, Dz. U. Nr 65, poz. 785 z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późn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zm.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117DC982-E6F0-C045-8675-B58376573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016" y="99392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238651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>
            <a:extLst>
              <a:ext uri="{FF2B5EF4-FFF2-40B4-BE49-F238E27FC236}">
                <a16:creationId xmlns:a16="http://schemas.microsoft.com/office/drawing/2014/main" id="{E3B10C48-E3D3-2048-A445-D3AF3B6C466D}"/>
              </a:ext>
            </a:extLst>
          </p:cNvPr>
          <p:cNvSpPr txBox="1">
            <a:spLocks/>
          </p:cNvSpPr>
          <p:nvPr/>
        </p:nvSpPr>
        <p:spPr>
          <a:xfrm>
            <a:off x="1259632" y="44623"/>
            <a:ext cx="7488832" cy="64087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Rozporządzenia Rady (WE) nr 207/2009 w sprawie wspólnotowego znaku towarowego, Dz. Urz. UE L 78 z 24.03 2009, s. 1. </a:t>
            </a:r>
          </a:p>
          <a:p>
            <a:pPr algn="l"/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Rozporządzenie Ministra Zdrowia z dnia 21 listopada 2008 r. w sprawie reklamy produktów leczniczych, Dz. U. Nr 210, poz. 1327. 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Ustawa z dnia 16 kwietnia 1993 r. o zwalczaniu nieuczciwej konkurencji, tekst jedn.: Dz. U. z 2003 r. Nr 153, poz. 1503 z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późn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zm. (dalej: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u.z.n.k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.)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Ustawa z dnia 19 listopada 2009 r. o grach hazardowych, Dz. U. Nr 201, poz. 1540 z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późn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zm.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Ustawa z dnia 23 sierpnia 2007 r. o przeciwdziałaniu nieuczciwym praktykom rynkowym, Dz.U. 2007 nr 171 poz. 1206 z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późn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zm.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Ustawa z dnia 25 marca 2011 r. o zmianie ustawy o radiofonii i telewizji oraz niektórych innych ustaw (Tekst jedn.: Dz. U. z 2011 r. Nr 43, poz. 226 z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późn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zm.)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Ustawa z dnia 26 października 1982 r. o wychowaniu w trzeźwości i przeciwdziałaniu alkoholizmowi, tekst jedn.: Dz. U. z 2007 r. Nr 70, poz. 473 z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późn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zm.</a:t>
            </a:r>
            <a:b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Ustawa z dnia 26 stycznia 1984 r. - Prawo prasowe, Dz. U. Nr 5, poz. 24 z </a:t>
            </a:r>
            <a:r>
              <a:rPr lang="pl-PL" sz="16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późn</a:t>
            </a:r>
            <a:r>
              <a:rPr lang="pl-PL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zm.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3F2C9BB2-E175-5247-944E-CE2C66FB0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016" y="99392"/>
            <a:ext cx="190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700434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>
            <a:extLst>
              <a:ext uri="{FF2B5EF4-FFF2-40B4-BE49-F238E27FC236}">
                <a16:creationId xmlns:a16="http://schemas.microsoft.com/office/drawing/2014/main" id="{16EA841B-6177-DC48-85D3-5246D5FC27E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571502"/>
            <a:ext cx="9144002" cy="742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0527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TM01859865[[fn=Należyty]]</Template>
  <TotalTime>1291</TotalTime>
  <Words>871</Words>
  <Application>Microsoft Macintosh PowerPoint</Application>
  <PresentationFormat>Pokaz na ekranie (4:3)</PresentationFormat>
  <Paragraphs>84</Paragraphs>
  <Slides>30</Slides>
  <Notes>25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30</vt:i4>
      </vt:variant>
    </vt:vector>
  </HeadingPairs>
  <TitlesOfParts>
    <vt:vector size="37" baseType="lpstr">
      <vt:lpstr>Calibri</vt:lpstr>
      <vt:lpstr>Candara</vt:lpstr>
      <vt:lpstr>Montserrat</vt:lpstr>
      <vt:lpstr>Museo 500</vt:lpstr>
      <vt:lpstr>Rockwell</vt:lpstr>
      <vt:lpstr>Wingdings</vt:lpstr>
      <vt:lpstr>Kilter</vt:lpstr>
      <vt:lpstr>ASPEKTY WSPÓŁCZESNEJ REKLAMY</vt:lpstr>
      <vt:lpstr>reclamo  odpowiedź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Wśród uregulowań prawnych odnoszących się do reklamy należałoby przede wszystkim wskazać na te znajdujące się w Konstytucji RP. Artykuł 76 Konstytucji RP stanowi, że władze publiczne chronią konsumentów, użytkowników i najemców przed działaniami, które zagrażać mogą ich zdrowiu, bezpieczeństwu i prywatności oraz przed nieuczciwymi praktykami rynkowymi. Zapis ten można odnieść również do reklamy - podobnie jak uregulowanie zamieszczone w art. 64 pkt 1, 2 i 3 Konstytucji RP, które stanowią, że każdy ma prawo do własności innych praw majątkowych oraz dziedziczenia, a prawa te podlegają równej dla wszystkich ochronie prawnej. Natomiast owa własność może być ograniczona tylko w drodze ustawy i tylko w tym zakresie, w jakim nie narusza istoty prawa własności. Nadto każdy człowiek ma zapewnioną wolność wyboru i wykonywania zawodu, wyboru miejsca pracy oraz każdemu zapewnia się wolność twórczości artystycznej, badań naukowych oraz ogłaszania ich wyników, wolności nauczania, a także wolność do Korzystania z dóbr kultury.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ASPEKTY WSPÓŁCZESNEJ REKLAMY</dc:title>
  <dc:creator>wb</dc:creator>
  <cp:lastModifiedBy>Zbigniew Barczyński</cp:lastModifiedBy>
  <cp:revision>75</cp:revision>
  <dcterms:created xsi:type="dcterms:W3CDTF">2018-11-02T19:12:13Z</dcterms:created>
  <dcterms:modified xsi:type="dcterms:W3CDTF">2018-11-14T15:28:43Z</dcterms:modified>
</cp:coreProperties>
</file>